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4"/>
  </p:sldMasterIdLst>
  <p:notesMasterIdLst>
    <p:notesMasterId r:id="rId105"/>
  </p:notesMasterIdLst>
  <p:sldIdLst>
    <p:sldId id="497" r:id="rId5"/>
    <p:sldId id="569" r:id="rId6"/>
    <p:sldId id="2896" r:id="rId7"/>
    <p:sldId id="381" r:id="rId8"/>
    <p:sldId id="382" r:id="rId9"/>
    <p:sldId id="383" r:id="rId10"/>
    <p:sldId id="380" r:id="rId11"/>
    <p:sldId id="389" r:id="rId12"/>
    <p:sldId id="373" r:id="rId13"/>
    <p:sldId id="426" r:id="rId14"/>
    <p:sldId id="375" r:id="rId15"/>
    <p:sldId id="427" r:id="rId16"/>
    <p:sldId id="428" r:id="rId17"/>
    <p:sldId id="429" r:id="rId18"/>
    <p:sldId id="430" r:id="rId19"/>
    <p:sldId id="431" r:id="rId20"/>
    <p:sldId id="432" r:id="rId21"/>
    <p:sldId id="434" r:id="rId22"/>
    <p:sldId id="433" r:id="rId23"/>
    <p:sldId id="2897" r:id="rId24"/>
    <p:sldId id="2898" r:id="rId25"/>
    <p:sldId id="2900" r:id="rId26"/>
    <p:sldId id="2899" r:id="rId27"/>
    <p:sldId id="2901" r:id="rId28"/>
    <p:sldId id="2905" r:id="rId29"/>
    <p:sldId id="2902" r:id="rId30"/>
    <p:sldId id="2906" r:id="rId31"/>
    <p:sldId id="2903" r:id="rId32"/>
    <p:sldId id="2907" r:id="rId33"/>
    <p:sldId id="2908" r:id="rId34"/>
    <p:sldId id="2909" r:id="rId35"/>
    <p:sldId id="2913" r:id="rId36"/>
    <p:sldId id="2904" r:id="rId37"/>
    <p:sldId id="2914" r:id="rId38"/>
    <p:sldId id="2915" r:id="rId39"/>
    <p:sldId id="2916" r:id="rId40"/>
    <p:sldId id="2919" r:id="rId41"/>
    <p:sldId id="2918" r:id="rId42"/>
    <p:sldId id="2920" r:id="rId43"/>
    <p:sldId id="2910" r:id="rId44"/>
    <p:sldId id="2911" r:id="rId45"/>
    <p:sldId id="2912" r:id="rId46"/>
    <p:sldId id="2925" r:id="rId47"/>
    <p:sldId id="676" r:id="rId48"/>
    <p:sldId id="677" r:id="rId49"/>
    <p:sldId id="678" r:id="rId50"/>
    <p:sldId id="679" r:id="rId51"/>
    <p:sldId id="2926" r:id="rId52"/>
    <p:sldId id="587" r:id="rId53"/>
    <p:sldId id="500" r:id="rId54"/>
    <p:sldId id="588" r:id="rId55"/>
    <p:sldId id="589" r:id="rId56"/>
    <p:sldId id="590" r:id="rId57"/>
    <p:sldId id="592" r:id="rId58"/>
    <p:sldId id="593" r:id="rId59"/>
    <p:sldId id="681" r:id="rId60"/>
    <p:sldId id="683" r:id="rId61"/>
    <p:sldId id="2877" r:id="rId62"/>
    <p:sldId id="2889" r:id="rId63"/>
    <p:sldId id="2879" r:id="rId64"/>
    <p:sldId id="2882" r:id="rId65"/>
    <p:sldId id="2927" r:id="rId66"/>
    <p:sldId id="501" r:id="rId67"/>
    <p:sldId id="2928" r:id="rId68"/>
    <p:sldId id="2922" r:id="rId69"/>
    <p:sldId id="2923" r:id="rId70"/>
    <p:sldId id="2924" r:id="rId71"/>
    <p:sldId id="591" r:id="rId72"/>
    <p:sldId id="612" r:id="rId73"/>
    <p:sldId id="507" r:id="rId74"/>
    <p:sldId id="2921" r:id="rId75"/>
    <p:sldId id="2937" r:id="rId76"/>
    <p:sldId id="2929" r:id="rId77"/>
    <p:sldId id="524" r:id="rId78"/>
    <p:sldId id="2854" r:id="rId79"/>
    <p:sldId id="533" r:id="rId80"/>
    <p:sldId id="534" r:id="rId81"/>
    <p:sldId id="535" r:id="rId82"/>
    <p:sldId id="536" r:id="rId83"/>
    <p:sldId id="537" r:id="rId84"/>
    <p:sldId id="538" r:id="rId85"/>
    <p:sldId id="539" r:id="rId86"/>
    <p:sldId id="2938" r:id="rId87"/>
    <p:sldId id="618" r:id="rId88"/>
    <p:sldId id="548" r:id="rId89"/>
    <p:sldId id="661" r:id="rId90"/>
    <p:sldId id="531" r:id="rId91"/>
    <p:sldId id="532" r:id="rId92"/>
    <p:sldId id="546" r:id="rId93"/>
    <p:sldId id="2930" r:id="rId94"/>
    <p:sldId id="2933" r:id="rId95"/>
    <p:sldId id="670" r:id="rId96"/>
    <p:sldId id="2934" r:id="rId97"/>
    <p:sldId id="508" r:id="rId98"/>
    <p:sldId id="2932" r:id="rId99"/>
    <p:sldId id="2936" r:id="rId100"/>
    <p:sldId id="2935" r:id="rId101"/>
    <p:sldId id="372" r:id="rId102"/>
    <p:sldId id="2931" r:id="rId103"/>
    <p:sldId id="2939" r:id="rId104"/>
  </p:sldIdLst>
  <p:sldSz cx="9144000" cy="5143500" type="screen16x9"/>
  <p:notesSz cx="6858000" cy="2543175"/>
  <p:embeddedFontLst>
    <p:embeddedFont>
      <p:font typeface="Calibri" panose="020F0502020204030204" pitchFamily="34" charset="0"/>
      <p:regular r:id="rId106"/>
      <p:bold r:id="rId107"/>
      <p:italic r:id="rId108"/>
      <p:boldItalic r:id="rId109"/>
    </p:embeddedFont>
    <p:embeddedFont>
      <p:font typeface="Lucida Console" panose="020B0609040504020204" pitchFamily="49" charset="0"/>
      <p:regular r:id="rId110"/>
    </p:embeddedFont>
    <p:embeddedFont>
      <p:font typeface="Trebuchet MS Bold" panose="020B0703020202020204" pitchFamily="34" charset="0"/>
      <p:bold r:id="rId11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894">
          <p15:clr>
            <a:srgbClr val="A4A3A4"/>
          </p15:clr>
        </p15:guide>
        <p15:guide id="2" pos="2861">
          <p15:clr>
            <a:srgbClr val="A4A3A4"/>
          </p15:clr>
        </p15:guide>
      </p15:sldGuideLst>
    </p:ext>
    <p:ext uri="http://customooxmlschemas.google.com/">
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12" roundtripDataSignature="AMtx7mh52feL5b2IsycOPZRg05mdll5I3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5226" autoAdjust="0"/>
  </p:normalViewPr>
  <p:slideViewPr>
    <p:cSldViewPr snapToGrid="0">
      <p:cViewPr varScale="1">
        <p:scale>
          <a:sx n="97" d="100"/>
          <a:sy n="97" d="100"/>
        </p:scale>
        <p:origin x="82" y="178"/>
      </p:cViewPr>
      <p:guideLst>
        <p:guide orient="horz" pos="894"/>
        <p:guide pos="286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12" Type="http://customschemas.google.com/relationships/presentationmetadata" Target="metadata"/><Relationship Id="rId16" Type="http://schemas.openxmlformats.org/officeDocument/2006/relationships/slide" Target="slides/slide12.xml"/><Relationship Id="rId107" Type="http://schemas.openxmlformats.org/officeDocument/2006/relationships/font" Target="fonts/font2.fntdata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87" Type="http://schemas.openxmlformats.org/officeDocument/2006/relationships/slide" Target="slides/slide83.xml"/><Relationship Id="rId102" Type="http://schemas.openxmlformats.org/officeDocument/2006/relationships/slide" Target="slides/slide98.xml"/><Relationship Id="rId110" Type="http://schemas.openxmlformats.org/officeDocument/2006/relationships/font" Target="fonts/font5.fntdata"/><Relationship Id="rId115" Type="http://schemas.openxmlformats.org/officeDocument/2006/relationships/theme" Target="theme/theme1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notesMaster" Target="notesMasters/notesMaster1.xml"/><Relationship Id="rId113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103" Type="http://schemas.openxmlformats.org/officeDocument/2006/relationships/slide" Target="slides/slide99.xml"/><Relationship Id="rId108" Type="http://schemas.openxmlformats.org/officeDocument/2006/relationships/font" Target="fonts/font3.fntdata"/><Relationship Id="rId116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11" Type="http://schemas.openxmlformats.org/officeDocument/2006/relationships/font" Target="fonts/font6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6" Type="http://schemas.openxmlformats.org/officeDocument/2006/relationships/font" Target="fonts/font1.fntdata"/><Relationship Id="rId114" Type="http://schemas.openxmlformats.org/officeDocument/2006/relationships/viewProps" Target="view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font" Target="fonts/font4.fntdata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cwiki.apache.org/confluence/display/KAFKA/Clients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cwiki.apache.org/confluence/display/KAFKA/Clients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cwiki.apache.org/confluence/display/KAFKA/Clients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odulecounts.com/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FB967C-E8DF-AF4B-9B57-A68D256EEC90}" type="slidenum">
              <a:rPr kumimoji="0" lang="nl-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nl-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579582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 Event Sourcing</a:t>
            </a:r>
          </a:p>
          <a:p>
            <a:r>
              <a:rPr lang="en-US" dirty="0"/>
              <a:t>No events (?)</a:t>
            </a:r>
          </a:p>
          <a:p>
            <a:r>
              <a:rPr lang="en-US" dirty="0"/>
              <a:t>No green field</a:t>
            </a:r>
          </a:p>
          <a:p>
            <a:endParaRPr lang="en-US" dirty="0"/>
          </a:p>
          <a:p>
            <a:r>
              <a:rPr lang="en-US" dirty="0"/>
              <a:t>Packages Applications/SaaS</a:t>
            </a:r>
          </a:p>
          <a:p>
            <a:r>
              <a:rPr lang="en-US" dirty="0"/>
              <a:t>Databases (RDBMS, NoSQL) getting changes from applications directly</a:t>
            </a:r>
          </a:p>
          <a:p>
            <a:endParaRPr lang="en-US" dirty="0"/>
          </a:p>
          <a:p>
            <a:r>
              <a:rPr lang="en-US" dirty="0"/>
              <a:t>Challenges – at scale, with enough speed and consistently: do not let query store get into an exposed state that could not exist/be right!</a:t>
            </a:r>
          </a:p>
          <a:p>
            <a:pPr lvl="1"/>
            <a:r>
              <a:rPr lang="en-US" dirty="0"/>
              <a:t>Detect relevant changes</a:t>
            </a:r>
          </a:p>
          <a:p>
            <a:pPr lvl="1"/>
            <a:r>
              <a:rPr lang="en-US" dirty="0"/>
              <a:t>Extract relevant changes</a:t>
            </a:r>
          </a:p>
          <a:p>
            <a:pPr lvl="1"/>
            <a:r>
              <a:rPr lang="en-US" dirty="0"/>
              <a:t>Transport</a:t>
            </a:r>
          </a:p>
          <a:p>
            <a:pPr lvl="1"/>
            <a:r>
              <a:rPr lang="en-US" dirty="0"/>
              <a:t>Convert</a:t>
            </a:r>
          </a:p>
          <a:p>
            <a:pPr lvl="1"/>
            <a:r>
              <a:rPr lang="en-US" dirty="0"/>
              <a:t>Apply in correct order and reliably (no lost events)</a:t>
            </a:r>
          </a:p>
          <a:p>
            <a:r>
              <a:rPr lang="en-US" dirty="0"/>
              <a:t>Note: after detect and extract, an event can be published</a:t>
            </a:r>
            <a:endParaRPr lang="nl-NL" dirty="0"/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52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128181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Destination</a:t>
            </a:r>
            <a:r>
              <a:rPr lang="nl-NL" dirty="0"/>
              <a:t> system: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cache, or even </a:t>
            </a:r>
            <a:r>
              <a:rPr lang="nl-NL" dirty="0" err="1"/>
              <a:t>only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programmatic</a:t>
            </a:r>
            <a:r>
              <a:rPr lang="nl-NL" dirty="0"/>
              <a:t> </a:t>
            </a:r>
            <a:r>
              <a:rPr lang="nl-NL" dirty="0" err="1"/>
              <a:t>representation</a:t>
            </a:r>
            <a:r>
              <a:rPr lang="nl-NL" dirty="0"/>
              <a:t> – without </a:t>
            </a:r>
            <a:r>
              <a:rPr lang="nl-NL" dirty="0" err="1"/>
              <a:t>any</a:t>
            </a:r>
            <a:r>
              <a:rPr lang="nl-NL" dirty="0"/>
              <a:t> data </a:t>
            </a:r>
            <a:r>
              <a:rPr lang="nl-NL" dirty="0" err="1"/>
              <a:t>duplication</a:t>
            </a:r>
            <a:endParaRPr lang="nl-NL" dirty="0"/>
          </a:p>
          <a:p>
            <a:r>
              <a:rPr lang="nl-NL" dirty="0" err="1"/>
              <a:t>Dumb</a:t>
            </a:r>
            <a:r>
              <a:rPr lang="nl-NL" dirty="0"/>
              <a:t> </a:t>
            </a:r>
            <a:r>
              <a:rPr lang="nl-NL" dirty="0" err="1"/>
              <a:t>pipes</a:t>
            </a:r>
            <a:r>
              <a:rPr lang="nl-NL" dirty="0"/>
              <a:t>, smart end points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56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794710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de-DE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MySQL: </a:t>
            </a:r>
            <a:r>
              <a:rPr lang="de-DE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binlog</a:t>
            </a:r>
            <a:r>
              <a:rPr lang="de-DE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; </a:t>
            </a:r>
            <a:r>
              <a:rPr lang="de-DE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Postgres</a:t>
            </a:r>
            <a:r>
              <a:rPr lang="de-DE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 </a:t>
            </a:r>
            <a:r>
              <a:rPr lang="de-DE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wnte-ahead</a:t>
            </a:r>
            <a:r>
              <a:rPr lang="de-DE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log; MongoDB </a:t>
            </a:r>
            <a:r>
              <a:rPr lang="de-DE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op</a:t>
            </a:r>
            <a:r>
              <a:rPr lang="de-DE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log</a:t>
            </a:r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58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090214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AnyPoint</a:t>
            </a:r>
            <a:endParaRPr lang="nl-NL" dirty="0"/>
          </a:p>
          <a:p>
            <a:r>
              <a:rPr lang="nl-NL" dirty="0" err="1"/>
              <a:t>Zapier</a:t>
            </a:r>
            <a:endParaRPr lang="nl-NL" dirty="0"/>
          </a:p>
          <a:p>
            <a:r>
              <a:rPr lang="nl-NL" dirty="0"/>
              <a:t>SSI</a:t>
            </a:r>
          </a:p>
          <a:p>
            <a:r>
              <a:rPr lang="nl-NL" dirty="0"/>
              <a:t>OIC</a:t>
            </a:r>
          </a:p>
          <a:p>
            <a:r>
              <a:rPr lang="nl-NL" dirty="0"/>
              <a:t>Dell </a:t>
            </a:r>
            <a:r>
              <a:rPr lang="nl-NL" dirty="0" err="1"/>
              <a:t>Boomi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59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260404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Events are immutable facts</a:t>
            </a:r>
          </a:p>
          <a:p>
            <a:r>
              <a:rPr lang="en-US" dirty="0"/>
              <a:t>Current state (active record) is derived from sum of events</a:t>
            </a:r>
          </a:p>
          <a:p>
            <a:r>
              <a:rPr lang="en-US" dirty="0"/>
              <a:t>Read optimized aggregates are created for specific use case – based on events and </a:t>
            </a:r>
            <a:r>
              <a:rPr lang="en-US" dirty="0" err="1"/>
              <a:t>rebuildable</a:t>
            </a:r>
            <a:r>
              <a:rPr lang="en-US" baseline="0" dirty="0"/>
              <a:t> at any time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68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898212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Events are immutable facts</a:t>
            </a:r>
          </a:p>
          <a:p>
            <a:r>
              <a:rPr lang="en-US" dirty="0"/>
              <a:t>Current state (active record) is derived from sum of events</a:t>
            </a:r>
          </a:p>
          <a:p>
            <a:r>
              <a:rPr lang="en-US" dirty="0"/>
              <a:t>Read optimized aggregates are created for specific use case – based on events and </a:t>
            </a:r>
            <a:r>
              <a:rPr lang="en-US" dirty="0" err="1"/>
              <a:t>rebuildable</a:t>
            </a:r>
            <a:r>
              <a:rPr lang="en-US" baseline="0" dirty="0"/>
              <a:t> at any time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69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257839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 data stores</a:t>
            </a:r>
            <a:r>
              <a:rPr lang="en-US" baseline="0" dirty="0"/>
              <a:t> are distributed</a:t>
            </a:r>
          </a:p>
          <a:p>
            <a:r>
              <a:rPr lang="en-US" baseline="0" dirty="0"/>
              <a:t>Or at least </a:t>
            </a:r>
            <a:r>
              <a:rPr lang="en-US" baseline="0" dirty="0" err="1"/>
              <a:t>distributedly</a:t>
            </a:r>
            <a:r>
              <a:rPr lang="en-US" baseline="0" dirty="0"/>
              <a:t> available</a:t>
            </a:r>
          </a:p>
          <a:p>
            <a:r>
              <a:rPr lang="en-US" baseline="0" dirty="0"/>
              <a:t>They can be local or on cloud (latency is important)</a:t>
            </a:r>
          </a:p>
          <a:p>
            <a:endParaRPr lang="en-US" baseline="0" dirty="0"/>
          </a:p>
          <a:p>
            <a:r>
              <a:rPr lang="en-US" baseline="0" dirty="0"/>
              <a:t>Data in generic data store is still owned by only one </a:t>
            </a:r>
            <a:r>
              <a:rPr lang="en-US" baseline="0" dirty="0" err="1"/>
              <a:t>microservice</a:t>
            </a:r>
            <a:r>
              <a:rPr lang="en-US" baseline="0" dirty="0"/>
              <a:t> – no one can touch it</a:t>
            </a:r>
          </a:p>
          <a:p>
            <a:r>
              <a:rPr lang="en-US" baseline="0" dirty="0"/>
              <a:t>Only in DWH and </a:t>
            </a:r>
            <a:r>
              <a:rPr lang="en-US" baseline="0" dirty="0" err="1"/>
              <a:t>BigData</a:t>
            </a:r>
            <a:r>
              <a:rPr lang="en-US" baseline="0" dirty="0"/>
              <a:t> do we deliberately take copies of data and disown them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A20E25-4B01-4578-9E45-4B0060BAC382}" type="slidenum">
              <a:rPr lang="nl-NL" smtClean="0"/>
              <a:t>87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966627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https://cwiki.apache.org/confluence/display/KAFKA/Clients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25</a:t>
            </a:fld>
            <a:endParaRPr lang="nl-NL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457631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https://cwiki.apache.org/confluence/display/KAFKA/Clients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26</a:t>
            </a:fld>
            <a:endParaRPr lang="nl-NL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484956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https://cwiki.apache.org/confluence/display/KAFKA/Clients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27</a:t>
            </a:fld>
            <a:endParaRPr lang="nl-NL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536265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28</a:t>
            </a:fld>
            <a:endParaRPr lang="nl-NL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827603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29</a:t>
            </a:fld>
            <a:endParaRPr lang="nl-NL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175206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http://www.modulecounts.com/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30</a:t>
            </a:fld>
            <a:endParaRPr lang="nl-NL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892522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31</a:t>
            </a:fld>
            <a:endParaRPr lang="nl-NL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609986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sz="1800" dirty="0"/>
              <a:t>Data </a:t>
            </a:r>
            <a:r>
              <a:rPr lang="nl-NL" sz="1800" dirty="0" err="1"/>
              <a:t>manipulation</a:t>
            </a:r>
            <a:r>
              <a:rPr lang="nl-NL" sz="1800" dirty="0"/>
              <a:t> </a:t>
            </a:r>
            <a:r>
              <a:rPr lang="nl-NL" sz="1800" dirty="0" err="1"/>
              <a:t>and</a:t>
            </a:r>
            <a:r>
              <a:rPr lang="nl-NL" sz="1800" dirty="0"/>
              <a:t> retrieval in separate </a:t>
            </a:r>
            <a:r>
              <a:rPr lang="nl-NL" sz="1800" dirty="0" err="1"/>
              <a:t>places</a:t>
            </a:r>
            <a:r>
              <a:rPr lang="nl-NL" sz="1800" dirty="0"/>
              <a:t> </a:t>
            </a:r>
          </a:p>
          <a:p>
            <a:pPr lvl="1"/>
            <a:r>
              <a:rPr lang="nl-NL" dirty="0"/>
              <a:t>(</a:t>
            </a:r>
            <a:r>
              <a:rPr lang="nl-NL" dirty="0" err="1"/>
              <a:t>physical</a:t>
            </a:r>
            <a:r>
              <a:rPr lang="nl-NL" dirty="0"/>
              <a:t> data </a:t>
            </a:r>
            <a:r>
              <a:rPr lang="nl-NL" dirty="0" err="1"/>
              <a:t>proliferation</a:t>
            </a:r>
            <a:r>
              <a:rPr lang="nl-NL" dirty="0"/>
              <a:t>)</a:t>
            </a:r>
          </a:p>
          <a:p>
            <a:r>
              <a:rPr lang="en-US" sz="1800" dirty="0"/>
              <a:t>Query store is optimized</a:t>
            </a:r>
            <a:br>
              <a:rPr lang="en-US" sz="1800" dirty="0"/>
            </a:br>
            <a:r>
              <a:rPr lang="en-US" sz="1800" dirty="0"/>
              <a:t>for consumers</a:t>
            </a:r>
          </a:p>
          <a:p>
            <a:pPr lvl="1"/>
            <a:r>
              <a:rPr lang="en-US" dirty="0"/>
              <a:t>Level of detail, format,</a:t>
            </a:r>
            <a:br>
              <a:rPr lang="en-US" dirty="0"/>
            </a:br>
            <a:r>
              <a:rPr lang="en-US" dirty="0"/>
              <a:t>filters applied</a:t>
            </a:r>
            <a:endParaRPr lang="nl-NL" dirty="0"/>
          </a:p>
          <a:p>
            <a:r>
              <a:rPr lang="en-US" sz="1800" dirty="0"/>
              <a:t>For performance and </a:t>
            </a:r>
            <a:br>
              <a:rPr lang="en-US" sz="1800" dirty="0"/>
            </a:br>
            <a:r>
              <a:rPr lang="en-US" sz="1800" dirty="0"/>
              <a:t>scalability, independence, </a:t>
            </a:r>
            <a:br>
              <a:rPr lang="en-US" sz="1800" dirty="0"/>
            </a:br>
            <a:r>
              <a:rPr lang="en-US" sz="1800" dirty="0"/>
              <a:t>productivity</a:t>
            </a:r>
            <a:br>
              <a:rPr lang="en-US" sz="1800" dirty="0"/>
            </a:br>
            <a:r>
              <a:rPr lang="en-US" sz="1800" dirty="0"/>
              <a:t>lower license fees and </a:t>
            </a:r>
            <a:br>
              <a:rPr lang="en-US" sz="1800" dirty="0"/>
            </a:br>
            <a:r>
              <a:rPr lang="en-US" sz="1800" dirty="0"/>
              <a:t>lower TCO, security</a:t>
            </a:r>
            <a:endParaRPr lang="nl-NL" sz="1800" dirty="0"/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51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337956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rt 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0" y="810001"/>
            <a:ext cx="9144000" cy="3348000"/>
          </a:xfrm>
          <a:solidFill>
            <a:schemeClr val="bg1">
              <a:lumMod val="85000"/>
            </a:schemeClr>
          </a:solidFill>
        </p:spPr>
        <p:txBody>
          <a:bodyPr lIns="360000" tIns="251999" rIns="3960000" bIns="1080000" anchor="b" anchorCtr="0"/>
          <a:lstStyle>
            <a:lvl1pPr marL="0" indent="0" algn="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400000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TO EDIT MASTER 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" y="108000"/>
            <a:ext cx="2880360" cy="649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4641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met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812800"/>
            <a:ext cx="9144000" cy="3352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noProof="0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1" y="1115999"/>
            <a:ext cx="7703999" cy="1944000"/>
          </a:xfrm>
        </p:spPr>
        <p:txBody>
          <a:bodyPr anchor="t" anchorCtr="0"/>
          <a:lstStyle>
            <a:lvl1pPr>
              <a:lnSpc>
                <a:spcPct val="105000"/>
              </a:lnSpc>
              <a:defRPr sz="3000"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Introducing Apache Kafka - 15 april 2020</a:t>
            </a:r>
            <a:endParaRPr lang="nl-NL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noProof="0" smtClean="0"/>
              <a:t>‹#›</a:t>
            </a:fld>
            <a:endParaRPr lang="nl-NL" noProof="0" dirty="0"/>
          </a:p>
        </p:txBody>
      </p:sp>
      <p:sp>
        <p:nvSpPr>
          <p:cNvPr id="9" name="Picture Placehold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6912000" y="3096038"/>
            <a:ext cx="1512000" cy="1512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nl-NL" noProof="0" dirty="0"/>
              <a:t>Foto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" y="108000"/>
            <a:ext cx="2880360" cy="649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2163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m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810000"/>
            <a:ext cx="9144000" cy="351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0" y="900001"/>
            <a:ext cx="3744000" cy="3401999"/>
          </a:xfrm>
        </p:spPr>
        <p:txBody>
          <a:bodyPr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4644000" y="810001"/>
            <a:ext cx="4500000" cy="3510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53953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ek m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4644000" y="810000"/>
            <a:ext cx="4500000" cy="351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0" y="810000"/>
            <a:ext cx="4644000" cy="351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0" y="900001"/>
            <a:ext cx="3744000" cy="3401999"/>
          </a:xfrm>
        </p:spPr>
        <p:txBody>
          <a:bodyPr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4644000" y="810001"/>
            <a:ext cx="4500000" cy="3510000"/>
          </a:xfrm>
          <a:noFill/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22310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met 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812798"/>
            <a:ext cx="9144000" cy="351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998" y="900001"/>
            <a:ext cx="5940000" cy="3401999"/>
          </a:xfrm>
        </p:spPr>
        <p:txBody>
          <a:bodyPr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6840000" y="810001"/>
            <a:ext cx="2304000" cy="3510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14882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met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719999" y="288000"/>
            <a:ext cx="6624000" cy="504000"/>
          </a:xfrm>
        </p:spPr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0" y="810001"/>
            <a:ext cx="9144000" cy="3510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45807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STANDAARD ALLEEN TITEL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15606" y="444793"/>
            <a:ext cx="6793581" cy="709957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80000"/>
              </a:lnSpc>
              <a:defRPr sz="2847" baseline="0"/>
            </a:lvl1pPr>
          </a:lstStyle>
          <a:p>
            <a:r>
              <a:rPr lang="en-US" dirty="0" err="1"/>
              <a:t>Plaats</a:t>
            </a:r>
            <a:r>
              <a:rPr lang="en-US" dirty="0"/>
              <a:t> </a:t>
            </a:r>
            <a:r>
              <a:rPr lang="en-US" dirty="0" err="1"/>
              <a:t>titel</a:t>
            </a:r>
            <a:r>
              <a:rPr lang="en-US" dirty="0"/>
              <a:t> </a:t>
            </a:r>
            <a:r>
              <a:rPr lang="en-US" dirty="0" err="1"/>
              <a:t>hier</a:t>
            </a:r>
            <a:endParaRPr lang="en-US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12904"/>
            <a:ext cx="9144000" cy="13059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32834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0445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D9DAA3-FEAB-4106-A3C5-0F81E8AAF5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00AF1F2-E4A8-4541-8117-718D2E0956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99FD88-8082-4556-9F62-6C06A65B3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42065-D30A-409A-9273-ACEFA0F29716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68617661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AF2546-231D-475C-B5EC-5D48B791FE27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5842043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BLANCO BULLET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15606" y="444793"/>
            <a:ext cx="6793581" cy="709957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80000"/>
              </a:lnSpc>
              <a:defRPr sz="2847" baseline="0"/>
            </a:lvl1pPr>
          </a:lstStyle>
          <a:p>
            <a:r>
              <a:rPr lang="en-US" dirty="0" err="1"/>
              <a:t>Plaats</a:t>
            </a:r>
            <a:r>
              <a:rPr lang="en-US" dirty="0"/>
              <a:t> </a:t>
            </a:r>
            <a:r>
              <a:rPr lang="en-US" dirty="0" err="1"/>
              <a:t>titel</a:t>
            </a:r>
            <a:r>
              <a:rPr lang="en-US" dirty="0"/>
              <a:t> </a:t>
            </a:r>
            <a:r>
              <a:rPr lang="en-US" dirty="0" err="1"/>
              <a:t>hier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003066" y="1400615"/>
            <a:ext cx="6306120" cy="29903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32834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50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0" y="810001"/>
            <a:ext cx="9144000" cy="3348000"/>
          </a:xfrm>
          <a:solidFill>
            <a:schemeClr val="bg1">
              <a:lumMod val="85000"/>
            </a:schemeClr>
          </a:solidFill>
        </p:spPr>
        <p:txBody>
          <a:bodyPr lIns="360000" tIns="251999" rIns="3960000" bIns="1080000" anchor="b" anchorCtr="0"/>
          <a:lstStyle>
            <a:lvl1pPr marL="0" indent="0" algn="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400000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TO EDIT MASTER 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" y="108000"/>
            <a:ext cx="2880360" cy="649224"/>
          </a:xfrm>
          <a:prstGeom prst="rect">
            <a:avLst/>
          </a:prstGeom>
        </p:spPr>
      </p:pic>
      <p:sp>
        <p:nvSpPr>
          <p:cNvPr id="14" name="Text Placeholder 2"/>
          <p:cNvSpPr>
            <a:spLocks noGrp="1"/>
          </p:cNvSpPr>
          <p:nvPr>
            <p:ph type="body" idx="14" hasCustomPrompt="1"/>
          </p:nvPr>
        </p:nvSpPr>
        <p:spPr>
          <a:xfrm>
            <a:off x="719998" y="1080000"/>
            <a:ext cx="4464000" cy="1512000"/>
          </a:xfrm>
        </p:spPr>
        <p:txBody>
          <a:bodyPr anchor="t" anchorCtr="0"/>
          <a:lstStyle>
            <a:lvl1pPr marL="0" indent="0">
              <a:lnSpc>
                <a:spcPct val="85000"/>
              </a:lnSpc>
              <a:buNone/>
              <a:defRPr sz="40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404409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 met spre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1" y="810001"/>
            <a:ext cx="9143999" cy="3348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400000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90000" y="4157999"/>
            <a:ext cx="2880000" cy="322017"/>
          </a:xfrm>
        </p:spPr>
        <p:txBody>
          <a:bodyPr anchor="b" anchorCtr="0"/>
          <a:lstStyle>
            <a:lvl1pPr marL="0" indent="0" algn="l">
              <a:lnSpc>
                <a:spcPct val="110000"/>
              </a:lnSpc>
              <a:buNone/>
              <a:defRPr sz="12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" y="108000"/>
            <a:ext cx="2880360" cy="649224"/>
          </a:xfrm>
          <a:prstGeom prst="rect">
            <a:avLst/>
          </a:prstGeom>
        </p:spPr>
      </p:pic>
      <p:sp>
        <p:nvSpPr>
          <p:cNvPr id="12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5490000" y="3437998"/>
            <a:ext cx="720000" cy="720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32939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kop en opsomm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3" y="1224000"/>
            <a:ext cx="6623999" cy="34919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ext Placeholder 2"/>
          <p:cNvSpPr>
            <a:spLocks noGrp="1"/>
          </p:cNvSpPr>
          <p:nvPr>
            <p:ph type="body" idx="13"/>
          </p:nvPr>
        </p:nvSpPr>
        <p:spPr>
          <a:xfrm>
            <a:off x="719998" y="936000"/>
            <a:ext cx="6623999" cy="288000"/>
          </a:xfrm>
        </p:spPr>
        <p:txBody>
          <a:bodyPr anchor="t" anchorCtr="0"/>
          <a:lstStyle>
            <a:lvl1pPr marL="0" indent="0">
              <a:buNone/>
              <a:defRPr sz="15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041796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psomm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3" y="936000"/>
            <a:ext cx="6623999" cy="378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pic>
        <p:nvPicPr>
          <p:cNvPr id="7" name="Picture 2" descr="Image result for logo fontys">
            <a:extLst>
              <a:ext uri="{FF2B5EF4-FFF2-40B4-BE49-F238E27FC236}">
                <a16:creationId xmlns:a16="http://schemas.microsoft.com/office/drawing/2014/main" id="{629FA551-F4CE-4177-B661-098B7C4C786C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11" b="20241"/>
          <a:stretch/>
        </p:blipFill>
        <p:spPr bwMode="auto">
          <a:xfrm>
            <a:off x="8466343" y="378165"/>
            <a:ext cx="606710" cy="323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03854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/>
          <p:cNvSpPr>
            <a:spLocks noGrp="1"/>
          </p:cNvSpPr>
          <p:nvPr>
            <p:ph type="body" idx="15" hasCustomPrompt="1"/>
          </p:nvPr>
        </p:nvSpPr>
        <p:spPr>
          <a:xfrm>
            <a:off x="5399005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marL="0" indent="0">
              <a:lnSpc>
                <a:spcPct val="85000"/>
              </a:lnSpc>
              <a:buNone/>
              <a:defRPr sz="28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3" y="936000"/>
            <a:ext cx="4464000" cy="378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Subtitle 2"/>
          <p:cNvSpPr>
            <a:spLocks noGrp="1"/>
          </p:cNvSpPr>
          <p:nvPr>
            <p:ph type="subTitle" idx="13"/>
          </p:nvPr>
        </p:nvSpPr>
        <p:spPr>
          <a:xfrm>
            <a:off x="5490000" y="4157999"/>
            <a:ext cx="2880000" cy="322017"/>
          </a:xfrm>
        </p:spPr>
        <p:txBody>
          <a:bodyPr anchor="b" anchorCtr="0"/>
          <a:lstStyle>
            <a:lvl1pPr marL="0" indent="0" algn="l">
              <a:lnSpc>
                <a:spcPct val="110000"/>
              </a:lnSpc>
              <a:buNone/>
              <a:defRPr sz="12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1220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719999" y="288000"/>
            <a:ext cx="6624000" cy="504000"/>
          </a:xfrm>
        </p:spPr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720003" y="1224000"/>
            <a:ext cx="3744993" cy="34919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idx="13"/>
          </p:nvPr>
        </p:nvSpPr>
        <p:spPr>
          <a:xfrm>
            <a:off x="719998" y="936000"/>
            <a:ext cx="3744995" cy="288000"/>
          </a:xfrm>
        </p:spPr>
        <p:txBody>
          <a:bodyPr anchor="t" anchorCtr="0"/>
          <a:lstStyle>
            <a:lvl1pPr marL="0" indent="0">
              <a:buNone/>
              <a:defRPr sz="15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4"/>
          </p:nvPr>
        </p:nvSpPr>
        <p:spPr>
          <a:xfrm>
            <a:off x="4679007" y="1224000"/>
            <a:ext cx="3744993" cy="34919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5"/>
          </p:nvPr>
        </p:nvSpPr>
        <p:spPr>
          <a:xfrm>
            <a:off x="4679004" y="936000"/>
            <a:ext cx="3744995" cy="288000"/>
          </a:xfrm>
        </p:spPr>
        <p:txBody>
          <a:bodyPr anchor="t" anchorCtr="0"/>
          <a:lstStyle>
            <a:lvl1pPr marL="0" indent="0">
              <a:buNone/>
              <a:defRPr sz="15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648009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ee kolommen met afbeeldin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20000" y="792000"/>
            <a:ext cx="3744000" cy="1584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9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4680000" y="792000"/>
            <a:ext cx="3744000" cy="1584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720003" y="2700000"/>
            <a:ext cx="3743997" cy="2016000"/>
          </a:xfrm>
        </p:spPr>
        <p:txBody>
          <a:bodyPr/>
          <a:lstStyle>
            <a:lvl1pPr>
              <a:defRPr sz="1300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>
              <a:defRPr sz="13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idx="16"/>
          </p:nvPr>
        </p:nvSpPr>
        <p:spPr>
          <a:xfrm>
            <a:off x="719998" y="2448000"/>
            <a:ext cx="3744000" cy="252000"/>
          </a:xfrm>
        </p:spPr>
        <p:txBody>
          <a:bodyPr anchor="t" anchorCtr="0"/>
          <a:lstStyle>
            <a:lvl1pPr marL="0" indent="0">
              <a:buNone/>
              <a:defRPr sz="13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7"/>
          </p:nvPr>
        </p:nvSpPr>
        <p:spPr>
          <a:xfrm>
            <a:off x="4680005" y="2700000"/>
            <a:ext cx="3743997" cy="2016000"/>
          </a:xfrm>
        </p:spPr>
        <p:txBody>
          <a:bodyPr/>
          <a:lstStyle>
            <a:lvl1pPr>
              <a:defRPr sz="1300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>
              <a:defRPr sz="13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8"/>
          </p:nvPr>
        </p:nvSpPr>
        <p:spPr>
          <a:xfrm>
            <a:off x="4680000" y="2448000"/>
            <a:ext cx="3744000" cy="252000"/>
          </a:xfrm>
        </p:spPr>
        <p:txBody>
          <a:bodyPr anchor="t" anchorCtr="0"/>
          <a:lstStyle>
            <a:lvl1pPr marL="0" indent="0">
              <a:buNone/>
              <a:defRPr sz="13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913229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812800"/>
            <a:ext cx="9144000" cy="3352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noProof="0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1" y="1115998"/>
            <a:ext cx="7703999" cy="2520000"/>
          </a:xfrm>
        </p:spPr>
        <p:txBody>
          <a:bodyPr anchor="t" anchorCtr="0"/>
          <a:lstStyle>
            <a:lvl1pPr>
              <a:lnSpc>
                <a:spcPct val="105000"/>
              </a:lnSpc>
              <a:defRPr sz="3000"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Introducing Apache Kafka - 15 april 2020</a:t>
            </a:r>
            <a:endParaRPr lang="nl-NL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noProof="0" smtClean="0"/>
              <a:t>‹#›</a:t>
            </a:fld>
            <a:endParaRPr lang="nl-NL" noProof="0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" y="108000"/>
            <a:ext cx="2880360" cy="649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3668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2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3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0" y="360000"/>
            <a:ext cx="1258824" cy="28651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  <a:blipFill>
            <a:blip r:embed="rId22">
              <a:alphaModFix amt="45000"/>
            </a:blip>
            <a:stretch>
              <a:fillRect/>
            </a:stretch>
          </a:blipFill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19999" y="288000"/>
            <a:ext cx="6624000" cy="504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0003" y="936000"/>
            <a:ext cx="6623999" cy="378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744000" y="5004000"/>
            <a:ext cx="1224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600">
                <a:solidFill>
                  <a:schemeClr val="bg1"/>
                </a:solidFill>
              </a:defRPr>
            </a:lvl1pPr>
          </a:lstStyle>
          <a:p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968000" y="5004000"/>
            <a:ext cx="3240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600">
                <a:solidFill>
                  <a:schemeClr val="bg1"/>
                </a:solidFill>
              </a:defRPr>
            </a:lvl1pPr>
          </a:lstStyle>
          <a:p>
            <a:r>
              <a:rPr lang="en-US"/>
              <a:t>Introducing Apache Kafka - 15 april 2020</a:t>
            </a:r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80000" y="5004000"/>
            <a:ext cx="144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600">
                <a:solidFill>
                  <a:schemeClr val="bg1"/>
                </a:solidFill>
              </a:defRPr>
            </a:lvl1pPr>
          </a:lstStyle>
          <a:p>
            <a:fld id="{14F1411D-0280-154F-AEAC-4C20B7AA46B2}" type="slidenum">
              <a:rPr lang="nl-NL" smtClean="0"/>
              <a:pPr/>
              <a:t>‹#›</a:t>
            </a:fld>
            <a:endParaRPr lang="nl-NL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8244000" y="5004000"/>
            <a:ext cx="0" cy="90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89861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  <p:sldLayoutId id="2147483689" r:id="rId13"/>
    <p:sldLayoutId id="2147483690" r:id="rId14"/>
    <p:sldLayoutId id="2147483691" r:id="rId15"/>
    <p:sldLayoutId id="2147483692" r:id="rId16"/>
    <p:sldLayoutId id="2147483693" r:id="rId17"/>
    <p:sldLayoutId id="2147483694" r:id="rId18"/>
  </p:sldLayoutIdLst>
  <p:hf sldNum="0" hdr="0" dt="0"/>
  <p:txStyles>
    <p:titleStyle>
      <a:lvl1pPr algn="l" defTabSz="685800" rtl="0" eaLnBrk="1" latinLnBrk="0" hangingPunct="1">
        <a:lnSpc>
          <a:spcPct val="85000"/>
        </a:lnSpc>
        <a:spcBef>
          <a:spcPct val="0"/>
        </a:spcBef>
        <a:buNone/>
        <a:defRPr sz="18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6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54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72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90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5.jpeg"/><Relationship Id="rId5" Type="http://schemas.openxmlformats.org/officeDocument/2006/relationships/image" Target="../media/image10.tiff"/><Relationship Id="rId10" Type="http://schemas.openxmlformats.org/officeDocument/2006/relationships/image" Target="../media/image15.png"/><Relationship Id="rId4" Type="http://schemas.openxmlformats.org/officeDocument/2006/relationships/image" Target="../media/image9.gif"/><Relationship Id="rId9" Type="http://schemas.openxmlformats.org/officeDocument/2006/relationships/image" Target="../media/image1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0.png"/><Relationship Id="rId4" Type="http://schemas.openxmlformats.org/officeDocument/2006/relationships/image" Target="../media/image29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8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eg"/><Relationship Id="rId3" Type="http://schemas.openxmlformats.org/officeDocument/2006/relationships/image" Target="../media/image28.png"/><Relationship Id="rId7" Type="http://schemas.openxmlformats.org/officeDocument/2006/relationships/image" Target="../media/image3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5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12" Type="http://schemas.openxmlformats.org/officeDocument/2006/relationships/image" Target="../media/image4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9.png"/><Relationship Id="rId11" Type="http://schemas.openxmlformats.org/officeDocument/2006/relationships/image" Target="../media/image43.png"/><Relationship Id="rId5" Type="http://schemas.openxmlformats.org/officeDocument/2006/relationships/image" Target="../media/image38.png"/><Relationship Id="rId15" Type="http://schemas.openxmlformats.org/officeDocument/2006/relationships/image" Target="../media/image47.png"/><Relationship Id="rId10" Type="http://schemas.openxmlformats.org/officeDocument/2006/relationships/image" Target="../media/image3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Relationship Id="rId14" Type="http://schemas.openxmlformats.org/officeDocument/2006/relationships/image" Target="../media/image4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9.jpeg"/><Relationship Id="rId4" Type="http://schemas.openxmlformats.org/officeDocument/2006/relationships/image" Target="../media/image4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1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70.svg"/><Relationship Id="rId18" Type="http://schemas.openxmlformats.org/officeDocument/2006/relationships/image" Target="../media/image75.jpeg"/><Relationship Id="rId3" Type="http://schemas.openxmlformats.org/officeDocument/2006/relationships/image" Target="../media/image60.svg"/><Relationship Id="rId7" Type="http://schemas.openxmlformats.org/officeDocument/2006/relationships/image" Target="../media/image64.svg"/><Relationship Id="rId12" Type="http://schemas.openxmlformats.org/officeDocument/2006/relationships/image" Target="../media/image69.png"/><Relationship Id="rId17" Type="http://schemas.openxmlformats.org/officeDocument/2006/relationships/image" Target="../media/image74.svg"/><Relationship Id="rId2" Type="http://schemas.openxmlformats.org/officeDocument/2006/relationships/image" Target="../media/image59.png"/><Relationship Id="rId16" Type="http://schemas.openxmlformats.org/officeDocument/2006/relationships/image" Target="../media/image7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3.png"/><Relationship Id="rId11" Type="http://schemas.openxmlformats.org/officeDocument/2006/relationships/image" Target="../media/image68.svg"/><Relationship Id="rId5" Type="http://schemas.openxmlformats.org/officeDocument/2006/relationships/image" Target="../media/image62.svg"/><Relationship Id="rId15" Type="http://schemas.openxmlformats.org/officeDocument/2006/relationships/image" Target="../media/image72.svg"/><Relationship Id="rId10" Type="http://schemas.openxmlformats.org/officeDocument/2006/relationships/image" Target="../media/image67.png"/><Relationship Id="rId4" Type="http://schemas.openxmlformats.org/officeDocument/2006/relationships/image" Target="../media/image61.png"/><Relationship Id="rId9" Type="http://schemas.openxmlformats.org/officeDocument/2006/relationships/image" Target="../media/image66.svg"/><Relationship Id="rId14" Type="http://schemas.openxmlformats.org/officeDocument/2006/relationships/image" Target="../media/image71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8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7" Type="http://schemas.openxmlformats.org/officeDocument/2006/relationships/image" Target="../media/image8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7.jpe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5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eg"/><Relationship Id="rId7" Type="http://schemas.openxmlformats.org/officeDocument/2006/relationships/image" Target="../media/image9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jpeg"/><Relationship Id="rId3" Type="http://schemas.openxmlformats.org/officeDocument/2006/relationships/image" Target="../media/image93.png"/><Relationship Id="rId7" Type="http://schemas.openxmlformats.org/officeDocument/2006/relationships/image" Target="../media/image9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4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eg"/><Relationship Id="rId2" Type="http://schemas.openxmlformats.org/officeDocument/2006/relationships/image" Target="../media/image100.jpeg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jpeg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jpeg"/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8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8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5.png"/><Relationship Id="rId4" Type="http://schemas.openxmlformats.org/officeDocument/2006/relationships/image" Target="../media/image86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5.png"/><Relationship Id="rId4" Type="http://schemas.openxmlformats.org/officeDocument/2006/relationships/image" Target="../media/image8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5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jpeg"/><Relationship Id="rId1" Type="http://schemas.openxmlformats.org/officeDocument/2006/relationships/slideLayout" Target="../slideLayouts/slideLayout5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hyperlink" Target="https://jeeconf2018customerms-a516817.apaas.us2.oraclecloud.com/customer" TargetMode="External"/><Relationship Id="rId7" Type="http://schemas.openxmlformats.org/officeDocument/2006/relationships/image" Target="../media/image109.png"/><Relationship Id="rId2" Type="http://schemas.openxmlformats.org/officeDocument/2006/relationships/image" Target="../media/image107.jpeg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orderms-a516817.apaas.us2.oraclecloud.com/order-api/orders" TargetMode="External"/><Relationship Id="rId5" Type="http://schemas.openxmlformats.org/officeDocument/2006/relationships/image" Target="../media/image78.png"/><Relationship Id="rId4" Type="http://schemas.openxmlformats.org/officeDocument/2006/relationships/image" Target="../media/image10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5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5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5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jpeg"/><Relationship Id="rId1" Type="http://schemas.openxmlformats.org/officeDocument/2006/relationships/slideLayout" Target="../slideLayouts/slideLayout5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idx="13"/>
          </p:nvPr>
        </p:nvSpPr>
        <p:spPr>
          <a:xfrm>
            <a:off x="11703" y="810001"/>
            <a:ext cx="9144000" cy="3348000"/>
          </a:xfrm>
        </p:spPr>
      </p:sp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5399999" y="1548000"/>
            <a:ext cx="3240087" cy="3024000"/>
          </a:xfrm>
        </p:spPr>
        <p:txBody>
          <a:bodyPr/>
          <a:lstStyle/>
          <a:p>
            <a:r>
              <a:rPr lang="en-US" dirty="0"/>
              <a:t>Introducing Apache Kafka</a:t>
            </a:r>
            <a:br>
              <a:rPr lang="en-US" dirty="0"/>
            </a:br>
            <a:br>
              <a:rPr lang="en-US" dirty="0"/>
            </a:br>
            <a:r>
              <a:rPr lang="en-US" dirty="0"/>
              <a:t>The Event Fabric – tying everything together</a:t>
            </a:r>
            <a:endParaRPr lang="nl-NL" sz="2400" b="0" u="sn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5761038" y="5003800"/>
            <a:ext cx="3240087" cy="107950"/>
          </a:xfrm>
        </p:spPr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Introducing Apache Kafka - 15 april 2020</a:t>
            </a:r>
            <a:endParaRPr kumimoji="0" lang="nl-NL" sz="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A583E5-94C1-47EB-AF31-7B55BC9DD257}"/>
              </a:ext>
            </a:extLst>
          </p:cNvPr>
          <p:cNvSpPr txBox="1"/>
          <p:nvPr/>
        </p:nvSpPr>
        <p:spPr>
          <a:xfrm>
            <a:off x="78658" y="4345313"/>
            <a:ext cx="3975640" cy="4154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35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Fontys</a:t>
            </a:r>
            <a:r>
              <a:rPr kumimoji="0" lang="nl-NL" sz="13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Hogeschool – woensdag </a:t>
            </a:r>
            <a:r>
              <a:rPr lang="nl-NL" sz="1350" b="1" kern="1200" dirty="0">
                <a:ea typeface="+mn-ea"/>
                <a:cs typeface="+mn-cs"/>
              </a:rPr>
              <a:t>1</a:t>
            </a:r>
            <a:r>
              <a:rPr kumimoji="0" lang="nl-NL" sz="13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5 april 2020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3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Lucas Jellema, </a:t>
            </a:r>
            <a:r>
              <a:rPr kumimoji="0" lang="nl-NL" sz="13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CTO &amp; Architect AMIS | Conclusion</a:t>
            </a:r>
          </a:p>
        </p:txBody>
      </p:sp>
      <p:pic>
        <p:nvPicPr>
          <p:cNvPr id="11" name="Picture 2" descr="http://www.arkena.com/assets/uploads/2014/06/homepage-docker-logo.png">
            <a:extLst>
              <a:ext uri="{FF2B5EF4-FFF2-40B4-BE49-F238E27FC236}">
                <a16:creationId xmlns:a16="http://schemas.microsoft.com/office/drawing/2014/main" id="{6FDCE599-4C63-4029-8833-5CFCA2C854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6482" y="1829787"/>
            <a:ext cx="210072" cy="173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33EE07E8-774B-4D49-B5E4-B6452F26F9E9}"/>
              </a:ext>
            </a:extLst>
          </p:cNvPr>
          <p:cNvGrpSpPr/>
          <p:nvPr/>
        </p:nvGrpSpPr>
        <p:grpSpPr>
          <a:xfrm>
            <a:off x="2253616" y="3037045"/>
            <a:ext cx="806932" cy="787799"/>
            <a:chOff x="3757567" y="523217"/>
            <a:chExt cx="934425" cy="823925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515DD0BE-79FB-4714-AAAE-1AF47AD44FC9}"/>
                </a:ext>
              </a:extLst>
            </p:cNvPr>
            <p:cNvGrpSpPr/>
            <p:nvPr/>
          </p:nvGrpSpPr>
          <p:grpSpPr>
            <a:xfrm>
              <a:off x="3757567" y="524858"/>
              <a:ext cx="934425" cy="822284"/>
              <a:chOff x="5765267" y="3162945"/>
              <a:chExt cx="1531380" cy="1226820"/>
            </a:xfrm>
          </p:grpSpPr>
          <p:sp>
            <p:nvSpPr>
              <p:cNvPr id="15" name="Cube 14">
                <a:extLst>
                  <a:ext uri="{FF2B5EF4-FFF2-40B4-BE49-F238E27FC236}">
                    <a16:creationId xmlns:a16="http://schemas.microsoft.com/office/drawing/2014/main" id="{217EFB07-2052-43C7-AFC1-61BFAFEF90CC}"/>
                  </a:ext>
                </a:extLst>
              </p:cNvPr>
              <p:cNvSpPr/>
              <p:nvPr/>
            </p:nvSpPr>
            <p:spPr>
              <a:xfrm>
                <a:off x="5765267" y="3162945"/>
                <a:ext cx="1531380" cy="1226820"/>
              </a:xfrm>
              <a:prstGeom prst="cub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1050" dirty="0"/>
              </a:p>
            </p:txBody>
          </p:sp>
          <p:grpSp>
            <p:nvGrpSpPr>
              <p:cNvPr id="16" name="Group 102">
                <a:extLst>
                  <a:ext uri="{FF2B5EF4-FFF2-40B4-BE49-F238E27FC236}">
                    <a16:creationId xmlns:a16="http://schemas.microsoft.com/office/drawing/2014/main" id="{7469CF73-C03C-4A79-A74D-BC9A23A81B17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6001707" y="3624581"/>
                <a:ext cx="172346" cy="352850"/>
                <a:chOff x="4686300" y="1439863"/>
                <a:chExt cx="1577975" cy="2936875"/>
              </a:xfrm>
            </p:grpSpPr>
            <p:sp>
              <p:nvSpPr>
                <p:cNvPr id="20" name="Freeform 1">
                  <a:extLst>
                    <a:ext uri="{FF2B5EF4-FFF2-40B4-BE49-F238E27FC236}">
                      <a16:creationId xmlns:a16="http://schemas.microsoft.com/office/drawing/2014/main" id="{0CD3EFAC-E839-4A86-8CC5-F7760D12EA5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5211763" y="1439863"/>
                  <a:ext cx="519112" cy="1103312"/>
                </a:xfrm>
                <a:custGeom>
                  <a:avLst/>
                  <a:gdLst>
                    <a:gd name="T0" fmla="*/ 168683281 w 1440"/>
                    <a:gd name="T1" fmla="*/ 0 h 3065"/>
                    <a:gd name="T2" fmla="*/ 179079581 w 1440"/>
                    <a:gd name="T3" fmla="*/ 16067678 h 3065"/>
                    <a:gd name="T4" fmla="*/ 184797744 w 1440"/>
                    <a:gd name="T5" fmla="*/ 33172434 h 3065"/>
                    <a:gd name="T6" fmla="*/ 187007214 w 1440"/>
                    <a:gd name="T7" fmla="*/ 51443137 h 3065"/>
                    <a:gd name="T8" fmla="*/ 185967548 w 1440"/>
                    <a:gd name="T9" fmla="*/ 69843429 h 3065"/>
                    <a:gd name="T10" fmla="*/ 183628300 w 1440"/>
                    <a:gd name="T11" fmla="*/ 80079933 h 3065"/>
                    <a:gd name="T12" fmla="*/ 176740332 w 1440"/>
                    <a:gd name="T13" fmla="*/ 99516943 h 3065"/>
                    <a:gd name="T14" fmla="*/ 160625870 w 1440"/>
                    <a:gd name="T15" fmla="*/ 125821484 h 3065"/>
                    <a:gd name="T16" fmla="*/ 148020100 w 1440"/>
                    <a:gd name="T17" fmla="*/ 143055470 h 3065"/>
                    <a:gd name="T18" fmla="*/ 125018031 w 1440"/>
                    <a:gd name="T19" fmla="*/ 165861451 h 3065"/>
                    <a:gd name="T20" fmla="*/ 99806492 w 1440"/>
                    <a:gd name="T21" fmla="*/ 187630715 h 3065"/>
                    <a:gd name="T22" fmla="*/ 71216038 w 1440"/>
                    <a:gd name="T23" fmla="*/ 213935617 h 3065"/>
                    <a:gd name="T24" fmla="*/ 52892105 w 1440"/>
                    <a:gd name="T25" fmla="*/ 235704880 h 3065"/>
                    <a:gd name="T26" fmla="*/ 47044165 w 1440"/>
                    <a:gd name="T27" fmla="*/ 243738719 h 3065"/>
                    <a:gd name="T28" fmla="*/ 41326002 w 1440"/>
                    <a:gd name="T29" fmla="*/ 258510861 h 3065"/>
                    <a:gd name="T30" fmla="*/ 37947087 w 1440"/>
                    <a:gd name="T31" fmla="*/ 273412233 h 3065"/>
                    <a:gd name="T32" fmla="*/ 37947087 w 1440"/>
                    <a:gd name="T33" fmla="*/ 289480271 h 3065"/>
                    <a:gd name="T34" fmla="*/ 41326002 w 1440"/>
                    <a:gd name="T35" fmla="*/ 305418360 h 3065"/>
                    <a:gd name="T36" fmla="*/ 47044165 w 1440"/>
                    <a:gd name="T37" fmla="*/ 316951120 h 3065"/>
                    <a:gd name="T38" fmla="*/ 67707346 w 1440"/>
                    <a:gd name="T39" fmla="*/ 351289501 h 3065"/>
                    <a:gd name="T40" fmla="*/ 89539971 w 1440"/>
                    <a:gd name="T41" fmla="*/ 385498653 h 3065"/>
                    <a:gd name="T42" fmla="*/ 96297439 w 1440"/>
                    <a:gd name="T43" fmla="*/ 397031053 h 3065"/>
                    <a:gd name="T44" fmla="*/ 48213608 w 1440"/>
                    <a:gd name="T45" fmla="*/ 351289501 h 3065"/>
                    <a:gd name="T46" fmla="*/ 35607839 w 1440"/>
                    <a:gd name="T47" fmla="*/ 337554077 h 3065"/>
                    <a:gd name="T48" fmla="*/ 14945018 w 1440"/>
                    <a:gd name="T49" fmla="*/ 310083228 h 3065"/>
                    <a:gd name="T50" fmla="*/ 6887607 w 1440"/>
                    <a:gd name="T51" fmla="*/ 295181856 h 3065"/>
                    <a:gd name="T52" fmla="*/ 0 w 1440"/>
                    <a:gd name="T53" fmla="*/ 271079979 h 3065"/>
                    <a:gd name="T54" fmla="*/ 1169444 w 1440"/>
                    <a:gd name="T55" fmla="*/ 252809276 h 3065"/>
                    <a:gd name="T56" fmla="*/ 2339248 w 1440"/>
                    <a:gd name="T57" fmla="*/ 247107691 h 3065"/>
                    <a:gd name="T58" fmla="*/ 13775214 w 1440"/>
                    <a:gd name="T59" fmla="*/ 225338427 h 3065"/>
                    <a:gd name="T60" fmla="*/ 31059480 w 1440"/>
                    <a:gd name="T61" fmla="*/ 205901417 h 3065"/>
                    <a:gd name="T62" fmla="*/ 42495806 w 1440"/>
                    <a:gd name="T63" fmla="*/ 194498607 h 3065"/>
                    <a:gd name="T64" fmla="*/ 82652003 w 1440"/>
                    <a:gd name="T65" fmla="*/ 162492480 h 3065"/>
                    <a:gd name="T66" fmla="*/ 121639117 w 1440"/>
                    <a:gd name="T67" fmla="*/ 130486352 h 3065"/>
                    <a:gd name="T68" fmla="*/ 133075082 w 1440"/>
                    <a:gd name="T69" fmla="*/ 117787645 h 3065"/>
                    <a:gd name="T70" fmla="*/ 156077512 w 1440"/>
                    <a:gd name="T71" fmla="*/ 89280079 h 3065"/>
                    <a:gd name="T72" fmla="*/ 164134563 w 1440"/>
                    <a:gd name="T73" fmla="*/ 72046094 h 3065"/>
                    <a:gd name="T74" fmla="*/ 169852725 w 1440"/>
                    <a:gd name="T75" fmla="*/ 53775391 h 3065"/>
                    <a:gd name="T76" fmla="*/ 172191974 w 1440"/>
                    <a:gd name="T77" fmla="*/ 41206273 h 3065"/>
                    <a:gd name="T78" fmla="*/ 171022530 w 1440"/>
                    <a:gd name="T79" fmla="*/ 13735424 h 3065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</a:gdLst>
                  <a:ahLst/>
                  <a:cxnLst>
                    <a:cxn ang="T80">
                      <a:pos x="T0" y="T1"/>
                    </a:cxn>
                    <a:cxn ang="T81">
                      <a:pos x="T2" y="T3"/>
                    </a:cxn>
                    <a:cxn ang="T82">
                      <a:pos x="T4" y="T5"/>
                    </a:cxn>
                    <a:cxn ang="T83">
                      <a:pos x="T6" y="T7"/>
                    </a:cxn>
                    <a:cxn ang="T84">
                      <a:pos x="T8" y="T9"/>
                    </a:cxn>
                    <a:cxn ang="T85">
                      <a:pos x="T10" y="T11"/>
                    </a:cxn>
                    <a:cxn ang="T86">
                      <a:pos x="T12" y="T13"/>
                    </a:cxn>
                    <a:cxn ang="T87">
                      <a:pos x="T14" y="T15"/>
                    </a:cxn>
                    <a:cxn ang="T88">
                      <a:pos x="T16" y="T17"/>
                    </a:cxn>
                    <a:cxn ang="T89">
                      <a:pos x="T18" y="T19"/>
                    </a:cxn>
                    <a:cxn ang="T90">
                      <a:pos x="T20" y="T21"/>
                    </a:cxn>
                    <a:cxn ang="T91">
                      <a:pos x="T22" y="T23"/>
                    </a:cxn>
                    <a:cxn ang="T92">
                      <a:pos x="T24" y="T25"/>
                    </a:cxn>
                    <a:cxn ang="T93">
                      <a:pos x="T26" y="T27"/>
                    </a:cxn>
                    <a:cxn ang="T94">
                      <a:pos x="T28" y="T29"/>
                    </a:cxn>
                    <a:cxn ang="T95">
                      <a:pos x="T30" y="T31"/>
                    </a:cxn>
                    <a:cxn ang="T96">
                      <a:pos x="T32" y="T33"/>
                    </a:cxn>
                    <a:cxn ang="T97">
                      <a:pos x="T34" y="T35"/>
                    </a:cxn>
                    <a:cxn ang="T98">
                      <a:pos x="T36" y="T37"/>
                    </a:cxn>
                    <a:cxn ang="T99">
                      <a:pos x="T38" y="T39"/>
                    </a:cxn>
                    <a:cxn ang="T100">
                      <a:pos x="T40" y="T41"/>
                    </a:cxn>
                    <a:cxn ang="T101">
                      <a:pos x="T42" y="T43"/>
                    </a:cxn>
                    <a:cxn ang="T102">
                      <a:pos x="T44" y="T45"/>
                    </a:cxn>
                    <a:cxn ang="T103">
                      <a:pos x="T46" y="T47"/>
                    </a:cxn>
                    <a:cxn ang="T104">
                      <a:pos x="T48" y="T49"/>
                    </a:cxn>
                    <a:cxn ang="T105">
                      <a:pos x="T50" y="T51"/>
                    </a:cxn>
                    <a:cxn ang="T106">
                      <a:pos x="T52" y="T53"/>
                    </a:cxn>
                    <a:cxn ang="T107">
                      <a:pos x="T54" y="T55"/>
                    </a:cxn>
                    <a:cxn ang="T108">
                      <a:pos x="T56" y="T57"/>
                    </a:cxn>
                    <a:cxn ang="T109">
                      <a:pos x="T58" y="T59"/>
                    </a:cxn>
                    <a:cxn ang="T110">
                      <a:pos x="T60" y="T61"/>
                    </a:cxn>
                    <a:cxn ang="T111">
                      <a:pos x="T62" y="T63"/>
                    </a:cxn>
                    <a:cxn ang="T112">
                      <a:pos x="T64" y="T65"/>
                    </a:cxn>
                    <a:cxn ang="T113">
                      <a:pos x="T66" y="T67"/>
                    </a:cxn>
                    <a:cxn ang="T114">
                      <a:pos x="T68" y="T69"/>
                    </a:cxn>
                    <a:cxn ang="T115">
                      <a:pos x="T70" y="T71"/>
                    </a:cxn>
                    <a:cxn ang="T116">
                      <a:pos x="T72" y="T73"/>
                    </a:cxn>
                    <a:cxn ang="T117">
                      <a:pos x="T74" y="T75"/>
                    </a:cxn>
                    <a:cxn ang="T118">
                      <a:pos x="T76" y="T77"/>
                    </a:cxn>
                    <a:cxn ang="T119">
                      <a:pos x="T78" y="T79"/>
                    </a:cxn>
                  </a:cxnLst>
                  <a:rect l="0" t="0" r="r" b="b"/>
                  <a:pathLst>
                    <a:path w="1440" h="3065">
                      <a:moveTo>
                        <a:pt x="1298" y="0"/>
                      </a:moveTo>
                      <a:lnTo>
                        <a:pt x="1298" y="0"/>
                      </a:lnTo>
                      <a:lnTo>
                        <a:pt x="1342" y="53"/>
                      </a:lnTo>
                      <a:lnTo>
                        <a:pt x="1378" y="124"/>
                      </a:lnTo>
                      <a:lnTo>
                        <a:pt x="1404" y="185"/>
                      </a:lnTo>
                      <a:lnTo>
                        <a:pt x="1422" y="256"/>
                      </a:lnTo>
                      <a:lnTo>
                        <a:pt x="1439" y="327"/>
                      </a:lnTo>
                      <a:lnTo>
                        <a:pt x="1439" y="397"/>
                      </a:lnTo>
                      <a:lnTo>
                        <a:pt x="1439" y="468"/>
                      </a:lnTo>
                      <a:lnTo>
                        <a:pt x="1431" y="539"/>
                      </a:lnTo>
                      <a:lnTo>
                        <a:pt x="1413" y="618"/>
                      </a:lnTo>
                      <a:lnTo>
                        <a:pt x="1386" y="697"/>
                      </a:lnTo>
                      <a:lnTo>
                        <a:pt x="1360" y="768"/>
                      </a:lnTo>
                      <a:lnTo>
                        <a:pt x="1316" y="839"/>
                      </a:lnTo>
                      <a:lnTo>
                        <a:pt x="1236" y="971"/>
                      </a:lnTo>
                      <a:lnTo>
                        <a:pt x="1139" y="1104"/>
                      </a:lnTo>
                      <a:lnTo>
                        <a:pt x="1051" y="1192"/>
                      </a:lnTo>
                      <a:lnTo>
                        <a:pt x="962" y="1280"/>
                      </a:lnTo>
                      <a:lnTo>
                        <a:pt x="768" y="1448"/>
                      </a:lnTo>
                      <a:lnTo>
                        <a:pt x="654" y="1545"/>
                      </a:lnTo>
                      <a:lnTo>
                        <a:pt x="548" y="1651"/>
                      </a:lnTo>
                      <a:lnTo>
                        <a:pt x="442" y="1757"/>
                      </a:lnTo>
                      <a:lnTo>
                        <a:pt x="407" y="1819"/>
                      </a:lnTo>
                      <a:lnTo>
                        <a:pt x="362" y="1881"/>
                      </a:lnTo>
                      <a:lnTo>
                        <a:pt x="336" y="1934"/>
                      </a:lnTo>
                      <a:lnTo>
                        <a:pt x="318" y="1995"/>
                      </a:lnTo>
                      <a:lnTo>
                        <a:pt x="301" y="2057"/>
                      </a:lnTo>
                      <a:lnTo>
                        <a:pt x="292" y="2110"/>
                      </a:lnTo>
                      <a:lnTo>
                        <a:pt x="292" y="2172"/>
                      </a:lnTo>
                      <a:lnTo>
                        <a:pt x="292" y="2234"/>
                      </a:lnTo>
                      <a:lnTo>
                        <a:pt x="301" y="2296"/>
                      </a:lnTo>
                      <a:lnTo>
                        <a:pt x="318" y="2357"/>
                      </a:lnTo>
                      <a:lnTo>
                        <a:pt x="362" y="2446"/>
                      </a:lnTo>
                      <a:lnTo>
                        <a:pt x="407" y="2543"/>
                      </a:lnTo>
                      <a:lnTo>
                        <a:pt x="521" y="2711"/>
                      </a:lnTo>
                      <a:lnTo>
                        <a:pt x="636" y="2887"/>
                      </a:lnTo>
                      <a:lnTo>
                        <a:pt x="689" y="2975"/>
                      </a:lnTo>
                      <a:lnTo>
                        <a:pt x="741" y="3064"/>
                      </a:lnTo>
                      <a:lnTo>
                        <a:pt x="548" y="2887"/>
                      </a:lnTo>
                      <a:lnTo>
                        <a:pt x="371" y="2711"/>
                      </a:lnTo>
                      <a:lnTo>
                        <a:pt x="274" y="2605"/>
                      </a:lnTo>
                      <a:lnTo>
                        <a:pt x="194" y="2507"/>
                      </a:lnTo>
                      <a:lnTo>
                        <a:pt x="115" y="2393"/>
                      </a:lnTo>
                      <a:lnTo>
                        <a:pt x="53" y="2278"/>
                      </a:lnTo>
                      <a:lnTo>
                        <a:pt x="18" y="2190"/>
                      </a:lnTo>
                      <a:lnTo>
                        <a:pt x="0" y="2092"/>
                      </a:lnTo>
                      <a:lnTo>
                        <a:pt x="0" y="1995"/>
                      </a:lnTo>
                      <a:lnTo>
                        <a:pt x="9" y="1951"/>
                      </a:lnTo>
                      <a:lnTo>
                        <a:pt x="18" y="1907"/>
                      </a:lnTo>
                      <a:lnTo>
                        <a:pt x="53" y="1819"/>
                      </a:lnTo>
                      <a:lnTo>
                        <a:pt x="106" y="1739"/>
                      </a:lnTo>
                      <a:lnTo>
                        <a:pt x="168" y="1660"/>
                      </a:lnTo>
                      <a:lnTo>
                        <a:pt x="239" y="1589"/>
                      </a:lnTo>
                      <a:lnTo>
                        <a:pt x="327" y="1501"/>
                      </a:lnTo>
                      <a:lnTo>
                        <a:pt x="424" y="1413"/>
                      </a:lnTo>
                      <a:lnTo>
                        <a:pt x="636" y="1254"/>
                      </a:lnTo>
                      <a:lnTo>
                        <a:pt x="839" y="1086"/>
                      </a:lnTo>
                      <a:lnTo>
                        <a:pt x="936" y="1007"/>
                      </a:lnTo>
                      <a:lnTo>
                        <a:pt x="1024" y="909"/>
                      </a:lnTo>
                      <a:lnTo>
                        <a:pt x="1121" y="803"/>
                      </a:lnTo>
                      <a:lnTo>
                        <a:pt x="1201" y="689"/>
                      </a:lnTo>
                      <a:lnTo>
                        <a:pt x="1236" y="618"/>
                      </a:lnTo>
                      <a:lnTo>
                        <a:pt x="1263" y="556"/>
                      </a:lnTo>
                      <a:lnTo>
                        <a:pt x="1289" y="486"/>
                      </a:lnTo>
                      <a:lnTo>
                        <a:pt x="1307" y="415"/>
                      </a:lnTo>
                      <a:lnTo>
                        <a:pt x="1325" y="318"/>
                      </a:lnTo>
                      <a:lnTo>
                        <a:pt x="1325" y="212"/>
                      </a:lnTo>
                      <a:lnTo>
                        <a:pt x="1316" y="106"/>
                      </a:lnTo>
                      <a:lnTo>
                        <a:pt x="1298" y="0"/>
                      </a:lnTo>
                    </a:path>
                  </a:pathLst>
                </a:custGeom>
                <a:solidFill>
                  <a:srgbClr val="E11F22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 sz="1050" dirty="0"/>
                </a:p>
              </p:txBody>
            </p:sp>
            <p:sp>
              <p:nvSpPr>
                <p:cNvPr id="21" name="Freeform 2">
                  <a:extLst>
                    <a:ext uri="{FF2B5EF4-FFF2-40B4-BE49-F238E27FC236}">
                      <a16:creationId xmlns:a16="http://schemas.microsoft.com/office/drawing/2014/main" id="{D8859B28-7202-4762-A8C9-2C6E5B99599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5478463" y="1849438"/>
                  <a:ext cx="446087" cy="763587"/>
                </a:xfrm>
                <a:custGeom>
                  <a:avLst/>
                  <a:gdLst>
                    <a:gd name="T0" fmla="*/ 45962095 w 1238"/>
                    <a:gd name="T1" fmla="*/ 53838646 h 2120"/>
                    <a:gd name="T2" fmla="*/ 72319062 w 1238"/>
                    <a:gd name="T3" fmla="*/ 36584101 h 2120"/>
                    <a:gd name="T4" fmla="*/ 101013122 w 1238"/>
                    <a:gd name="T5" fmla="*/ 21795006 h 2120"/>
                    <a:gd name="T6" fmla="*/ 160608255 w 1238"/>
                    <a:gd name="T7" fmla="*/ 0 h 2120"/>
                    <a:gd name="T8" fmla="*/ 112438787 w 1238"/>
                    <a:gd name="T9" fmla="*/ 30875928 h 2120"/>
                    <a:gd name="T10" fmla="*/ 78032075 w 1238"/>
                    <a:gd name="T11" fmla="*/ 56173710 h 2120"/>
                    <a:gd name="T12" fmla="*/ 67774956 w 1238"/>
                    <a:gd name="T13" fmla="*/ 66422344 h 2120"/>
                    <a:gd name="T14" fmla="*/ 52843653 w 1238"/>
                    <a:gd name="T15" fmla="*/ 81341465 h 2120"/>
                    <a:gd name="T16" fmla="*/ 43625002 w 1238"/>
                    <a:gd name="T17" fmla="*/ 100801408 h 2120"/>
                    <a:gd name="T18" fmla="*/ 41288271 w 1238"/>
                    <a:gd name="T19" fmla="*/ 108844644 h 2120"/>
                    <a:gd name="T20" fmla="*/ 42456817 w 1238"/>
                    <a:gd name="T21" fmla="*/ 123634100 h 2120"/>
                    <a:gd name="T22" fmla="*/ 45962095 w 1238"/>
                    <a:gd name="T23" fmla="*/ 131677337 h 2120"/>
                    <a:gd name="T24" fmla="*/ 59724852 w 1238"/>
                    <a:gd name="T25" fmla="*/ 154640054 h 2120"/>
                    <a:gd name="T26" fmla="*/ 74656155 w 1238"/>
                    <a:gd name="T27" fmla="*/ 177472746 h 2120"/>
                    <a:gd name="T28" fmla="*/ 78032075 w 1238"/>
                    <a:gd name="T29" fmla="*/ 183310585 h 2120"/>
                    <a:gd name="T30" fmla="*/ 82705899 w 1238"/>
                    <a:gd name="T31" fmla="*/ 199267392 h 2120"/>
                    <a:gd name="T32" fmla="*/ 80369167 w 1238"/>
                    <a:gd name="T33" fmla="*/ 216521937 h 2120"/>
                    <a:gd name="T34" fmla="*/ 78032075 w 1238"/>
                    <a:gd name="T35" fmla="*/ 222230110 h 2120"/>
                    <a:gd name="T36" fmla="*/ 69981970 w 1238"/>
                    <a:gd name="T37" fmla="*/ 237149232 h 2120"/>
                    <a:gd name="T38" fmla="*/ 58556305 w 1238"/>
                    <a:gd name="T39" fmla="*/ 249732929 h 2120"/>
                    <a:gd name="T40" fmla="*/ 31031152 w 1238"/>
                    <a:gd name="T41" fmla="*/ 270360224 h 2120"/>
                    <a:gd name="T42" fmla="*/ 27525514 w 1238"/>
                    <a:gd name="T43" fmla="*/ 273733333 h 2120"/>
                    <a:gd name="T44" fmla="*/ 24149594 w 1238"/>
                    <a:gd name="T45" fmla="*/ 274901045 h 2120"/>
                    <a:gd name="T46" fmla="*/ 33367884 w 1238"/>
                    <a:gd name="T47" fmla="*/ 265690097 h 2120"/>
                    <a:gd name="T48" fmla="*/ 42456817 w 1238"/>
                    <a:gd name="T49" fmla="*/ 248565578 h 2120"/>
                    <a:gd name="T50" fmla="*/ 45962095 w 1238"/>
                    <a:gd name="T51" fmla="*/ 235981520 h 2120"/>
                    <a:gd name="T52" fmla="*/ 45962095 w 1238"/>
                    <a:gd name="T53" fmla="*/ 230273347 h 2120"/>
                    <a:gd name="T54" fmla="*/ 41288271 w 1238"/>
                    <a:gd name="T55" fmla="*/ 211851450 h 2120"/>
                    <a:gd name="T56" fmla="*/ 29862606 w 1238"/>
                    <a:gd name="T57" fmla="*/ 195894643 h 2120"/>
                    <a:gd name="T58" fmla="*/ 17268395 w 1238"/>
                    <a:gd name="T59" fmla="*/ 179807810 h 2120"/>
                    <a:gd name="T60" fmla="*/ 8049744 w 1238"/>
                    <a:gd name="T61" fmla="*/ 161515579 h 2120"/>
                    <a:gd name="T62" fmla="*/ 1168546 w 1238"/>
                    <a:gd name="T63" fmla="*/ 140888285 h 2120"/>
                    <a:gd name="T64" fmla="*/ 1168546 w 1238"/>
                    <a:gd name="T65" fmla="*/ 120260990 h 2120"/>
                    <a:gd name="T66" fmla="*/ 2337092 w 1238"/>
                    <a:gd name="T67" fmla="*/ 110012356 h 2120"/>
                    <a:gd name="T68" fmla="*/ 10386837 w 1238"/>
                    <a:gd name="T69" fmla="*/ 91590460 h 2120"/>
                    <a:gd name="T70" fmla="*/ 22981047 w 1238"/>
                    <a:gd name="T71" fmla="*/ 74465941 h 2120"/>
                    <a:gd name="T72" fmla="*/ 37912350 w 1238"/>
                    <a:gd name="T73" fmla="*/ 59546819 h 2120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</a:gdLst>
                  <a:ahLst/>
                  <a:cxnLst>
                    <a:cxn ang="T74">
                      <a:pos x="T0" y="T1"/>
                    </a:cxn>
                    <a:cxn ang="T75">
                      <a:pos x="T2" y="T3"/>
                    </a:cxn>
                    <a:cxn ang="T76">
                      <a:pos x="T4" y="T5"/>
                    </a:cxn>
                    <a:cxn ang="T77">
                      <a:pos x="T6" y="T7"/>
                    </a:cxn>
                    <a:cxn ang="T78">
                      <a:pos x="T8" y="T9"/>
                    </a:cxn>
                    <a:cxn ang="T79">
                      <a:pos x="T10" y="T11"/>
                    </a:cxn>
                    <a:cxn ang="T80">
                      <a:pos x="T12" y="T13"/>
                    </a:cxn>
                    <a:cxn ang="T81">
                      <a:pos x="T14" y="T15"/>
                    </a:cxn>
                    <a:cxn ang="T82">
                      <a:pos x="T16" y="T17"/>
                    </a:cxn>
                    <a:cxn ang="T83">
                      <a:pos x="T18" y="T19"/>
                    </a:cxn>
                    <a:cxn ang="T84">
                      <a:pos x="T20" y="T21"/>
                    </a:cxn>
                    <a:cxn ang="T85">
                      <a:pos x="T22" y="T23"/>
                    </a:cxn>
                    <a:cxn ang="T86">
                      <a:pos x="T24" y="T25"/>
                    </a:cxn>
                    <a:cxn ang="T87">
                      <a:pos x="T26" y="T27"/>
                    </a:cxn>
                    <a:cxn ang="T88">
                      <a:pos x="T28" y="T29"/>
                    </a:cxn>
                    <a:cxn ang="T89">
                      <a:pos x="T30" y="T31"/>
                    </a:cxn>
                    <a:cxn ang="T90">
                      <a:pos x="T32" y="T33"/>
                    </a:cxn>
                    <a:cxn ang="T91">
                      <a:pos x="T34" y="T35"/>
                    </a:cxn>
                    <a:cxn ang="T92">
                      <a:pos x="T36" y="T37"/>
                    </a:cxn>
                    <a:cxn ang="T93">
                      <a:pos x="T38" y="T39"/>
                    </a:cxn>
                    <a:cxn ang="T94">
                      <a:pos x="T40" y="T41"/>
                    </a:cxn>
                    <a:cxn ang="T95">
                      <a:pos x="T42" y="T43"/>
                    </a:cxn>
                    <a:cxn ang="T96">
                      <a:pos x="T44" y="T45"/>
                    </a:cxn>
                    <a:cxn ang="T97">
                      <a:pos x="T46" y="T47"/>
                    </a:cxn>
                    <a:cxn ang="T98">
                      <a:pos x="T48" y="T49"/>
                    </a:cxn>
                    <a:cxn ang="T99">
                      <a:pos x="T50" y="T51"/>
                    </a:cxn>
                    <a:cxn ang="T100">
                      <a:pos x="T52" y="T53"/>
                    </a:cxn>
                    <a:cxn ang="T101">
                      <a:pos x="T54" y="T55"/>
                    </a:cxn>
                    <a:cxn ang="T102">
                      <a:pos x="T56" y="T57"/>
                    </a:cxn>
                    <a:cxn ang="T103">
                      <a:pos x="T58" y="T59"/>
                    </a:cxn>
                    <a:cxn ang="T104">
                      <a:pos x="T60" y="T61"/>
                    </a:cxn>
                    <a:cxn ang="T105">
                      <a:pos x="T62" y="T63"/>
                    </a:cxn>
                    <a:cxn ang="T106">
                      <a:pos x="T64" y="T65"/>
                    </a:cxn>
                    <a:cxn ang="T107">
                      <a:pos x="T66" y="T67"/>
                    </a:cxn>
                    <a:cxn ang="T108">
                      <a:pos x="T68" y="T69"/>
                    </a:cxn>
                    <a:cxn ang="T109">
                      <a:pos x="T70" y="T71"/>
                    </a:cxn>
                    <a:cxn ang="T110">
                      <a:pos x="T72" y="T73"/>
                    </a:cxn>
                  </a:cxnLst>
                  <a:rect l="0" t="0" r="r" b="b"/>
                  <a:pathLst>
                    <a:path w="1238" h="2120">
                      <a:moveTo>
                        <a:pt x="354" y="415"/>
                      </a:moveTo>
                      <a:lnTo>
                        <a:pt x="354" y="415"/>
                      </a:lnTo>
                      <a:lnTo>
                        <a:pt x="451" y="344"/>
                      </a:lnTo>
                      <a:lnTo>
                        <a:pt x="557" y="282"/>
                      </a:lnTo>
                      <a:lnTo>
                        <a:pt x="672" y="221"/>
                      </a:lnTo>
                      <a:lnTo>
                        <a:pt x="778" y="168"/>
                      </a:lnTo>
                      <a:lnTo>
                        <a:pt x="1008" y="79"/>
                      </a:lnTo>
                      <a:lnTo>
                        <a:pt x="1237" y="0"/>
                      </a:lnTo>
                      <a:lnTo>
                        <a:pt x="866" y="238"/>
                      </a:lnTo>
                      <a:lnTo>
                        <a:pt x="690" y="371"/>
                      </a:lnTo>
                      <a:lnTo>
                        <a:pt x="601" y="433"/>
                      </a:lnTo>
                      <a:lnTo>
                        <a:pt x="522" y="512"/>
                      </a:lnTo>
                      <a:lnTo>
                        <a:pt x="460" y="565"/>
                      </a:lnTo>
                      <a:lnTo>
                        <a:pt x="407" y="627"/>
                      </a:lnTo>
                      <a:lnTo>
                        <a:pt x="363" y="697"/>
                      </a:lnTo>
                      <a:lnTo>
                        <a:pt x="336" y="777"/>
                      </a:lnTo>
                      <a:lnTo>
                        <a:pt x="318" y="839"/>
                      </a:lnTo>
                      <a:lnTo>
                        <a:pt x="318" y="892"/>
                      </a:lnTo>
                      <a:lnTo>
                        <a:pt x="327" y="953"/>
                      </a:lnTo>
                      <a:lnTo>
                        <a:pt x="354" y="1015"/>
                      </a:lnTo>
                      <a:lnTo>
                        <a:pt x="398" y="1104"/>
                      </a:lnTo>
                      <a:lnTo>
                        <a:pt x="460" y="1192"/>
                      </a:lnTo>
                      <a:lnTo>
                        <a:pt x="522" y="1280"/>
                      </a:lnTo>
                      <a:lnTo>
                        <a:pt x="575" y="1368"/>
                      </a:lnTo>
                      <a:lnTo>
                        <a:pt x="601" y="1413"/>
                      </a:lnTo>
                      <a:lnTo>
                        <a:pt x="619" y="1448"/>
                      </a:lnTo>
                      <a:lnTo>
                        <a:pt x="637" y="1536"/>
                      </a:lnTo>
                      <a:lnTo>
                        <a:pt x="628" y="1624"/>
                      </a:lnTo>
                      <a:lnTo>
                        <a:pt x="619" y="1669"/>
                      </a:lnTo>
                      <a:lnTo>
                        <a:pt x="601" y="1713"/>
                      </a:lnTo>
                      <a:lnTo>
                        <a:pt x="575" y="1775"/>
                      </a:lnTo>
                      <a:lnTo>
                        <a:pt x="539" y="1828"/>
                      </a:lnTo>
                      <a:lnTo>
                        <a:pt x="495" y="1881"/>
                      </a:lnTo>
                      <a:lnTo>
                        <a:pt x="451" y="1925"/>
                      </a:lnTo>
                      <a:lnTo>
                        <a:pt x="354" y="2013"/>
                      </a:lnTo>
                      <a:lnTo>
                        <a:pt x="239" y="2084"/>
                      </a:lnTo>
                      <a:lnTo>
                        <a:pt x="212" y="2110"/>
                      </a:lnTo>
                      <a:lnTo>
                        <a:pt x="204" y="2119"/>
                      </a:lnTo>
                      <a:lnTo>
                        <a:pt x="186" y="2119"/>
                      </a:lnTo>
                      <a:lnTo>
                        <a:pt x="257" y="2048"/>
                      </a:lnTo>
                      <a:lnTo>
                        <a:pt x="310" y="1969"/>
                      </a:lnTo>
                      <a:lnTo>
                        <a:pt x="327" y="1916"/>
                      </a:lnTo>
                      <a:lnTo>
                        <a:pt x="345" y="1872"/>
                      </a:lnTo>
                      <a:lnTo>
                        <a:pt x="354" y="1819"/>
                      </a:lnTo>
                      <a:lnTo>
                        <a:pt x="354" y="1775"/>
                      </a:lnTo>
                      <a:lnTo>
                        <a:pt x="345" y="1695"/>
                      </a:lnTo>
                      <a:lnTo>
                        <a:pt x="318" y="1633"/>
                      </a:lnTo>
                      <a:lnTo>
                        <a:pt x="274" y="1572"/>
                      </a:lnTo>
                      <a:lnTo>
                        <a:pt x="230" y="1510"/>
                      </a:lnTo>
                      <a:lnTo>
                        <a:pt x="133" y="1386"/>
                      </a:lnTo>
                      <a:lnTo>
                        <a:pt x="98" y="1315"/>
                      </a:lnTo>
                      <a:lnTo>
                        <a:pt x="62" y="1245"/>
                      </a:lnTo>
                      <a:lnTo>
                        <a:pt x="36" y="1165"/>
                      </a:lnTo>
                      <a:lnTo>
                        <a:pt x="9" y="1086"/>
                      </a:lnTo>
                      <a:lnTo>
                        <a:pt x="0" y="1006"/>
                      </a:lnTo>
                      <a:lnTo>
                        <a:pt x="9" y="927"/>
                      </a:lnTo>
                      <a:lnTo>
                        <a:pt x="18" y="848"/>
                      </a:lnTo>
                      <a:lnTo>
                        <a:pt x="45" y="777"/>
                      </a:lnTo>
                      <a:lnTo>
                        <a:pt x="80" y="706"/>
                      </a:lnTo>
                      <a:lnTo>
                        <a:pt x="124" y="636"/>
                      </a:lnTo>
                      <a:lnTo>
                        <a:pt x="177" y="574"/>
                      </a:lnTo>
                      <a:lnTo>
                        <a:pt x="230" y="512"/>
                      </a:lnTo>
                      <a:lnTo>
                        <a:pt x="292" y="459"/>
                      </a:lnTo>
                      <a:lnTo>
                        <a:pt x="354" y="415"/>
                      </a:lnTo>
                    </a:path>
                  </a:pathLst>
                </a:custGeom>
                <a:solidFill>
                  <a:srgbClr val="E11F22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 sz="1050" dirty="0"/>
                </a:p>
              </p:txBody>
            </p:sp>
            <p:sp>
              <p:nvSpPr>
                <p:cNvPr id="22" name="Freeform 3">
                  <a:extLst>
                    <a:ext uri="{FF2B5EF4-FFF2-40B4-BE49-F238E27FC236}">
                      <a16:creationId xmlns:a16="http://schemas.microsoft.com/office/drawing/2014/main" id="{17FD9FF0-D2D3-44D8-9539-EB516E48659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5897563" y="2530475"/>
                  <a:ext cx="322262" cy="393700"/>
                </a:xfrm>
                <a:custGeom>
                  <a:avLst/>
                  <a:gdLst>
                    <a:gd name="T0" fmla="*/ 16018551 w 893"/>
                    <a:gd name="T1" fmla="*/ 12539435 h 1095"/>
                    <a:gd name="T2" fmla="*/ 29953044 w 893"/>
                    <a:gd name="T3" fmla="*/ 3490447 h 1095"/>
                    <a:gd name="T4" fmla="*/ 45971595 w 893"/>
                    <a:gd name="T5" fmla="*/ 0 h 1095"/>
                    <a:gd name="T6" fmla="*/ 54045827 w 893"/>
                    <a:gd name="T7" fmla="*/ 0 h 1095"/>
                    <a:gd name="T8" fmla="*/ 67850406 w 893"/>
                    <a:gd name="T9" fmla="*/ 0 h 1095"/>
                    <a:gd name="T10" fmla="*/ 81654984 w 893"/>
                    <a:gd name="T11" fmla="*/ 4653929 h 1095"/>
                    <a:gd name="T12" fmla="*/ 94287438 w 893"/>
                    <a:gd name="T13" fmla="*/ 10341546 h 1095"/>
                    <a:gd name="T14" fmla="*/ 100147698 w 893"/>
                    <a:gd name="T15" fmla="*/ 14866040 h 1095"/>
                    <a:gd name="T16" fmla="*/ 107050168 w 893"/>
                    <a:gd name="T17" fmla="*/ 24044463 h 1095"/>
                    <a:gd name="T18" fmla="*/ 112780152 w 893"/>
                    <a:gd name="T19" fmla="*/ 34256934 h 1095"/>
                    <a:gd name="T20" fmla="*/ 114994124 w 893"/>
                    <a:gd name="T21" fmla="*/ 45761962 h 1095"/>
                    <a:gd name="T22" fmla="*/ 114994124 w 893"/>
                    <a:gd name="T23" fmla="*/ 57137915 h 1095"/>
                    <a:gd name="T24" fmla="*/ 113952276 w 893"/>
                    <a:gd name="T25" fmla="*/ 63989373 h 1095"/>
                    <a:gd name="T26" fmla="*/ 109264140 w 893"/>
                    <a:gd name="T27" fmla="*/ 76528808 h 1095"/>
                    <a:gd name="T28" fmla="*/ 96631686 w 893"/>
                    <a:gd name="T29" fmla="*/ 92429255 h 1095"/>
                    <a:gd name="T30" fmla="*/ 86343481 w 893"/>
                    <a:gd name="T31" fmla="*/ 102770801 h 1095"/>
                    <a:gd name="T32" fmla="*/ 66678281 w 893"/>
                    <a:gd name="T33" fmla="*/ 115310236 h 1095"/>
                    <a:gd name="T34" fmla="*/ 44799470 w 893"/>
                    <a:gd name="T35" fmla="*/ 126686188 h 1095"/>
                    <a:gd name="T36" fmla="*/ 0 w 893"/>
                    <a:gd name="T37" fmla="*/ 141422793 h 1095"/>
                    <a:gd name="T38" fmla="*/ 5730345 w 893"/>
                    <a:gd name="T39" fmla="*/ 136898299 h 1095"/>
                    <a:gd name="T40" fmla="*/ 23050935 w 893"/>
                    <a:gd name="T41" fmla="*/ 126686188 h 1095"/>
                    <a:gd name="T42" fmla="*/ 55217952 w 893"/>
                    <a:gd name="T43" fmla="*/ 102770801 h 1095"/>
                    <a:gd name="T44" fmla="*/ 70194654 w 893"/>
                    <a:gd name="T45" fmla="*/ 89067884 h 1095"/>
                    <a:gd name="T46" fmla="*/ 77096763 w 893"/>
                    <a:gd name="T47" fmla="*/ 78855413 h 1095"/>
                    <a:gd name="T48" fmla="*/ 83999232 w 893"/>
                    <a:gd name="T49" fmla="*/ 61662409 h 1095"/>
                    <a:gd name="T50" fmla="*/ 86343481 w 893"/>
                    <a:gd name="T51" fmla="*/ 49122974 h 1095"/>
                    <a:gd name="T52" fmla="*/ 85171357 w 893"/>
                    <a:gd name="T53" fmla="*/ 43435357 h 1095"/>
                    <a:gd name="T54" fmla="*/ 79441011 w 893"/>
                    <a:gd name="T55" fmla="*/ 29732440 h 1095"/>
                    <a:gd name="T56" fmla="*/ 70194654 w 893"/>
                    <a:gd name="T57" fmla="*/ 18356487 h 1095"/>
                    <a:gd name="T58" fmla="*/ 57562200 w 893"/>
                    <a:gd name="T59" fmla="*/ 11505029 h 1095"/>
                    <a:gd name="T60" fmla="*/ 42585498 w 893"/>
                    <a:gd name="T61" fmla="*/ 8014941 h 1095"/>
                    <a:gd name="T62" fmla="*/ 36855513 w 893"/>
                    <a:gd name="T63" fmla="*/ 8014941 h 1095"/>
                    <a:gd name="T64" fmla="*/ 16018551 w 893"/>
                    <a:gd name="T65" fmla="*/ 12539435 h 1095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893" h="1095">
                      <a:moveTo>
                        <a:pt x="123" y="97"/>
                      </a:moveTo>
                      <a:lnTo>
                        <a:pt x="123" y="97"/>
                      </a:lnTo>
                      <a:lnTo>
                        <a:pt x="177" y="53"/>
                      </a:lnTo>
                      <a:lnTo>
                        <a:pt x="230" y="27"/>
                      </a:lnTo>
                      <a:lnTo>
                        <a:pt x="291" y="9"/>
                      </a:lnTo>
                      <a:lnTo>
                        <a:pt x="353" y="0"/>
                      </a:lnTo>
                      <a:lnTo>
                        <a:pt x="415" y="0"/>
                      </a:lnTo>
                      <a:lnTo>
                        <a:pt x="468" y="0"/>
                      </a:lnTo>
                      <a:lnTo>
                        <a:pt x="521" y="0"/>
                      </a:lnTo>
                      <a:lnTo>
                        <a:pt x="574" y="18"/>
                      </a:lnTo>
                      <a:lnTo>
                        <a:pt x="627" y="36"/>
                      </a:lnTo>
                      <a:lnTo>
                        <a:pt x="671" y="53"/>
                      </a:lnTo>
                      <a:lnTo>
                        <a:pt x="724" y="80"/>
                      </a:lnTo>
                      <a:lnTo>
                        <a:pt x="769" y="115"/>
                      </a:lnTo>
                      <a:lnTo>
                        <a:pt x="795" y="150"/>
                      </a:lnTo>
                      <a:lnTo>
                        <a:pt x="822" y="186"/>
                      </a:lnTo>
                      <a:lnTo>
                        <a:pt x="848" y="221"/>
                      </a:lnTo>
                      <a:lnTo>
                        <a:pt x="866" y="265"/>
                      </a:lnTo>
                      <a:lnTo>
                        <a:pt x="883" y="309"/>
                      </a:lnTo>
                      <a:lnTo>
                        <a:pt x="883" y="354"/>
                      </a:lnTo>
                      <a:lnTo>
                        <a:pt x="892" y="398"/>
                      </a:lnTo>
                      <a:lnTo>
                        <a:pt x="883" y="442"/>
                      </a:lnTo>
                      <a:lnTo>
                        <a:pt x="875" y="495"/>
                      </a:lnTo>
                      <a:lnTo>
                        <a:pt x="857" y="548"/>
                      </a:lnTo>
                      <a:lnTo>
                        <a:pt x="839" y="592"/>
                      </a:lnTo>
                      <a:lnTo>
                        <a:pt x="804" y="636"/>
                      </a:lnTo>
                      <a:lnTo>
                        <a:pt x="742" y="715"/>
                      </a:lnTo>
                      <a:lnTo>
                        <a:pt x="663" y="795"/>
                      </a:lnTo>
                      <a:lnTo>
                        <a:pt x="592" y="848"/>
                      </a:lnTo>
                      <a:lnTo>
                        <a:pt x="512" y="892"/>
                      </a:lnTo>
                      <a:lnTo>
                        <a:pt x="433" y="936"/>
                      </a:lnTo>
                      <a:lnTo>
                        <a:pt x="344" y="980"/>
                      </a:lnTo>
                      <a:lnTo>
                        <a:pt x="177" y="1042"/>
                      </a:lnTo>
                      <a:lnTo>
                        <a:pt x="0" y="1094"/>
                      </a:lnTo>
                      <a:lnTo>
                        <a:pt x="44" y="1059"/>
                      </a:lnTo>
                      <a:lnTo>
                        <a:pt x="177" y="980"/>
                      </a:lnTo>
                      <a:lnTo>
                        <a:pt x="309" y="892"/>
                      </a:lnTo>
                      <a:lnTo>
                        <a:pt x="424" y="795"/>
                      </a:lnTo>
                      <a:lnTo>
                        <a:pt x="486" y="742"/>
                      </a:lnTo>
                      <a:lnTo>
                        <a:pt x="539" y="689"/>
                      </a:lnTo>
                      <a:lnTo>
                        <a:pt x="592" y="610"/>
                      </a:lnTo>
                      <a:lnTo>
                        <a:pt x="636" y="521"/>
                      </a:lnTo>
                      <a:lnTo>
                        <a:pt x="645" y="477"/>
                      </a:lnTo>
                      <a:lnTo>
                        <a:pt x="654" y="424"/>
                      </a:lnTo>
                      <a:lnTo>
                        <a:pt x="663" y="380"/>
                      </a:lnTo>
                      <a:lnTo>
                        <a:pt x="654" y="336"/>
                      </a:lnTo>
                      <a:lnTo>
                        <a:pt x="636" y="274"/>
                      </a:lnTo>
                      <a:lnTo>
                        <a:pt x="610" y="230"/>
                      </a:lnTo>
                      <a:lnTo>
                        <a:pt x="574" y="186"/>
                      </a:lnTo>
                      <a:lnTo>
                        <a:pt x="539" y="142"/>
                      </a:lnTo>
                      <a:lnTo>
                        <a:pt x="495" y="115"/>
                      </a:lnTo>
                      <a:lnTo>
                        <a:pt x="442" y="89"/>
                      </a:lnTo>
                      <a:lnTo>
                        <a:pt x="389" y="71"/>
                      </a:lnTo>
                      <a:lnTo>
                        <a:pt x="327" y="62"/>
                      </a:lnTo>
                      <a:lnTo>
                        <a:pt x="283" y="62"/>
                      </a:lnTo>
                      <a:lnTo>
                        <a:pt x="230" y="71"/>
                      </a:lnTo>
                      <a:lnTo>
                        <a:pt x="123" y="97"/>
                      </a:lnTo>
                    </a:path>
                  </a:pathLst>
                </a:custGeom>
                <a:solidFill>
                  <a:srgbClr val="0B6FB6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 sz="1050" dirty="0"/>
                </a:p>
              </p:txBody>
            </p:sp>
            <p:sp>
              <p:nvSpPr>
                <p:cNvPr id="23" name="Freeform 4">
                  <a:extLst>
                    <a:ext uri="{FF2B5EF4-FFF2-40B4-BE49-F238E27FC236}">
                      <a16:creationId xmlns:a16="http://schemas.microsoft.com/office/drawing/2014/main" id="{69405685-B041-4221-9470-2D14908892F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4892675" y="2549525"/>
                  <a:ext cx="1011238" cy="174625"/>
                </a:xfrm>
                <a:custGeom>
                  <a:avLst/>
                  <a:gdLst>
                    <a:gd name="T0" fmla="*/ 22922714 w 2810"/>
                    <a:gd name="T1" fmla="*/ 21600431 h 487"/>
                    <a:gd name="T2" fmla="*/ 73301080 w 2810"/>
                    <a:gd name="T3" fmla="*/ 5657205 h 487"/>
                    <a:gd name="T4" fmla="*/ 99591109 w 2810"/>
                    <a:gd name="T5" fmla="*/ 1157115 h 487"/>
                    <a:gd name="T6" fmla="*/ 125881137 w 2810"/>
                    <a:gd name="T7" fmla="*/ 0 h 487"/>
                    <a:gd name="T8" fmla="*/ 95058171 w 2810"/>
                    <a:gd name="T9" fmla="*/ 7971793 h 487"/>
                    <a:gd name="T10" fmla="*/ 65271634 w 2810"/>
                    <a:gd name="T11" fmla="*/ 19286202 h 487"/>
                    <a:gd name="T12" fmla="*/ 58407811 w 2810"/>
                    <a:gd name="T13" fmla="*/ 23915019 h 487"/>
                    <a:gd name="T14" fmla="*/ 52709611 w 2810"/>
                    <a:gd name="T15" fmla="*/ 29572224 h 487"/>
                    <a:gd name="T16" fmla="*/ 52709611 w 2810"/>
                    <a:gd name="T17" fmla="*/ 31886453 h 487"/>
                    <a:gd name="T18" fmla="*/ 57242189 w 2810"/>
                    <a:gd name="T19" fmla="*/ 36386543 h 487"/>
                    <a:gd name="T20" fmla="*/ 66437257 w 2810"/>
                    <a:gd name="T21" fmla="*/ 39729518 h 487"/>
                    <a:gd name="T22" fmla="*/ 96223794 w 2810"/>
                    <a:gd name="T23" fmla="*/ 43200862 h 487"/>
                    <a:gd name="T24" fmla="*/ 129377646 w 2810"/>
                    <a:gd name="T25" fmla="*/ 44358336 h 487"/>
                    <a:gd name="T26" fmla="*/ 198016595 w 2810"/>
                    <a:gd name="T27" fmla="*/ 43200862 h 487"/>
                    <a:gd name="T28" fmla="*/ 231040893 w 2810"/>
                    <a:gd name="T29" fmla="*/ 42043748 h 487"/>
                    <a:gd name="T30" fmla="*/ 297478150 w 2810"/>
                    <a:gd name="T31" fmla="*/ 35229428 h 487"/>
                    <a:gd name="T32" fmla="*/ 363785853 w 2810"/>
                    <a:gd name="T33" fmla="*/ 26100521 h 487"/>
                    <a:gd name="T34" fmla="*/ 335294132 w 2810"/>
                    <a:gd name="T35" fmla="*/ 40886633 h 487"/>
                    <a:gd name="T36" fmla="*/ 331797624 w 2810"/>
                    <a:gd name="T37" fmla="*/ 43200862 h 487"/>
                    <a:gd name="T38" fmla="*/ 320400864 w 2810"/>
                    <a:gd name="T39" fmla="*/ 46543838 h 487"/>
                    <a:gd name="T40" fmla="*/ 299809395 w 2810"/>
                    <a:gd name="T41" fmla="*/ 50015540 h 487"/>
                    <a:gd name="T42" fmla="*/ 237904716 w 2810"/>
                    <a:gd name="T43" fmla="*/ 59015720 h 487"/>
                    <a:gd name="T44" fmla="*/ 155667675 w 2810"/>
                    <a:gd name="T45" fmla="*/ 62487064 h 487"/>
                    <a:gd name="T46" fmla="*/ 123679446 w 2810"/>
                    <a:gd name="T47" fmla="*/ 62487064 h 487"/>
                    <a:gd name="T48" fmla="*/ 91561663 w 2810"/>
                    <a:gd name="T49" fmla="*/ 61329949 h 487"/>
                    <a:gd name="T50" fmla="*/ 38981605 w 2810"/>
                    <a:gd name="T51" fmla="*/ 55672745 h 487"/>
                    <a:gd name="T52" fmla="*/ 20591829 w 2810"/>
                    <a:gd name="T53" fmla="*/ 51172655 h 487"/>
                    <a:gd name="T54" fmla="*/ 5827754 w 2810"/>
                    <a:gd name="T55" fmla="*/ 45386723 h 487"/>
                    <a:gd name="T56" fmla="*/ 2331245 w 2810"/>
                    <a:gd name="T57" fmla="*/ 43200862 h 487"/>
                    <a:gd name="T58" fmla="*/ 0 w 2810"/>
                    <a:gd name="T59" fmla="*/ 38700773 h 487"/>
                    <a:gd name="T60" fmla="*/ 1165623 w 2810"/>
                    <a:gd name="T61" fmla="*/ 34072314 h 487"/>
                    <a:gd name="T62" fmla="*/ 6863823 w 2810"/>
                    <a:gd name="T63" fmla="*/ 30729339 h 487"/>
                    <a:gd name="T64" fmla="*/ 22922714 w 2810"/>
                    <a:gd name="T65" fmla="*/ 21600431 h 487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2810" h="487">
                      <a:moveTo>
                        <a:pt x="177" y="168"/>
                      </a:moveTo>
                      <a:lnTo>
                        <a:pt x="177" y="168"/>
                      </a:lnTo>
                      <a:lnTo>
                        <a:pt x="372" y="97"/>
                      </a:lnTo>
                      <a:lnTo>
                        <a:pt x="566" y="44"/>
                      </a:lnTo>
                      <a:lnTo>
                        <a:pt x="663" y="18"/>
                      </a:lnTo>
                      <a:lnTo>
                        <a:pt x="769" y="9"/>
                      </a:lnTo>
                      <a:lnTo>
                        <a:pt x="875" y="0"/>
                      </a:lnTo>
                      <a:lnTo>
                        <a:pt x="972" y="0"/>
                      </a:lnTo>
                      <a:lnTo>
                        <a:pt x="734" y="62"/>
                      </a:lnTo>
                      <a:lnTo>
                        <a:pt x="619" y="106"/>
                      </a:lnTo>
                      <a:lnTo>
                        <a:pt x="504" y="150"/>
                      </a:lnTo>
                      <a:lnTo>
                        <a:pt x="451" y="186"/>
                      </a:lnTo>
                      <a:lnTo>
                        <a:pt x="425" y="203"/>
                      </a:lnTo>
                      <a:lnTo>
                        <a:pt x="407" y="230"/>
                      </a:lnTo>
                      <a:lnTo>
                        <a:pt x="407" y="248"/>
                      </a:lnTo>
                      <a:lnTo>
                        <a:pt x="416" y="265"/>
                      </a:lnTo>
                      <a:lnTo>
                        <a:pt x="442" y="283"/>
                      </a:lnTo>
                      <a:lnTo>
                        <a:pt x="513" y="309"/>
                      </a:lnTo>
                      <a:lnTo>
                        <a:pt x="592" y="318"/>
                      </a:lnTo>
                      <a:lnTo>
                        <a:pt x="743" y="336"/>
                      </a:lnTo>
                      <a:lnTo>
                        <a:pt x="999" y="345"/>
                      </a:lnTo>
                      <a:lnTo>
                        <a:pt x="1264" y="345"/>
                      </a:lnTo>
                      <a:lnTo>
                        <a:pt x="1529" y="336"/>
                      </a:lnTo>
                      <a:lnTo>
                        <a:pt x="1784" y="327"/>
                      </a:lnTo>
                      <a:lnTo>
                        <a:pt x="2041" y="301"/>
                      </a:lnTo>
                      <a:lnTo>
                        <a:pt x="2297" y="274"/>
                      </a:lnTo>
                      <a:lnTo>
                        <a:pt x="2809" y="203"/>
                      </a:lnTo>
                      <a:lnTo>
                        <a:pt x="2695" y="256"/>
                      </a:lnTo>
                      <a:lnTo>
                        <a:pt x="2589" y="318"/>
                      </a:lnTo>
                      <a:lnTo>
                        <a:pt x="2562" y="336"/>
                      </a:lnTo>
                      <a:lnTo>
                        <a:pt x="2536" y="345"/>
                      </a:lnTo>
                      <a:lnTo>
                        <a:pt x="2474" y="362"/>
                      </a:lnTo>
                      <a:lnTo>
                        <a:pt x="2315" y="389"/>
                      </a:lnTo>
                      <a:lnTo>
                        <a:pt x="2156" y="415"/>
                      </a:lnTo>
                      <a:lnTo>
                        <a:pt x="1837" y="459"/>
                      </a:lnTo>
                      <a:lnTo>
                        <a:pt x="1520" y="477"/>
                      </a:lnTo>
                      <a:lnTo>
                        <a:pt x="1202" y="486"/>
                      </a:lnTo>
                      <a:lnTo>
                        <a:pt x="955" y="486"/>
                      </a:lnTo>
                      <a:lnTo>
                        <a:pt x="707" y="477"/>
                      </a:lnTo>
                      <a:lnTo>
                        <a:pt x="433" y="451"/>
                      </a:lnTo>
                      <a:lnTo>
                        <a:pt x="301" y="433"/>
                      </a:lnTo>
                      <a:lnTo>
                        <a:pt x="159" y="398"/>
                      </a:lnTo>
                      <a:lnTo>
                        <a:pt x="89" y="380"/>
                      </a:lnTo>
                      <a:lnTo>
                        <a:pt x="45" y="353"/>
                      </a:lnTo>
                      <a:lnTo>
                        <a:pt x="18" y="336"/>
                      </a:lnTo>
                      <a:lnTo>
                        <a:pt x="0" y="318"/>
                      </a:lnTo>
                      <a:lnTo>
                        <a:pt x="0" y="301"/>
                      </a:lnTo>
                      <a:lnTo>
                        <a:pt x="0" y="283"/>
                      </a:lnTo>
                      <a:lnTo>
                        <a:pt x="9" y="265"/>
                      </a:lnTo>
                      <a:lnTo>
                        <a:pt x="53" y="239"/>
                      </a:lnTo>
                      <a:lnTo>
                        <a:pt x="89" y="212"/>
                      </a:lnTo>
                      <a:lnTo>
                        <a:pt x="177" y="168"/>
                      </a:lnTo>
                    </a:path>
                  </a:pathLst>
                </a:custGeom>
                <a:solidFill>
                  <a:srgbClr val="0B6FB6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 sz="1050" dirty="0"/>
                </a:p>
              </p:txBody>
            </p:sp>
            <p:sp>
              <p:nvSpPr>
                <p:cNvPr id="24" name="Freeform 5">
                  <a:extLst>
                    <a:ext uri="{FF2B5EF4-FFF2-40B4-BE49-F238E27FC236}">
                      <a16:creationId xmlns:a16="http://schemas.microsoft.com/office/drawing/2014/main" id="{DC4B17D5-D267-4313-9993-1C7B69001D9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5053013" y="2778125"/>
                  <a:ext cx="776287" cy="161925"/>
                </a:xfrm>
                <a:custGeom>
                  <a:avLst/>
                  <a:gdLst>
                    <a:gd name="T0" fmla="*/ 6871004 w 2156"/>
                    <a:gd name="T1" fmla="*/ 14890263 h 450"/>
                    <a:gd name="T2" fmla="*/ 6871004 w 2156"/>
                    <a:gd name="T3" fmla="*/ 14890263 h 450"/>
                    <a:gd name="T4" fmla="*/ 14908959 w 2156"/>
                    <a:gd name="T5" fmla="*/ 10228982 h 450"/>
                    <a:gd name="T6" fmla="*/ 21779963 w 2156"/>
                    <a:gd name="T7" fmla="*/ 5697241 h 450"/>
                    <a:gd name="T8" fmla="*/ 37855513 w 2156"/>
                    <a:gd name="T9" fmla="*/ 0 h 450"/>
                    <a:gd name="T10" fmla="*/ 37855513 w 2156"/>
                    <a:gd name="T11" fmla="*/ 0 h 450"/>
                    <a:gd name="T12" fmla="*/ 33188430 w 2156"/>
                    <a:gd name="T13" fmla="*/ 6862382 h 450"/>
                    <a:gd name="T14" fmla="*/ 30984509 w 2156"/>
                    <a:gd name="T15" fmla="*/ 10228982 h 450"/>
                    <a:gd name="T16" fmla="*/ 29817918 w 2156"/>
                    <a:gd name="T17" fmla="*/ 13724763 h 450"/>
                    <a:gd name="T18" fmla="*/ 29817918 w 2156"/>
                    <a:gd name="T19" fmla="*/ 13724763 h 450"/>
                    <a:gd name="T20" fmla="*/ 29817918 w 2156"/>
                    <a:gd name="T21" fmla="*/ 16055404 h 450"/>
                    <a:gd name="T22" fmla="*/ 30984509 w 2156"/>
                    <a:gd name="T23" fmla="*/ 18256864 h 450"/>
                    <a:gd name="T24" fmla="*/ 35521971 w 2156"/>
                    <a:gd name="T25" fmla="*/ 21752645 h 450"/>
                    <a:gd name="T26" fmla="*/ 35521971 w 2156"/>
                    <a:gd name="T27" fmla="*/ 21752645 h 450"/>
                    <a:gd name="T28" fmla="*/ 44726517 w 2156"/>
                    <a:gd name="T29" fmla="*/ 25119245 h 450"/>
                    <a:gd name="T30" fmla="*/ 53931423 w 2156"/>
                    <a:gd name="T31" fmla="*/ 27449886 h 450"/>
                    <a:gd name="T32" fmla="*/ 53931423 w 2156"/>
                    <a:gd name="T33" fmla="*/ 27449886 h 450"/>
                    <a:gd name="T34" fmla="*/ 80248489 w 2156"/>
                    <a:gd name="T35" fmla="*/ 29780526 h 450"/>
                    <a:gd name="T36" fmla="*/ 105399323 w 2156"/>
                    <a:gd name="T37" fmla="*/ 30816127 h 450"/>
                    <a:gd name="T38" fmla="*/ 130679419 w 2156"/>
                    <a:gd name="T39" fmla="*/ 30816127 h 450"/>
                    <a:gd name="T40" fmla="*/ 156867223 w 2156"/>
                    <a:gd name="T41" fmla="*/ 30816127 h 450"/>
                    <a:gd name="T42" fmla="*/ 156867223 w 2156"/>
                    <a:gd name="T43" fmla="*/ 30816127 h 450"/>
                    <a:gd name="T44" fmla="*/ 179814137 w 2156"/>
                    <a:gd name="T45" fmla="*/ 28615026 h 450"/>
                    <a:gd name="T46" fmla="*/ 203798021 w 2156"/>
                    <a:gd name="T47" fmla="*/ 26284386 h 450"/>
                    <a:gd name="T48" fmla="*/ 249691129 w 2156"/>
                    <a:gd name="T49" fmla="*/ 18256864 h 450"/>
                    <a:gd name="T50" fmla="*/ 249691129 w 2156"/>
                    <a:gd name="T51" fmla="*/ 18256864 h 450"/>
                    <a:gd name="T52" fmla="*/ 256562493 w 2156"/>
                    <a:gd name="T53" fmla="*/ 23953745 h 450"/>
                    <a:gd name="T54" fmla="*/ 263433498 w 2156"/>
                    <a:gd name="T55" fmla="*/ 28615026 h 450"/>
                    <a:gd name="T56" fmla="*/ 279379426 w 2156"/>
                    <a:gd name="T57" fmla="*/ 36642908 h 450"/>
                    <a:gd name="T58" fmla="*/ 279379426 w 2156"/>
                    <a:gd name="T59" fmla="*/ 36642908 h 450"/>
                    <a:gd name="T60" fmla="*/ 250728459 w 2156"/>
                    <a:gd name="T61" fmla="*/ 43505289 h 450"/>
                    <a:gd name="T62" fmla="*/ 222207113 w 2156"/>
                    <a:gd name="T63" fmla="*/ 49072991 h 450"/>
                    <a:gd name="T64" fmla="*/ 193556146 w 2156"/>
                    <a:gd name="T65" fmla="*/ 53604732 h 450"/>
                    <a:gd name="T66" fmla="*/ 164905178 w 2156"/>
                    <a:gd name="T67" fmla="*/ 56971332 h 450"/>
                    <a:gd name="T68" fmla="*/ 164905178 w 2156"/>
                    <a:gd name="T69" fmla="*/ 56971332 h 450"/>
                    <a:gd name="T70" fmla="*/ 137550423 w 2156"/>
                    <a:gd name="T71" fmla="*/ 58136473 h 450"/>
                    <a:gd name="T72" fmla="*/ 110066407 w 2156"/>
                    <a:gd name="T73" fmla="*/ 58136473 h 450"/>
                    <a:gd name="T74" fmla="*/ 82452409 w 2156"/>
                    <a:gd name="T75" fmla="*/ 55935372 h 450"/>
                    <a:gd name="T76" fmla="*/ 54968393 w 2156"/>
                    <a:gd name="T77" fmla="*/ 52439591 h 450"/>
                    <a:gd name="T78" fmla="*/ 54968393 w 2156"/>
                    <a:gd name="T79" fmla="*/ 52439591 h 450"/>
                    <a:gd name="T80" fmla="*/ 34355381 w 2156"/>
                    <a:gd name="T81" fmla="*/ 47907490 h 450"/>
                    <a:gd name="T82" fmla="*/ 24113505 w 2156"/>
                    <a:gd name="T83" fmla="*/ 45706390 h 450"/>
                    <a:gd name="T84" fmla="*/ 13742008 w 2156"/>
                    <a:gd name="T85" fmla="*/ 41174649 h 450"/>
                    <a:gd name="T86" fmla="*/ 13742008 w 2156"/>
                    <a:gd name="T87" fmla="*/ 41174649 h 450"/>
                    <a:gd name="T88" fmla="*/ 5704413 w 2156"/>
                    <a:gd name="T89" fmla="*/ 35477408 h 450"/>
                    <a:gd name="T90" fmla="*/ 2333542 w 2156"/>
                    <a:gd name="T91" fmla="*/ 31981627 h 450"/>
                    <a:gd name="T92" fmla="*/ 0 w 2156"/>
                    <a:gd name="T93" fmla="*/ 28615026 h 450"/>
                    <a:gd name="T94" fmla="*/ 0 w 2156"/>
                    <a:gd name="T95" fmla="*/ 28615026 h 450"/>
                    <a:gd name="T96" fmla="*/ 0 w 2156"/>
                    <a:gd name="T97" fmla="*/ 23953745 h 450"/>
                    <a:gd name="T98" fmla="*/ 2333542 w 2156"/>
                    <a:gd name="T99" fmla="*/ 20587504 h 450"/>
                    <a:gd name="T100" fmla="*/ 4667084 w 2156"/>
                    <a:gd name="T101" fmla="*/ 17091364 h 450"/>
                    <a:gd name="T102" fmla="*/ 6871004 w 2156"/>
                    <a:gd name="T103" fmla="*/ 14890263 h 450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</a:gdLst>
                  <a:ahLst/>
                  <a:cxnLst>
                    <a:cxn ang="T104">
                      <a:pos x="T0" y="T1"/>
                    </a:cxn>
                    <a:cxn ang="T105">
                      <a:pos x="T2" y="T3"/>
                    </a:cxn>
                    <a:cxn ang="T106">
                      <a:pos x="T4" y="T5"/>
                    </a:cxn>
                    <a:cxn ang="T107">
                      <a:pos x="T6" y="T7"/>
                    </a:cxn>
                    <a:cxn ang="T108">
                      <a:pos x="T8" y="T9"/>
                    </a:cxn>
                    <a:cxn ang="T109">
                      <a:pos x="T10" y="T11"/>
                    </a:cxn>
                    <a:cxn ang="T110">
                      <a:pos x="T12" y="T13"/>
                    </a:cxn>
                    <a:cxn ang="T111">
                      <a:pos x="T14" y="T15"/>
                    </a:cxn>
                    <a:cxn ang="T112">
                      <a:pos x="T16" y="T17"/>
                    </a:cxn>
                    <a:cxn ang="T113">
                      <a:pos x="T18" y="T19"/>
                    </a:cxn>
                    <a:cxn ang="T114">
                      <a:pos x="T20" y="T21"/>
                    </a:cxn>
                    <a:cxn ang="T115">
                      <a:pos x="T22" y="T23"/>
                    </a:cxn>
                    <a:cxn ang="T116">
                      <a:pos x="T24" y="T25"/>
                    </a:cxn>
                    <a:cxn ang="T117">
                      <a:pos x="T26" y="T27"/>
                    </a:cxn>
                    <a:cxn ang="T118">
                      <a:pos x="T28" y="T29"/>
                    </a:cxn>
                    <a:cxn ang="T119">
                      <a:pos x="T30" y="T31"/>
                    </a:cxn>
                    <a:cxn ang="T120">
                      <a:pos x="T32" y="T33"/>
                    </a:cxn>
                    <a:cxn ang="T121">
                      <a:pos x="T34" y="T35"/>
                    </a:cxn>
                    <a:cxn ang="T122">
                      <a:pos x="T36" y="T37"/>
                    </a:cxn>
                    <a:cxn ang="T123">
                      <a:pos x="T38" y="T39"/>
                    </a:cxn>
                    <a:cxn ang="T124">
                      <a:pos x="T40" y="T41"/>
                    </a:cxn>
                    <a:cxn ang="T125">
                      <a:pos x="T42" y="T43"/>
                    </a:cxn>
                    <a:cxn ang="T126">
                      <a:pos x="T44" y="T45"/>
                    </a:cxn>
                    <a:cxn ang="T127">
                      <a:pos x="T46" y="T47"/>
                    </a:cxn>
                    <a:cxn ang="T128">
                      <a:pos x="T48" y="T49"/>
                    </a:cxn>
                    <a:cxn ang="T129">
                      <a:pos x="T50" y="T51"/>
                    </a:cxn>
                    <a:cxn ang="T130">
                      <a:pos x="T52" y="T53"/>
                    </a:cxn>
                    <a:cxn ang="T131">
                      <a:pos x="T54" y="T55"/>
                    </a:cxn>
                    <a:cxn ang="T132">
                      <a:pos x="T56" y="T57"/>
                    </a:cxn>
                    <a:cxn ang="T133">
                      <a:pos x="T58" y="T59"/>
                    </a:cxn>
                    <a:cxn ang="T134">
                      <a:pos x="T60" y="T61"/>
                    </a:cxn>
                    <a:cxn ang="T135">
                      <a:pos x="T62" y="T63"/>
                    </a:cxn>
                    <a:cxn ang="T136">
                      <a:pos x="T64" y="T65"/>
                    </a:cxn>
                    <a:cxn ang="T137">
                      <a:pos x="T66" y="T67"/>
                    </a:cxn>
                    <a:cxn ang="T138">
                      <a:pos x="T68" y="T69"/>
                    </a:cxn>
                    <a:cxn ang="T139">
                      <a:pos x="T70" y="T71"/>
                    </a:cxn>
                    <a:cxn ang="T140">
                      <a:pos x="T72" y="T73"/>
                    </a:cxn>
                    <a:cxn ang="T141">
                      <a:pos x="T74" y="T75"/>
                    </a:cxn>
                    <a:cxn ang="T142">
                      <a:pos x="T76" y="T77"/>
                    </a:cxn>
                    <a:cxn ang="T143">
                      <a:pos x="T78" y="T79"/>
                    </a:cxn>
                    <a:cxn ang="T144">
                      <a:pos x="T80" y="T81"/>
                    </a:cxn>
                    <a:cxn ang="T145">
                      <a:pos x="T82" y="T83"/>
                    </a:cxn>
                    <a:cxn ang="T146">
                      <a:pos x="T84" y="T85"/>
                    </a:cxn>
                    <a:cxn ang="T147">
                      <a:pos x="T86" y="T87"/>
                    </a:cxn>
                    <a:cxn ang="T148">
                      <a:pos x="T88" y="T89"/>
                    </a:cxn>
                    <a:cxn ang="T149">
                      <a:pos x="T90" y="T91"/>
                    </a:cxn>
                    <a:cxn ang="T150">
                      <a:pos x="T92" y="T93"/>
                    </a:cxn>
                    <a:cxn ang="T151">
                      <a:pos x="T94" y="T95"/>
                    </a:cxn>
                    <a:cxn ang="T152">
                      <a:pos x="T96" y="T97"/>
                    </a:cxn>
                    <a:cxn ang="T153">
                      <a:pos x="T98" y="T99"/>
                    </a:cxn>
                    <a:cxn ang="T154">
                      <a:pos x="T100" y="T101"/>
                    </a:cxn>
                    <a:cxn ang="T155">
                      <a:pos x="T102" y="T103"/>
                    </a:cxn>
                  </a:cxnLst>
                  <a:rect l="0" t="0" r="r" b="b"/>
                  <a:pathLst>
                    <a:path w="2156" h="450">
                      <a:moveTo>
                        <a:pt x="53" y="115"/>
                      </a:moveTo>
                      <a:lnTo>
                        <a:pt x="53" y="115"/>
                      </a:lnTo>
                      <a:lnTo>
                        <a:pt x="115" y="79"/>
                      </a:lnTo>
                      <a:lnTo>
                        <a:pt x="168" y="44"/>
                      </a:lnTo>
                      <a:lnTo>
                        <a:pt x="292" y="0"/>
                      </a:lnTo>
                      <a:lnTo>
                        <a:pt x="256" y="53"/>
                      </a:lnTo>
                      <a:lnTo>
                        <a:pt x="239" y="79"/>
                      </a:lnTo>
                      <a:lnTo>
                        <a:pt x="230" y="106"/>
                      </a:lnTo>
                      <a:lnTo>
                        <a:pt x="230" y="124"/>
                      </a:lnTo>
                      <a:lnTo>
                        <a:pt x="239" y="141"/>
                      </a:lnTo>
                      <a:lnTo>
                        <a:pt x="274" y="168"/>
                      </a:lnTo>
                      <a:lnTo>
                        <a:pt x="345" y="194"/>
                      </a:lnTo>
                      <a:lnTo>
                        <a:pt x="416" y="212"/>
                      </a:lnTo>
                      <a:lnTo>
                        <a:pt x="619" y="230"/>
                      </a:lnTo>
                      <a:lnTo>
                        <a:pt x="813" y="238"/>
                      </a:lnTo>
                      <a:lnTo>
                        <a:pt x="1008" y="238"/>
                      </a:lnTo>
                      <a:lnTo>
                        <a:pt x="1210" y="238"/>
                      </a:lnTo>
                      <a:lnTo>
                        <a:pt x="1387" y="221"/>
                      </a:lnTo>
                      <a:lnTo>
                        <a:pt x="1572" y="203"/>
                      </a:lnTo>
                      <a:lnTo>
                        <a:pt x="1926" y="141"/>
                      </a:lnTo>
                      <a:lnTo>
                        <a:pt x="1979" y="185"/>
                      </a:lnTo>
                      <a:lnTo>
                        <a:pt x="2032" y="221"/>
                      </a:lnTo>
                      <a:lnTo>
                        <a:pt x="2155" y="283"/>
                      </a:lnTo>
                      <a:lnTo>
                        <a:pt x="1934" y="336"/>
                      </a:lnTo>
                      <a:lnTo>
                        <a:pt x="1714" y="379"/>
                      </a:lnTo>
                      <a:lnTo>
                        <a:pt x="1493" y="414"/>
                      </a:lnTo>
                      <a:lnTo>
                        <a:pt x="1272" y="440"/>
                      </a:lnTo>
                      <a:lnTo>
                        <a:pt x="1061" y="449"/>
                      </a:lnTo>
                      <a:lnTo>
                        <a:pt x="849" y="449"/>
                      </a:lnTo>
                      <a:lnTo>
                        <a:pt x="636" y="432"/>
                      </a:lnTo>
                      <a:lnTo>
                        <a:pt x="424" y="405"/>
                      </a:lnTo>
                      <a:lnTo>
                        <a:pt x="265" y="370"/>
                      </a:lnTo>
                      <a:lnTo>
                        <a:pt x="186" y="353"/>
                      </a:lnTo>
                      <a:lnTo>
                        <a:pt x="106" y="318"/>
                      </a:lnTo>
                      <a:lnTo>
                        <a:pt x="44" y="274"/>
                      </a:lnTo>
                      <a:lnTo>
                        <a:pt x="18" y="247"/>
                      </a:lnTo>
                      <a:lnTo>
                        <a:pt x="0" y="221"/>
                      </a:lnTo>
                      <a:lnTo>
                        <a:pt x="0" y="185"/>
                      </a:lnTo>
                      <a:lnTo>
                        <a:pt x="18" y="159"/>
                      </a:lnTo>
                      <a:lnTo>
                        <a:pt x="36" y="132"/>
                      </a:lnTo>
                      <a:lnTo>
                        <a:pt x="53" y="115"/>
                      </a:lnTo>
                    </a:path>
                  </a:pathLst>
                </a:custGeom>
                <a:solidFill>
                  <a:srgbClr val="0B6FB6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 sz="1050" dirty="0"/>
                </a:p>
              </p:txBody>
            </p:sp>
            <p:sp>
              <p:nvSpPr>
                <p:cNvPr id="25" name="Freeform 6">
                  <a:extLst>
                    <a:ext uri="{FF2B5EF4-FFF2-40B4-BE49-F238E27FC236}">
                      <a16:creationId xmlns:a16="http://schemas.microsoft.com/office/drawing/2014/main" id="{B7966E4F-24B4-408E-8BD0-78AE1A5068F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5113338" y="2997200"/>
                  <a:ext cx="681037" cy="165100"/>
                </a:xfrm>
                <a:custGeom>
                  <a:avLst/>
                  <a:gdLst>
                    <a:gd name="T0" fmla="*/ 5706881 w 1891"/>
                    <a:gd name="T1" fmla="*/ 12495558 h 460"/>
                    <a:gd name="T2" fmla="*/ 5706881 w 1891"/>
                    <a:gd name="T3" fmla="*/ 12495558 h 460"/>
                    <a:gd name="T4" fmla="*/ 12581357 w 1891"/>
                    <a:gd name="T5" fmla="*/ 9146181 h 460"/>
                    <a:gd name="T6" fmla="*/ 19455833 w 1891"/>
                    <a:gd name="T7" fmla="*/ 5667955 h 460"/>
                    <a:gd name="T8" fmla="*/ 34372020 w 1891"/>
                    <a:gd name="T9" fmla="*/ 0 h 460"/>
                    <a:gd name="T10" fmla="*/ 34372020 w 1891"/>
                    <a:gd name="T11" fmla="*/ 0 h 460"/>
                    <a:gd name="T12" fmla="*/ 28664779 w 1891"/>
                    <a:gd name="T13" fmla="*/ 5667955 h 460"/>
                    <a:gd name="T14" fmla="*/ 27497544 w 1891"/>
                    <a:gd name="T15" fmla="*/ 9146181 h 460"/>
                    <a:gd name="T16" fmla="*/ 27497544 w 1891"/>
                    <a:gd name="T17" fmla="*/ 12495558 h 460"/>
                    <a:gd name="T18" fmla="*/ 27497544 w 1891"/>
                    <a:gd name="T19" fmla="*/ 12495558 h 460"/>
                    <a:gd name="T20" fmla="*/ 32166843 w 1891"/>
                    <a:gd name="T21" fmla="*/ 15973425 h 460"/>
                    <a:gd name="T22" fmla="*/ 36706490 w 1891"/>
                    <a:gd name="T23" fmla="*/ 18163512 h 460"/>
                    <a:gd name="T24" fmla="*/ 48120612 w 1891"/>
                    <a:gd name="T25" fmla="*/ 20482091 h 460"/>
                    <a:gd name="T26" fmla="*/ 48120612 w 1891"/>
                    <a:gd name="T27" fmla="*/ 20482091 h 460"/>
                    <a:gd name="T28" fmla="*/ 71078510 w 1891"/>
                    <a:gd name="T29" fmla="*/ 22801028 h 460"/>
                    <a:gd name="T30" fmla="*/ 94036408 w 1891"/>
                    <a:gd name="T31" fmla="*/ 24990756 h 460"/>
                    <a:gd name="T32" fmla="*/ 115827071 w 1891"/>
                    <a:gd name="T33" fmla="*/ 24990756 h 460"/>
                    <a:gd name="T34" fmla="*/ 138525303 w 1891"/>
                    <a:gd name="T35" fmla="*/ 23960317 h 460"/>
                    <a:gd name="T36" fmla="*/ 138525303 w 1891"/>
                    <a:gd name="T37" fmla="*/ 23960317 h 460"/>
                    <a:gd name="T38" fmla="*/ 155776319 w 1891"/>
                    <a:gd name="T39" fmla="*/ 22801028 h 460"/>
                    <a:gd name="T40" fmla="*/ 171859741 w 1891"/>
                    <a:gd name="T41" fmla="*/ 20482091 h 460"/>
                    <a:gd name="T42" fmla="*/ 205064526 w 1891"/>
                    <a:gd name="T43" fmla="*/ 14814136 h 460"/>
                    <a:gd name="T44" fmla="*/ 205064526 w 1891"/>
                    <a:gd name="T45" fmla="*/ 14814136 h 460"/>
                    <a:gd name="T46" fmla="*/ 224520360 w 1891"/>
                    <a:gd name="T47" fmla="*/ 24990756 h 460"/>
                    <a:gd name="T48" fmla="*/ 245143428 w 1891"/>
                    <a:gd name="T49" fmla="*/ 34136937 h 460"/>
                    <a:gd name="T50" fmla="*/ 245143428 w 1891"/>
                    <a:gd name="T51" fmla="*/ 34136937 h 460"/>
                    <a:gd name="T52" fmla="*/ 229060006 w 1891"/>
                    <a:gd name="T53" fmla="*/ 40964181 h 460"/>
                    <a:gd name="T54" fmla="*/ 213106237 w 1891"/>
                    <a:gd name="T55" fmla="*/ 46632495 h 460"/>
                    <a:gd name="T56" fmla="*/ 195855221 w 1891"/>
                    <a:gd name="T57" fmla="*/ 50110362 h 460"/>
                    <a:gd name="T58" fmla="*/ 178734217 w 1891"/>
                    <a:gd name="T59" fmla="*/ 53459739 h 460"/>
                    <a:gd name="T60" fmla="*/ 178734217 w 1891"/>
                    <a:gd name="T61" fmla="*/ 53459739 h 460"/>
                    <a:gd name="T62" fmla="*/ 151236673 w 1891"/>
                    <a:gd name="T63" fmla="*/ 57968405 h 460"/>
                    <a:gd name="T64" fmla="*/ 121533952 w 1891"/>
                    <a:gd name="T65" fmla="*/ 59127694 h 460"/>
                    <a:gd name="T66" fmla="*/ 92869173 w 1891"/>
                    <a:gd name="T67" fmla="*/ 59127694 h 460"/>
                    <a:gd name="T68" fmla="*/ 64204394 w 1891"/>
                    <a:gd name="T69" fmla="*/ 55778317 h 460"/>
                    <a:gd name="T70" fmla="*/ 64204394 w 1891"/>
                    <a:gd name="T71" fmla="*/ 55778317 h 460"/>
                    <a:gd name="T72" fmla="*/ 51622677 w 1891"/>
                    <a:gd name="T73" fmla="*/ 53459739 h 460"/>
                    <a:gd name="T74" fmla="*/ 39041319 w 1891"/>
                    <a:gd name="T75" fmla="*/ 50110362 h 460"/>
                    <a:gd name="T76" fmla="*/ 26330309 w 1891"/>
                    <a:gd name="T77" fmla="*/ 45472847 h 460"/>
                    <a:gd name="T78" fmla="*/ 14916187 w 1891"/>
                    <a:gd name="T79" fmla="*/ 40964181 h 460"/>
                    <a:gd name="T80" fmla="*/ 14916187 w 1891"/>
                    <a:gd name="T81" fmla="*/ 40964181 h 460"/>
                    <a:gd name="T82" fmla="*/ 6874476 w 1891"/>
                    <a:gd name="T83" fmla="*/ 35296227 h 460"/>
                    <a:gd name="T84" fmla="*/ 3502064 w 1891"/>
                    <a:gd name="T85" fmla="*/ 30787561 h 460"/>
                    <a:gd name="T86" fmla="*/ 1167235 w 1891"/>
                    <a:gd name="T87" fmla="*/ 26150045 h 460"/>
                    <a:gd name="T88" fmla="*/ 1167235 w 1891"/>
                    <a:gd name="T89" fmla="*/ 26150045 h 460"/>
                    <a:gd name="T90" fmla="*/ 0 w 1891"/>
                    <a:gd name="T91" fmla="*/ 22801028 h 460"/>
                    <a:gd name="T92" fmla="*/ 1167235 w 1891"/>
                    <a:gd name="T93" fmla="*/ 19322802 h 460"/>
                    <a:gd name="T94" fmla="*/ 3502064 w 1891"/>
                    <a:gd name="T95" fmla="*/ 15973425 h 460"/>
                    <a:gd name="T96" fmla="*/ 5706881 w 1891"/>
                    <a:gd name="T97" fmla="*/ 12495558 h 460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0" t="0" r="r" b="b"/>
                  <a:pathLst>
                    <a:path w="1891" h="460">
                      <a:moveTo>
                        <a:pt x="44" y="97"/>
                      </a:moveTo>
                      <a:lnTo>
                        <a:pt x="44" y="97"/>
                      </a:lnTo>
                      <a:lnTo>
                        <a:pt x="97" y="71"/>
                      </a:lnTo>
                      <a:lnTo>
                        <a:pt x="150" y="44"/>
                      </a:lnTo>
                      <a:lnTo>
                        <a:pt x="265" y="0"/>
                      </a:lnTo>
                      <a:lnTo>
                        <a:pt x="221" y="44"/>
                      </a:lnTo>
                      <a:lnTo>
                        <a:pt x="212" y="71"/>
                      </a:lnTo>
                      <a:lnTo>
                        <a:pt x="212" y="97"/>
                      </a:lnTo>
                      <a:lnTo>
                        <a:pt x="248" y="124"/>
                      </a:lnTo>
                      <a:lnTo>
                        <a:pt x="283" y="141"/>
                      </a:lnTo>
                      <a:lnTo>
                        <a:pt x="371" y="159"/>
                      </a:lnTo>
                      <a:lnTo>
                        <a:pt x="548" y="177"/>
                      </a:lnTo>
                      <a:lnTo>
                        <a:pt x="725" y="194"/>
                      </a:lnTo>
                      <a:lnTo>
                        <a:pt x="893" y="194"/>
                      </a:lnTo>
                      <a:lnTo>
                        <a:pt x="1068" y="186"/>
                      </a:lnTo>
                      <a:lnTo>
                        <a:pt x="1201" y="177"/>
                      </a:lnTo>
                      <a:lnTo>
                        <a:pt x="1325" y="159"/>
                      </a:lnTo>
                      <a:lnTo>
                        <a:pt x="1581" y="115"/>
                      </a:lnTo>
                      <a:lnTo>
                        <a:pt x="1731" y="194"/>
                      </a:lnTo>
                      <a:lnTo>
                        <a:pt x="1890" y="265"/>
                      </a:lnTo>
                      <a:lnTo>
                        <a:pt x="1766" y="318"/>
                      </a:lnTo>
                      <a:lnTo>
                        <a:pt x="1643" y="362"/>
                      </a:lnTo>
                      <a:lnTo>
                        <a:pt x="1510" y="389"/>
                      </a:lnTo>
                      <a:lnTo>
                        <a:pt x="1378" y="415"/>
                      </a:lnTo>
                      <a:lnTo>
                        <a:pt x="1166" y="450"/>
                      </a:lnTo>
                      <a:lnTo>
                        <a:pt x="937" y="459"/>
                      </a:lnTo>
                      <a:lnTo>
                        <a:pt x="716" y="459"/>
                      </a:lnTo>
                      <a:lnTo>
                        <a:pt x="495" y="433"/>
                      </a:lnTo>
                      <a:lnTo>
                        <a:pt x="398" y="415"/>
                      </a:lnTo>
                      <a:lnTo>
                        <a:pt x="301" y="389"/>
                      </a:lnTo>
                      <a:lnTo>
                        <a:pt x="203" y="353"/>
                      </a:lnTo>
                      <a:lnTo>
                        <a:pt x="115" y="318"/>
                      </a:lnTo>
                      <a:lnTo>
                        <a:pt x="53" y="274"/>
                      </a:lnTo>
                      <a:lnTo>
                        <a:pt x="27" y="239"/>
                      </a:lnTo>
                      <a:lnTo>
                        <a:pt x="9" y="203"/>
                      </a:lnTo>
                      <a:lnTo>
                        <a:pt x="0" y="177"/>
                      </a:lnTo>
                      <a:lnTo>
                        <a:pt x="9" y="150"/>
                      </a:lnTo>
                      <a:lnTo>
                        <a:pt x="27" y="124"/>
                      </a:lnTo>
                      <a:lnTo>
                        <a:pt x="44" y="97"/>
                      </a:lnTo>
                    </a:path>
                  </a:pathLst>
                </a:custGeom>
                <a:solidFill>
                  <a:srgbClr val="0B6FB6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 sz="1050" dirty="0"/>
                </a:p>
              </p:txBody>
            </p:sp>
            <p:sp>
              <p:nvSpPr>
                <p:cNvPr id="26" name="Freeform 7">
                  <a:extLst>
                    <a:ext uri="{FF2B5EF4-FFF2-40B4-BE49-F238E27FC236}">
                      <a16:creationId xmlns:a16="http://schemas.microsoft.com/office/drawing/2014/main" id="{B91B3FB7-6ED6-478E-B6AB-32B57049F6E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4730750" y="3143250"/>
                  <a:ext cx="1400175" cy="212725"/>
                </a:xfrm>
                <a:custGeom>
                  <a:avLst/>
                  <a:gdLst>
                    <a:gd name="T0" fmla="*/ 45781185 w 3888"/>
                    <a:gd name="T1" fmla="*/ 10294742 h 593"/>
                    <a:gd name="T2" fmla="*/ 69903953 w 3888"/>
                    <a:gd name="T3" fmla="*/ 3474628 h 593"/>
                    <a:gd name="T4" fmla="*/ 95063888 w 3888"/>
                    <a:gd name="T5" fmla="*/ 0 h 593"/>
                    <a:gd name="T6" fmla="*/ 105439516 w 3888"/>
                    <a:gd name="T7" fmla="*/ 0 h 593"/>
                    <a:gd name="T8" fmla="*/ 115685138 w 3888"/>
                    <a:gd name="T9" fmla="*/ 3474628 h 593"/>
                    <a:gd name="T10" fmla="*/ 99732938 w 3888"/>
                    <a:gd name="T11" fmla="*/ 5662144 h 593"/>
                    <a:gd name="T12" fmla="*/ 69903953 w 3888"/>
                    <a:gd name="T13" fmla="*/ 13640587 h 593"/>
                    <a:gd name="T14" fmla="*/ 56156453 w 3888"/>
                    <a:gd name="T15" fmla="*/ 19302731 h 593"/>
                    <a:gd name="T16" fmla="*/ 46948358 w 3888"/>
                    <a:gd name="T17" fmla="*/ 26123204 h 593"/>
                    <a:gd name="T18" fmla="*/ 45781185 w 3888"/>
                    <a:gd name="T19" fmla="*/ 28439503 h 593"/>
                    <a:gd name="T20" fmla="*/ 49282703 w 3888"/>
                    <a:gd name="T21" fmla="*/ 35259617 h 593"/>
                    <a:gd name="T22" fmla="*/ 56156453 w 3888"/>
                    <a:gd name="T23" fmla="*/ 37575916 h 593"/>
                    <a:gd name="T24" fmla="*/ 95063888 w 3888"/>
                    <a:gd name="T25" fmla="*/ 47742234 h 593"/>
                    <a:gd name="T26" fmla="*/ 136306028 w 3888"/>
                    <a:gd name="T27" fmla="*/ 53404378 h 593"/>
                    <a:gd name="T28" fmla="*/ 166135013 w 3888"/>
                    <a:gd name="T29" fmla="*/ 55720677 h 593"/>
                    <a:gd name="T30" fmla="*/ 226830871 w 3888"/>
                    <a:gd name="T31" fmla="*/ 56878647 h 593"/>
                    <a:gd name="T32" fmla="*/ 316188181 w 3888"/>
                    <a:gd name="T33" fmla="*/ 55720677 h 593"/>
                    <a:gd name="T34" fmla="*/ 376884039 w 3888"/>
                    <a:gd name="T35" fmla="*/ 51216503 h 593"/>
                    <a:gd name="T36" fmla="*/ 444453286 w 3888"/>
                    <a:gd name="T37" fmla="*/ 40921761 h 593"/>
                    <a:gd name="T38" fmla="*/ 467408882 w 3888"/>
                    <a:gd name="T39" fmla="*/ 36417946 h 593"/>
                    <a:gd name="T40" fmla="*/ 488029772 w 3888"/>
                    <a:gd name="T41" fmla="*/ 27281174 h 593"/>
                    <a:gd name="T42" fmla="*/ 492569177 w 3888"/>
                    <a:gd name="T43" fmla="*/ 21619030 h 593"/>
                    <a:gd name="T44" fmla="*/ 494903522 w 3888"/>
                    <a:gd name="T45" fmla="*/ 13640587 h 593"/>
                    <a:gd name="T46" fmla="*/ 490364117 w 3888"/>
                    <a:gd name="T47" fmla="*/ 5662144 h 593"/>
                    <a:gd name="T48" fmla="*/ 494903522 w 3888"/>
                    <a:gd name="T49" fmla="*/ 9136772 h 593"/>
                    <a:gd name="T50" fmla="*/ 502944445 w 3888"/>
                    <a:gd name="T51" fmla="*/ 15956886 h 593"/>
                    <a:gd name="T52" fmla="*/ 504111617 w 3888"/>
                    <a:gd name="T53" fmla="*/ 21619030 h 593"/>
                    <a:gd name="T54" fmla="*/ 500609739 w 3888"/>
                    <a:gd name="T55" fmla="*/ 27281174 h 593"/>
                    <a:gd name="T56" fmla="*/ 491531650 w 3888"/>
                    <a:gd name="T57" fmla="*/ 35259617 h 593"/>
                    <a:gd name="T58" fmla="*/ 485695427 w 3888"/>
                    <a:gd name="T59" fmla="*/ 38734245 h 593"/>
                    <a:gd name="T60" fmla="*/ 450289510 w 3888"/>
                    <a:gd name="T61" fmla="*/ 52246049 h 593"/>
                    <a:gd name="T62" fmla="*/ 413586774 w 3888"/>
                    <a:gd name="T63" fmla="*/ 61382821 h 593"/>
                    <a:gd name="T64" fmla="*/ 386092134 w 3888"/>
                    <a:gd name="T65" fmla="*/ 65886636 h 593"/>
                    <a:gd name="T66" fmla="*/ 332140381 w 3888"/>
                    <a:gd name="T67" fmla="*/ 72707109 h 593"/>
                    <a:gd name="T68" fmla="*/ 277151100 w 3888"/>
                    <a:gd name="T69" fmla="*/ 76181378 h 593"/>
                    <a:gd name="T70" fmla="*/ 194796826 w 3888"/>
                    <a:gd name="T71" fmla="*/ 76181378 h 593"/>
                    <a:gd name="T72" fmla="*/ 153555046 w 3888"/>
                    <a:gd name="T73" fmla="*/ 73865079 h 593"/>
                    <a:gd name="T74" fmla="*/ 71071126 w 3888"/>
                    <a:gd name="T75" fmla="*/ 65886636 h 593"/>
                    <a:gd name="T76" fmla="*/ 29699340 w 3888"/>
                    <a:gd name="T77" fmla="*/ 59066522 h 593"/>
                    <a:gd name="T78" fmla="*/ 8040923 w 3888"/>
                    <a:gd name="T79" fmla="*/ 52246049 h 593"/>
                    <a:gd name="T80" fmla="*/ 2204699 w 3888"/>
                    <a:gd name="T81" fmla="*/ 47742234 h 593"/>
                    <a:gd name="T82" fmla="*/ 0 w 3888"/>
                    <a:gd name="T83" fmla="*/ 43238060 h 593"/>
                    <a:gd name="T84" fmla="*/ 2204699 w 3888"/>
                    <a:gd name="T85" fmla="*/ 35259617 h 593"/>
                    <a:gd name="T86" fmla="*/ 5706577 w 3888"/>
                    <a:gd name="T87" fmla="*/ 30755802 h 593"/>
                    <a:gd name="T88" fmla="*/ 23993122 w 3888"/>
                    <a:gd name="T89" fmla="*/ 19302731 h 593"/>
                    <a:gd name="T90" fmla="*/ 45781185 w 3888"/>
                    <a:gd name="T91" fmla="*/ 10294742 h 593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</a:gdLst>
                  <a:ahLst/>
                  <a:cxnLst>
                    <a:cxn ang="T92">
                      <a:pos x="T0" y="T1"/>
                    </a:cxn>
                    <a:cxn ang="T93">
                      <a:pos x="T2" y="T3"/>
                    </a:cxn>
                    <a:cxn ang="T94">
                      <a:pos x="T4" y="T5"/>
                    </a:cxn>
                    <a:cxn ang="T95">
                      <a:pos x="T6" y="T7"/>
                    </a:cxn>
                    <a:cxn ang="T96">
                      <a:pos x="T8" y="T9"/>
                    </a:cxn>
                    <a:cxn ang="T97">
                      <a:pos x="T10" y="T11"/>
                    </a:cxn>
                    <a:cxn ang="T98">
                      <a:pos x="T12" y="T13"/>
                    </a:cxn>
                    <a:cxn ang="T99">
                      <a:pos x="T14" y="T15"/>
                    </a:cxn>
                    <a:cxn ang="T100">
                      <a:pos x="T16" y="T17"/>
                    </a:cxn>
                    <a:cxn ang="T101">
                      <a:pos x="T18" y="T19"/>
                    </a:cxn>
                    <a:cxn ang="T102">
                      <a:pos x="T20" y="T21"/>
                    </a:cxn>
                    <a:cxn ang="T103">
                      <a:pos x="T22" y="T23"/>
                    </a:cxn>
                    <a:cxn ang="T104">
                      <a:pos x="T24" y="T25"/>
                    </a:cxn>
                    <a:cxn ang="T105">
                      <a:pos x="T26" y="T27"/>
                    </a:cxn>
                    <a:cxn ang="T106">
                      <a:pos x="T28" y="T29"/>
                    </a:cxn>
                    <a:cxn ang="T107">
                      <a:pos x="T30" y="T31"/>
                    </a:cxn>
                    <a:cxn ang="T108">
                      <a:pos x="T32" y="T33"/>
                    </a:cxn>
                    <a:cxn ang="T109">
                      <a:pos x="T34" y="T35"/>
                    </a:cxn>
                    <a:cxn ang="T110">
                      <a:pos x="T36" y="T37"/>
                    </a:cxn>
                    <a:cxn ang="T111">
                      <a:pos x="T38" y="T39"/>
                    </a:cxn>
                    <a:cxn ang="T112">
                      <a:pos x="T40" y="T41"/>
                    </a:cxn>
                    <a:cxn ang="T113">
                      <a:pos x="T42" y="T43"/>
                    </a:cxn>
                    <a:cxn ang="T114">
                      <a:pos x="T44" y="T45"/>
                    </a:cxn>
                    <a:cxn ang="T115">
                      <a:pos x="T46" y="T47"/>
                    </a:cxn>
                    <a:cxn ang="T116">
                      <a:pos x="T48" y="T49"/>
                    </a:cxn>
                    <a:cxn ang="T117">
                      <a:pos x="T50" y="T51"/>
                    </a:cxn>
                    <a:cxn ang="T118">
                      <a:pos x="T52" y="T53"/>
                    </a:cxn>
                    <a:cxn ang="T119">
                      <a:pos x="T54" y="T55"/>
                    </a:cxn>
                    <a:cxn ang="T120">
                      <a:pos x="T56" y="T57"/>
                    </a:cxn>
                    <a:cxn ang="T121">
                      <a:pos x="T58" y="T59"/>
                    </a:cxn>
                    <a:cxn ang="T122">
                      <a:pos x="T60" y="T61"/>
                    </a:cxn>
                    <a:cxn ang="T123">
                      <a:pos x="T62" y="T63"/>
                    </a:cxn>
                    <a:cxn ang="T124">
                      <a:pos x="T64" y="T65"/>
                    </a:cxn>
                    <a:cxn ang="T125">
                      <a:pos x="T66" y="T67"/>
                    </a:cxn>
                    <a:cxn ang="T126">
                      <a:pos x="T68" y="T69"/>
                    </a:cxn>
                    <a:cxn ang="T127">
                      <a:pos x="T70" y="T71"/>
                    </a:cxn>
                    <a:cxn ang="T128">
                      <a:pos x="T72" y="T73"/>
                    </a:cxn>
                    <a:cxn ang="T129">
                      <a:pos x="T74" y="T75"/>
                    </a:cxn>
                    <a:cxn ang="T130">
                      <a:pos x="T76" y="T77"/>
                    </a:cxn>
                    <a:cxn ang="T131">
                      <a:pos x="T78" y="T79"/>
                    </a:cxn>
                    <a:cxn ang="T132">
                      <a:pos x="T80" y="T81"/>
                    </a:cxn>
                    <a:cxn ang="T133">
                      <a:pos x="T82" y="T83"/>
                    </a:cxn>
                    <a:cxn ang="T134">
                      <a:pos x="T84" y="T85"/>
                    </a:cxn>
                    <a:cxn ang="T135">
                      <a:pos x="T86" y="T87"/>
                    </a:cxn>
                    <a:cxn ang="T136">
                      <a:pos x="T88" y="T89"/>
                    </a:cxn>
                    <a:cxn ang="T137">
                      <a:pos x="T90" y="T91"/>
                    </a:cxn>
                  </a:cxnLst>
                  <a:rect l="0" t="0" r="r" b="b"/>
                  <a:pathLst>
                    <a:path w="3888" h="593">
                      <a:moveTo>
                        <a:pt x="353" y="80"/>
                      </a:moveTo>
                      <a:lnTo>
                        <a:pt x="353" y="80"/>
                      </a:lnTo>
                      <a:lnTo>
                        <a:pt x="442" y="53"/>
                      </a:lnTo>
                      <a:lnTo>
                        <a:pt x="539" y="27"/>
                      </a:lnTo>
                      <a:lnTo>
                        <a:pt x="636" y="9"/>
                      </a:lnTo>
                      <a:lnTo>
                        <a:pt x="733" y="0"/>
                      </a:lnTo>
                      <a:lnTo>
                        <a:pt x="813" y="0"/>
                      </a:lnTo>
                      <a:lnTo>
                        <a:pt x="857" y="9"/>
                      </a:lnTo>
                      <a:lnTo>
                        <a:pt x="892" y="27"/>
                      </a:lnTo>
                      <a:lnTo>
                        <a:pt x="769" y="44"/>
                      </a:lnTo>
                      <a:lnTo>
                        <a:pt x="654" y="62"/>
                      </a:lnTo>
                      <a:lnTo>
                        <a:pt x="539" y="106"/>
                      </a:lnTo>
                      <a:lnTo>
                        <a:pt x="433" y="150"/>
                      </a:lnTo>
                      <a:lnTo>
                        <a:pt x="389" y="177"/>
                      </a:lnTo>
                      <a:lnTo>
                        <a:pt x="362" y="203"/>
                      </a:lnTo>
                      <a:lnTo>
                        <a:pt x="353" y="221"/>
                      </a:lnTo>
                      <a:lnTo>
                        <a:pt x="362" y="256"/>
                      </a:lnTo>
                      <a:lnTo>
                        <a:pt x="380" y="274"/>
                      </a:lnTo>
                      <a:lnTo>
                        <a:pt x="433" y="292"/>
                      </a:lnTo>
                      <a:lnTo>
                        <a:pt x="583" y="345"/>
                      </a:lnTo>
                      <a:lnTo>
                        <a:pt x="733" y="371"/>
                      </a:lnTo>
                      <a:lnTo>
                        <a:pt x="892" y="398"/>
                      </a:lnTo>
                      <a:lnTo>
                        <a:pt x="1051" y="415"/>
                      </a:lnTo>
                      <a:lnTo>
                        <a:pt x="1281" y="433"/>
                      </a:lnTo>
                      <a:lnTo>
                        <a:pt x="1511" y="442"/>
                      </a:lnTo>
                      <a:lnTo>
                        <a:pt x="1749" y="442"/>
                      </a:lnTo>
                      <a:lnTo>
                        <a:pt x="1979" y="442"/>
                      </a:lnTo>
                      <a:lnTo>
                        <a:pt x="2438" y="433"/>
                      </a:lnTo>
                      <a:lnTo>
                        <a:pt x="2906" y="398"/>
                      </a:lnTo>
                      <a:lnTo>
                        <a:pt x="3259" y="354"/>
                      </a:lnTo>
                      <a:lnTo>
                        <a:pt x="3427" y="318"/>
                      </a:lnTo>
                      <a:lnTo>
                        <a:pt x="3604" y="283"/>
                      </a:lnTo>
                      <a:lnTo>
                        <a:pt x="3710" y="239"/>
                      </a:lnTo>
                      <a:lnTo>
                        <a:pt x="3763" y="212"/>
                      </a:lnTo>
                      <a:lnTo>
                        <a:pt x="3798" y="168"/>
                      </a:lnTo>
                      <a:lnTo>
                        <a:pt x="3816" y="133"/>
                      </a:lnTo>
                      <a:lnTo>
                        <a:pt x="3816" y="106"/>
                      </a:lnTo>
                      <a:lnTo>
                        <a:pt x="3798" y="71"/>
                      </a:lnTo>
                      <a:lnTo>
                        <a:pt x="3781" y="44"/>
                      </a:lnTo>
                      <a:lnTo>
                        <a:pt x="3816" y="71"/>
                      </a:lnTo>
                      <a:lnTo>
                        <a:pt x="3852" y="97"/>
                      </a:lnTo>
                      <a:lnTo>
                        <a:pt x="3878" y="124"/>
                      </a:lnTo>
                      <a:lnTo>
                        <a:pt x="3887" y="150"/>
                      </a:lnTo>
                      <a:lnTo>
                        <a:pt x="3887" y="168"/>
                      </a:lnTo>
                      <a:lnTo>
                        <a:pt x="3860" y="212"/>
                      </a:lnTo>
                      <a:lnTo>
                        <a:pt x="3825" y="248"/>
                      </a:lnTo>
                      <a:lnTo>
                        <a:pt x="3790" y="274"/>
                      </a:lnTo>
                      <a:lnTo>
                        <a:pt x="3745" y="301"/>
                      </a:lnTo>
                      <a:lnTo>
                        <a:pt x="3613" y="362"/>
                      </a:lnTo>
                      <a:lnTo>
                        <a:pt x="3472" y="406"/>
                      </a:lnTo>
                      <a:lnTo>
                        <a:pt x="3330" y="442"/>
                      </a:lnTo>
                      <a:lnTo>
                        <a:pt x="3189" y="477"/>
                      </a:lnTo>
                      <a:lnTo>
                        <a:pt x="2977" y="512"/>
                      </a:lnTo>
                      <a:lnTo>
                        <a:pt x="2773" y="539"/>
                      </a:lnTo>
                      <a:lnTo>
                        <a:pt x="2561" y="565"/>
                      </a:lnTo>
                      <a:lnTo>
                        <a:pt x="2349" y="583"/>
                      </a:lnTo>
                      <a:lnTo>
                        <a:pt x="2137" y="592"/>
                      </a:lnTo>
                      <a:lnTo>
                        <a:pt x="1926" y="592"/>
                      </a:lnTo>
                      <a:lnTo>
                        <a:pt x="1502" y="592"/>
                      </a:lnTo>
                      <a:lnTo>
                        <a:pt x="1184" y="574"/>
                      </a:lnTo>
                      <a:lnTo>
                        <a:pt x="866" y="548"/>
                      </a:lnTo>
                      <a:lnTo>
                        <a:pt x="548" y="512"/>
                      </a:lnTo>
                      <a:lnTo>
                        <a:pt x="229" y="459"/>
                      </a:lnTo>
                      <a:lnTo>
                        <a:pt x="115" y="433"/>
                      </a:lnTo>
                      <a:lnTo>
                        <a:pt x="62" y="406"/>
                      </a:lnTo>
                      <a:lnTo>
                        <a:pt x="17" y="371"/>
                      </a:lnTo>
                      <a:lnTo>
                        <a:pt x="9" y="354"/>
                      </a:lnTo>
                      <a:lnTo>
                        <a:pt x="0" y="336"/>
                      </a:lnTo>
                      <a:lnTo>
                        <a:pt x="0" y="301"/>
                      </a:lnTo>
                      <a:lnTo>
                        <a:pt x="17" y="274"/>
                      </a:lnTo>
                      <a:lnTo>
                        <a:pt x="44" y="239"/>
                      </a:lnTo>
                      <a:lnTo>
                        <a:pt x="115" y="186"/>
                      </a:lnTo>
                      <a:lnTo>
                        <a:pt x="185" y="150"/>
                      </a:lnTo>
                      <a:lnTo>
                        <a:pt x="265" y="115"/>
                      </a:lnTo>
                      <a:lnTo>
                        <a:pt x="353" y="80"/>
                      </a:lnTo>
                    </a:path>
                  </a:pathLst>
                </a:custGeom>
                <a:solidFill>
                  <a:srgbClr val="0B6FB6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 sz="1050" dirty="0"/>
                </a:p>
              </p:txBody>
            </p:sp>
            <p:sp>
              <p:nvSpPr>
                <p:cNvPr id="27" name="Freeform 8">
                  <a:extLst>
                    <a:ext uri="{FF2B5EF4-FFF2-40B4-BE49-F238E27FC236}">
                      <a16:creationId xmlns:a16="http://schemas.microsoft.com/office/drawing/2014/main" id="{404E9B15-260E-4141-8A7C-521290B0E3A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5002213" y="3263900"/>
                  <a:ext cx="1217612" cy="190500"/>
                </a:xfrm>
                <a:custGeom>
                  <a:avLst/>
                  <a:gdLst>
                    <a:gd name="T0" fmla="*/ 387622319 w 3384"/>
                    <a:gd name="T1" fmla="*/ 27285627 h 531"/>
                    <a:gd name="T2" fmla="*/ 387622319 w 3384"/>
                    <a:gd name="T3" fmla="*/ 27285627 h 531"/>
                    <a:gd name="T4" fmla="*/ 401475534 w 3384"/>
                    <a:gd name="T5" fmla="*/ 22652280 h 531"/>
                    <a:gd name="T6" fmla="*/ 415198856 w 3384"/>
                    <a:gd name="T7" fmla="*/ 16989299 h 531"/>
                    <a:gd name="T8" fmla="*/ 426592019 w 3384"/>
                    <a:gd name="T9" fmla="*/ 10167893 h 531"/>
                    <a:gd name="T10" fmla="*/ 432288241 w 3384"/>
                    <a:gd name="T11" fmla="*/ 5662980 h 531"/>
                    <a:gd name="T12" fmla="*/ 437984823 w 3384"/>
                    <a:gd name="T13" fmla="*/ 0 h 531"/>
                    <a:gd name="T14" fmla="*/ 437984823 w 3384"/>
                    <a:gd name="T15" fmla="*/ 0 h 531"/>
                    <a:gd name="T16" fmla="*/ 436819744 w 3384"/>
                    <a:gd name="T17" fmla="*/ 5662980 h 531"/>
                    <a:gd name="T18" fmla="*/ 434618759 w 3384"/>
                    <a:gd name="T19" fmla="*/ 11326319 h 531"/>
                    <a:gd name="T20" fmla="*/ 431123162 w 3384"/>
                    <a:gd name="T21" fmla="*/ 15830873 h 531"/>
                    <a:gd name="T22" fmla="*/ 427757098 w 3384"/>
                    <a:gd name="T23" fmla="*/ 20464220 h 531"/>
                    <a:gd name="T24" fmla="*/ 418564919 w 3384"/>
                    <a:gd name="T25" fmla="*/ 27285627 h 531"/>
                    <a:gd name="T26" fmla="*/ 409372740 w 3384"/>
                    <a:gd name="T27" fmla="*/ 32948966 h 531"/>
                    <a:gd name="T28" fmla="*/ 409372740 w 3384"/>
                    <a:gd name="T29" fmla="*/ 32948966 h 531"/>
                    <a:gd name="T30" fmla="*/ 389952837 w 3384"/>
                    <a:gd name="T31" fmla="*/ 42087226 h 531"/>
                    <a:gd name="T32" fmla="*/ 370532933 w 3384"/>
                    <a:gd name="T33" fmla="*/ 47750206 h 531"/>
                    <a:gd name="T34" fmla="*/ 348782511 w 3384"/>
                    <a:gd name="T35" fmla="*/ 53413186 h 531"/>
                    <a:gd name="T36" fmla="*/ 328197528 w 3384"/>
                    <a:gd name="T37" fmla="*/ 56759672 h 531"/>
                    <a:gd name="T38" fmla="*/ 328197528 w 3384"/>
                    <a:gd name="T39" fmla="*/ 56759672 h 531"/>
                    <a:gd name="T40" fmla="*/ 283531605 w 3384"/>
                    <a:gd name="T41" fmla="*/ 62422653 h 531"/>
                    <a:gd name="T42" fmla="*/ 238994855 w 3384"/>
                    <a:gd name="T43" fmla="*/ 65897932 h 531"/>
                    <a:gd name="T44" fmla="*/ 194328932 w 3384"/>
                    <a:gd name="T45" fmla="*/ 68214427 h 531"/>
                    <a:gd name="T46" fmla="*/ 149792542 w 3384"/>
                    <a:gd name="T47" fmla="*/ 67056000 h 531"/>
                    <a:gd name="T48" fmla="*/ 149792542 w 3384"/>
                    <a:gd name="T49" fmla="*/ 67056000 h 531"/>
                    <a:gd name="T50" fmla="*/ 118979475 w 3384"/>
                    <a:gd name="T51" fmla="*/ 65897932 h 531"/>
                    <a:gd name="T52" fmla="*/ 88037234 w 3384"/>
                    <a:gd name="T53" fmla="*/ 64739506 h 531"/>
                    <a:gd name="T54" fmla="*/ 58389245 w 3384"/>
                    <a:gd name="T55" fmla="*/ 61393020 h 531"/>
                    <a:gd name="T56" fmla="*/ 27447004 w 3384"/>
                    <a:gd name="T57" fmla="*/ 56759672 h 531"/>
                    <a:gd name="T58" fmla="*/ 27447004 w 3384"/>
                    <a:gd name="T59" fmla="*/ 56759672 h 531"/>
                    <a:gd name="T60" fmla="*/ 13723322 w 3384"/>
                    <a:gd name="T61" fmla="*/ 52254760 h 531"/>
                    <a:gd name="T62" fmla="*/ 5696582 w 3384"/>
                    <a:gd name="T63" fmla="*/ 49938266 h 531"/>
                    <a:gd name="T64" fmla="*/ 0 w 3384"/>
                    <a:gd name="T65" fmla="*/ 46591780 h 531"/>
                    <a:gd name="T66" fmla="*/ 0 w 3384"/>
                    <a:gd name="T67" fmla="*/ 46591780 h 531"/>
                    <a:gd name="T68" fmla="*/ 26281565 w 3384"/>
                    <a:gd name="T69" fmla="*/ 49938266 h 531"/>
                    <a:gd name="T70" fmla="*/ 53728569 w 3384"/>
                    <a:gd name="T71" fmla="*/ 53413186 h 531"/>
                    <a:gd name="T72" fmla="*/ 81175573 w 3384"/>
                    <a:gd name="T73" fmla="*/ 54571613 h 531"/>
                    <a:gd name="T74" fmla="*/ 107457138 w 3384"/>
                    <a:gd name="T75" fmla="*/ 55601246 h 531"/>
                    <a:gd name="T76" fmla="*/ 107457138 w 3384"/>
                    <a:gd name="T77" fmla="*/ 55601246 h 531"/>
                    <a:gd name="T78" fmla="*/ 152123060 w 3384"/>
                    <a:gd name="T79" fmla="*/ 56759672 h 531"/>
                    <a:gd name="T80" fmla="*/ 196659450 w 3384"/>
                    <a:gd name="T81" fmla="*/ 55601246 h 531"/>
                    <a:gd name="T82" fmla="*/ 241195840 w 3384"/>
                    <a:gd name="T83" fmla="*/ 52254760 h 531"/>
                    <a:gd name="T84" fmla="*/ 285861763 w 3384"/>
                    <a:gd name="T85" fmla="*/ 47750206 h 531"/>
                    <a:gd name="T86" fmla="*/ 285861763 w 3384"/>
                    <a:gd name="T87" fmla="*/ 47750206 h 531"/>
                    <a:gd name="T88" fmla="*/ 312143688 w 3384"/>
                    <a:gd name="T89" fmla="*/ 44274927 h 531"/>
                    <a:gd name="T90" fmla="*/ 337389347 w 3384"/>
                    <a:gd name="T91" fmla="*/ 39770373 h 531"/>
                    <a:gd name="T92" fmla="*/ 362505833 w 3384"/>
                    <a:gd name="T93" fmla="*/ 34107393 h 531"/>
                    <a:gd name="T94" fmla="*/ 387622319 w 3384"/>
                    <a:gd name="T95" fmla="*/ 27285627 h 531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</a:gdLst>
                  <a:ahLst/>
                  <a:cxnLst>
                    <a:cxn ang="T96">
                      <a:pos x="T0" y="T1"/>
                    </a:cxn>
                    <a:cxn ang="T97">
                      <a:pos x="T2" y="T3"/>
                    </a:cxn>
                    <a:cxn ang="T98">
                      <a:pos x="T4" y="T5"/>
                    </a:cxn>
                    <a:cxn ang="T99">
                      <a:pos x="T6" y="T7"/>
                    </a:cxn>
                    <a:cxn ang="T100">
                      <a:pos x="T8" y="T9"/>
                    </a:cxn>
                    <a:cxn ang="T101">
                      <a:pos x="T10" y="T11"/>
                    </a:cxn>
                    <a:cxn ang="T102">
                      <a:pos x="T12" y="T13"/>
                    </a:cxn>
                    <a:cxn ang="T103">
                      <a:pos x="T14" y="T15"/>
                    </a:cxn>
                    <a:cxn ang="T104">
                      <a:pos x="T16" y="T17"/>
                    </a:cxn>
                    <a:cxn ang="T105">
                      <a:pos x="T18" y="T19"/>
                    </a:cxn>
                    <a:cxn ang="T106">
                      <a:pos x="T20" y="T21"/>
                    </a:cxn>
                    <a:cxn ang="T107">
                      <a:pos x="T22" y="T23"/>
                    </a:cxn>
                    <a:cxn ang="T108">
                      <a:pos x="T24" y="T25"/>
                    </a:cxn>
                    <a:cxn ang="T109">
                      <a:pos x="T26" y="T27"/>
                    </a:cxn>
                    <a:cxn ang="T110">
                      <a:pos x="T28" y="T29"/>
                    </a:cxn>
                    <a:cxn ang="T111">
                      <a:pos x="T30" y="T31"/>
                    </a:cxn>
                    <a:cxn ang="T112">
                      <a:pos x="T32" y="T33"/>
                    </a:cxn>
                    <a:cxn ang="T113">
                      <a:pos x="T34" y="T35"/>
                    </a:cxn>
                    <a:cxn ang="T114">
                      <a:pos x="T36" y="T37"/>
                    </a:cxn>
                    <a:cxn ang="T115">
                      <a:pos x="T38" y="T39"/>
                    </a:cxn>
                    <a:cxn ang="T116">
                      <a:pos x="T40" y="T41"/>
                    </a:cxn>
                    <a:cxn ang="T117">
                      <a:pos x="T42" y="T43"/>
                    </a:cxn>
                    <a:cxn ang="T118">
                      <a:pos x="T44" y="T45"/>
                    </a:cxn>
                    <a:cxn ang="T119">
                      <a:pos x="T46" y="T47"/>
                    </a:cxn>
                    <a:cxn ang="T120">
                      <a:pos x="T48" y="T49"/>
                    </a:cxn>
                    <a:cxn ang="T121">
                      <a:pos x="T50" y="T51"/>
                    </a:cxn>
                    <a:cxn ang="T122">
                      <a:pos x="T52" y="T53"/>
                    </a:cxn>
                    <a:cxn ang="T123">
                      <a:pos x="T54" y="T55"/>
                    </a:cxn>
                    <a:cxn ang="T124">
                      <a:pos x="T56" y="T57"/>
                    </a:cxn>
                    <a:cxn ang="T125">
                      <a:pos x="T58" y="T59"/>
                    </a:cxn>
                    <a:cxn ang="T126">
                      <a:pos x="T60" y="T61"/>
                    </a:cxn>
                    <a:cxn ang="T127">
                      <a:pos x="T62" y="T63"/>
                    </a:cxn>
                    <a:cxn ang="T128">
                      <a:pos x="T64" y="T65"/>
                    </a:cxn>
                    <a:cxn ang="T129">
                      <a:pos x="T66" y="T67"/>
                    </a:cxn>
                    <a:cxn ang="T130">
                      <a:pos x="T68" y="T69"/>
                    </a:cxn>
                    <a:cxn ang="T131">
                      <a:pos x="T70" y="T71"/>
                    </a:cxn>
                    <a:cxn ang="T132">
                      <a:pos x="T72" y="T73"/>
                    </a:cxn>
                    <a:cxn ang="T133">
                      <a:pos x="T74" y="T75"/>
                    </a:cxn>
                    <a:cxn ang="T134">
                      <a:pos x="T76" y="T77"/>
                    </a:cxn>
                    <a:cxn ang="T135">
                      <a:pos x="T78" y="T79"/>
                    </a:cxn>
                    <a:cxn ang="T136">
                      <a:pos x="T80" y="T81"/>
                    </a:cxn>
                    <a:cxn ang="T137">
                      <a:pos x="T82" y="T83"/>
                    </a:cxn>
                    <a:cxn ang="T138">
                      <a:pos x="T84" y="T85"/>
                    </a:cxn>
                    <a:cxn ang="T139">
                      <a:pos x="T86" y="T87"/>
                    </a:cxn>
                    <a:cxn ang="T140">
                      <a:pos x="T88" y="T89"/>
                    </a:cxn>
                    <a:cxn ang="T141">
                      <a:pos x="T90" y="T91"/>
                    </a:cxn>
                    <a:cxn ang="T142">
                      <a:pos x="T92" y="T93"/>
                    </a:cxn>
                    <a:cxn ang="T143">
                      <a:pos x="T94" y="T95"/>
                    </a:cxn>
                  </a:cxnLst>
                  <a:rect l="0" t="0" r="r" b="b"/>
                  <a:pathLst>
                    <a:path w="3384" h="531">
                      <a:moveTo>
                        <a:pt x="2994" y="212"/>
                      </a:moveTo>
                      <a:lnTo>
                        <a:pt x="2994" y="212"/>
                      </a:lnTo>
                      <a:lnTo>
                        <a:pt x="3101" y="176"/>
                      </a:lnTo>
                      <a:lnTo>
                        <a:pt x="3207" y="132"/>
                      </a:lnTo>
                      <a:lnTo>
                        <a:pt x="3295" y="79"/>
                      </a:lnTo>
                      <a:lnTo>
                        <a:pt x="3339" y="44"/>
                      </a:lnTo>
                      <a:lnTo>
                        <a:pt x="3383" y="0"/>
                      </a:lnTo>
                      <a:lnTo>
                        <a:pt x="3374" y="44"/>
                      </a:lnTo>
                      <a:lnTo>
                        <a:pt x="3357" y="88"/>
                      </a:lnTo>
                      <a:lnTo>
                        <a:pt x="3330" y="123"/>
                      </a:lnTo>
                      <a:lnTo>
                        <a:pt x="3304" y="159"/>
                      </a:lnTo>
                      <a:lnTo>
                        <a:pt x="3233" y="212"/>
                      </a:lnTo>
                      <a:lnTo>
                        <a:pt x="3162" y="256"/>
                      </a:lnTo>
                      <a:lnTo>
                        <a:pt x="3012" y="327"/>
                      </a:lnTo>
                      <a:lnTo>
                        <a:pt x="2862" y="371"/>
                      </a:lnTo>
                      <a:lnTo>
                        <a:pt x="2694" y="415"/>
                      </a:lnTo>
                      <a:lnTo>
                        <a:pt x="2535" y="441"/>
                      </a:lnTo>
                      <a:lnTo>
                        <a:pt x="2190" y="485"/>
                      </a:lnTo>
                      <a:lnTo>
                        <a:pt x="1846" y="512"/>
                      </a:lnTo>
                      <a:lnTo>
                        <a:pt x="1501" y="530"/>
                      </a:lnTo>
                      <a:lnTo>
                        <a:pt x="1157" y="521"/>
                      </a:lnTo>
                      <a:lnTo>
                        <a:pt x="919" y="512"/>
                      </a:lnTo>
                      <a:lnTo>
                        <a:pt x="680" y="503"/>
                      </a:lnTo>
                      <a:lnTo>
                        <a:pt x="451" y="477"/>
                      </a:lnTo>
                      <a:lnTo>
                        <a:pt x="212" y="441"/>
                      </a:lnTo>
                      <a:lnTo>
                        <a:pt x="106" y="406"/>
                      </a:lnTo>
                      <a:lnTo>
                        <a:pt x="44" y="388"/>
                      </a:lnTo>
                      <a:lnTo>
                        <a:pt x="0" y="362"/>
                      </a:lnTo>
                      <a:lnTo>
                        <a:pt x="203" y="388"/>
                      </a:lnTo>
                      <a:lnTo>
                        <a:pt x="415" y="415"/>
                      </a:lnTo>
                      <a:lnTo>
                        <a:pt x="627" y="424"/>
                      </a:lnTo>
                      <a:lnTo>
                        <a:pt x="830" y="432"/>
                      </a:lnTo>
                      <a:lnTo>
                        <a:pt x="1175" y="441"/>
                      </a:lnTo>
                      <a:lnTo>
                        <a:pt x="1519" y="432"/>
                      </a:lnTo>
                      <a:lnTo>
                        <a:pt x="1863" y="406"/>
                      </a:lnTo>
                      <a:lnTo>
                        <a:pt x="2208" y="371"/>
                      </a:lnTo>
                      <a:lnTo>
                        <a:pt x="2411" y="344"/>
                      </a:lnTo>
                      <a:lnTo>
                        <a:pt x="2606" y="309"/>
                      </a:lnTo>
                      <a:lnTo>
                        <a:pt x="2800" y="265"/>
                      </a:lnTo>
                      <a:lnTo>
                        <a:pt x="2994" y="212"/>
                      </a:lnTo>
                    </a:path>
                  </a:pathLst>
                </a:custGeom>
                <a:solidFill>
                  <a:srgbClr val="0B6FB6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 sz="1050" dirty="0"/>
                </a:p>
              </p:txBody>
            </p:sp>
            <p:sp>
              <p:nvSpPr>
                <p:cNvPr id="28" name="Freeform 9">
                  <a:extLst>
                    <a:ext uri="{FF2B5EF4-FFF2-40B4-BE49-F238E27FC236}">
                      <a16:creationId xmlns:a16="http://schemas.microsoft.com/office/drawing/2014/main" id="{19FA27F9-D53F-43F8-BD11-35EE23414EC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4686300" y="3584575"/>
                  <a:ext cx="201613" cy="792163"/>
                </a:xfrm>
                <a:custGeom>
                  <a:avLst/>
                  <a:gdLst>
                    <a:gd name="T0" fmla="*/ 35770048 w 558"/>
                    <a:gd name="T1" fmla="*/ 174153019 h 2199"/>
                    <a:gd name="T2" fmla="*/ 35770048 w 558"/>
                    <a:gd name="T3" fmla="*/ 174153019 h 2199"/>
                    <a:gd name="T4" fmla="*/ 36945040 w 558"/>
                    <a:gd name="T5" fmla="*/ 0 h 2199"/>
                    <a:gd name="T6" fmla="*/ 36945040 w 558"/>
                    <a:gd name="T7" fmla="*/ 0 h 2199"/>
                    <a:gd name="T8" fmla="*/ 72715089 w 558"/>
                    <a:gd name="T9" fmla="*/ 0 h 2199"/>
                    <a:gd name="T10" fmla="*/ 72715089 w 558"/>
                    <a:gd name="T11" fmla="*/ 0 h 2199"/>
                    <a:gd name="T12" fmla="*/ 72715089 w 558"/>
                    <a:gd name="T13" fmla="*/ 194786722 h 2199"/>
                    <a:gd name="T14" fmla="*/ 72715089 w 558"/>
                    <a:gd name="T15" fmla="*/ 194786722 h 2199"/>
                    <a:gd name="T16" fmla="*/ 72715089 w 558"/>
                    <a:gd name="T17" fmla="*/ 208412718 h 2199"/>
                    <a:gd name="T18" fmla="*/ 71540097 w 558"/>
                    <a:gd name="T19" fmla="*/ 222168400 h 2199"/>
                    <a:gd name="T20" fmla="*/ 68015121 w 558"/>
                    <a:gd name="T21" fmla="*/ 235924081 h 2199"/>
                    <a:gd name="T22" fmla="*/ 65795933 w 558"/>
                    <a:gd name="T23" fmla="*/ 242802102 h 2199"/>
                    <a:gd name="T24" fmla="*/ 63445949 w 558"/>
                    <a:gd name="T25" fmla="*/ 248511872 h 2199"/>
                    <a:gd name="T26" fmla="*/ 63445949 w 558"/>
                    <a:gd name="T27" fmla="*/ 248511872 h 2199"/>
                    <a:gd name="T28" fmla="*/ 58876777 w 558"/>
                    <a:gd name="T29" fmla="*/ 255389893 h 2199"/>
                    <a:gd name="T30" fmla="*/ 54177171 w 558"/>
                    <a:gd name="T31" fmla="*/ 261229708 h 2199"/>
                    <a:gd name="T32" fmla="*/ 49607999 w 558"/>
                    <a:gd name="T33" fmla="*/ 265771587 h 2199"/>
                    <a:gd name="T34" fmla="*/ 43863835 w 558"/>
                    <a:gd name="T35" fmla="*/ 270313466 h 2199"/>
                    <a:gd name="T36" fmla="*/ 31200876 w 558"/>
                    <a:gd name="T37" fmla="*/ 279527269 h 2199"/>
                    <a:gd name="T38" fmla="*/ 17362926 w 558"/>
                    <a:gd name="T39" fmla="*/ 285237399 h 2199"/>
                    <a:gd name="T40" fmla="*/ 17362926 w 558"/>
                    <a:gd name="T41" fmla="*/ 285237399 h 2199"/>
                    <a:gd name="T42" fmla="*/ 0 w 558"/>
                    <a:gd name="T43" fmla="*/ 265771587 h 2199"/>
                    <a:gd name="T44" fmla="*/ 0 w 558"/>
                    <a:gd name="T45" fmla="*/ 265771587 h 2199"/>
                    <a:gd name="T46" fmla="*/ 0 w 558"/>
                    <a:gd name="T47" fmla="*/ 265771587 h 2199"/>
                    <a:gd name="T48" fmla="*/ 11488328 w 558"/>
                    <a:gd name="T49" fmla="*/ 258893566 h 2199"/>
                    <a:gd name="T50" fmla="*/ 20757106 w 558"/>
                    <a:gd name="T51" fmla="*/ 249680123 h 2199"/>
                    <a:gd name="T52" fmla="*/ 25326278 w 558"/>
                    <a:gd name="T53" fmla="*/ 245137884 h 2199"/>
                    <a:gd name="T54" fmla="*/ 28850893 w 558"/>
                    <a:gd name="T55" fmla="*/ 239428115 h 2199"/>
                    <a:gd name="T56" fmla="*/ 32245073 w 558"/>
                    <a:gd name="T57" fmla="*/ 233717985 h 2199"/>
                    <a:gd name="T58" fmla="*/ 33420065 w 558"/>
                    <a:gd name="T59" fmla="*/ 226840324 h 2199"/>
                    <a:gd name="T60" fmla="*/ 33420065 w 558"/>
                    <a:gd name="T61" fmla="*/ 226840324 h 2199"/>
                    <a:gd name="T62" fmla="*/ 35770048 w 558"/>
                    <a:gd name="T63" fmla="*/ 214252533 h 2199"/>
                    <a:gd name="T64" fmla="*/ 35770048 w 558"/>
                    <a:gd name="T65" fmla="*/ 200496491 h 2199"/>
                    <a:gd name="T66" fmla="*/ 35770048 w 558"/>
                    <a:gd name="T67" fmla="*/ 174153019 h 2199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</a:gdLst>
                  <a:ahLst/>
                  <a:cxnLst>
                    <a:cxn ang="T68">
                      <a:pos x="T0" y="T1"/>
                    </a:cxn>
                    <a:cxn ang="T69">
                      <a:pos x="T2" y="T3"/>
                    </a:cxn>
                    <a:cxn ang="T70">
                      <a:pos x="T4" y="T5"/>
                    </a:cxn>
                    <a:cxn ang="T71">
                      <a:pos x="T6" y="T7"/>
                    </a:cxn>
                    <a:cxn ang="T72">
                      <a:pos x="T8" y="T9"/>
                    </a:cxn>
                    <a:cxn ang="T73">
                      <a:pos x="T10" y="T11"/>
                    </a:cxn>
                    <a:cxn ang="T74">
                      <a:pos x="T12" y="T13"/>
                    </a:cxn>
                    <a:cxn ang="T75">
                      <a:pos x="T14" y="T15"/>
                    </a:cxn>
                    <a:cxn ang="T76">
                      <a:pos x="T16" y="T17"/>
                    </a:cxn>
                    <a:cxn ang="T77">
                      <a:pos x="T18" y="T19"/>
                    </a:cxn>
                    <a:cxn ang="T78">
                      <a:pos x="T20" y="T21"/>
                    </a:cxn>
                    <a:cxn ang="T79">
                      <a:pos x="T22" y="T23"/>
                    </a:cxn>
                    <a:cxn ang="T80">
                      <a:pos x="T24" y="T25"/>
                    </a:cxn>
                    <a:cxn ang="T81">
                      <a:pos x="T26" y="T27"/>
                    </a:cxn>
                    <a:cxn ang="T82">
                      <a:pos x="T28" y="T29"/>
                    </a:cxn>
                    <a:cxn ang="T83">
                      <a:pos x="T30" y="T31"/>
                    </a:cxn>
                    <a:cxn ang="T84">
                      <a:pos x="T32" y="T33"/>
                    </a:cxn>
                    <a:cxn ang="T85">
                      <a:pos x="T34" y="T35"/>
                    </a:cxn>
                    <a:cxn ang="T86">
                      <a:pos x="T36" y="T37"/>
                    </a:cxn>
                    <a:cxn ang="T87">
                      <a:pos x="T38" y="T39"/>
                    </a:cxn>
                    <a:cxn ang="T88">
                      <a:pos x="T40" y="T41"/>
                    </a:cxn>
                    <a:cxn ang="T89">
                      <a:pos x="T42" y="T43"/>
                    </a:cxn>
                    <a:cxn ang="T90">
                      <a:pos x="T44" y="T45"/>
                    </a:cxn>
                    <a:cxn ang="T91">
                      <a:pos x="T46" y="T47"/>
                    </a:cxn>
                    <a:cxn ang="T92">
                      <a:pos x="T48" y="T49"/>
                    </a:cxn>
                    <a:cxn ang="T93">
                      <a:pos x="T50" y="T51"/>
                    </a:cxn>
                    <a:cxn ang="T94">
                      <a:pos x="T52" y="T53"/>
                    </a:cxn>
                    <a:cxn ang="T95">
                      <a:pos x="T54" y="T55"/>
                    </a:cxn>
                    <a:cxn ang="T96">
                      <a:pos x="T56" y="T57"/>
                    </a:cxn>
                    <a:cxn ang="T97">
                      <a:pos x="T58" y="T59"/>
                    </a:cxn>
                    <a:cxn ang="T98">
                      <a:pos x="T60" y="T61"/>
                    </a:cxn>
                    <a:cxn ang="T99">
                      <a:pos x="T62" y="T63"/>
                    </a:cxn>
                    <a:cxn ang="T100">
                      <a:pos x="T64" y="T65"/>
                    </a:cxn>
                    <a:cxn ang="T101">
                      <a:pos x="T66" y="T67"/>
                    </a:cxn>
                  </a:cxnLst>
                  <a:rect l="0" t="0" r="r" b="b"/>
                  <a:pathLst>
                    <a:path w="558" h="2199">
                      <a:moveTo>
                        <a:pt x="274" y="1342"/>
                      </a:moveTo>
                      <a:lnTo>
                        <a:pt x="274" y="1342"/>
                      </a:lnTo>
                      <a:lnTo>
                        <a:pt x="283" y="0"/>
                      </a:lnTo>
                      <a:lnTo>
                        <a:pt x="557" y="0"/>
                      </a:lnTo>
                      <a:lnTo>
                        <a:pt x="557" y="1501"/>
                      </a:lnTo>
                      <a:lnTo>
                        <a:pt x="557" y="1606"/>
                      </a:lnTo>
                      <a:lnTo>
                        <a:pt x="548" y="1712"/>
                      </a:lnTo>
                      <a:lnTo>
                        <a:pt x="521" y="1818"/>
                      </a:lnTo>
                      <a:lnTo>
                        <a:pt x="504" y="1871"/>
                      </a:lnTo>
                      <a:lnTo>
                        <a:pt x="486" y="1915"/>
                      </a:lnTo>
                      <a:lnTo>
                        <a:pt x="451" y="1968"/>
                      </a:lnTo>
                      <a:lnTo>
                        <a:pt x="415" y="2013"/>
                      </a:lnTo>
                      <a:lnTo>
                        <a:pt x="380" y="2048"/>
                      </a:lnTo>
                      <a:lnTo>
                        <a:pt x="336" y="2083"/>
                      </a:lnTo>
                      <a:lnTo>
                        <a:pt x="239" y="2154"/>
                      </a:lnTo>
                      <a:lnTo>
                        <a:pt x="133" y="2198"/>
                      </a:lnTo>
                      <a:lnTo>
                        <a:pt x="0" y="2048"/>
                      </a:lnTo>
                      <a:lnTo>
                        <a:pt x="88" y="1995"/>
                      </a:lnTo>
                      <a:lnTo>
                        <a:pt x="159" y="1924"/>
                      </a:lnTo>
                      <a:lnTo>
                        <a:pt x="194" y="1889"/>
                      </a:lnTo>
                      <a:lnTo>
                        <a:pt x="221" y="1845"/>
                      </a:lnTo>
                      <a:lnTo>
                        <a:pt x="247" y="1801"/>
                      </a:lnTo>
                      <a:lnTo>
                        <a:pt x="256" y="1748"/>
                      </a:lnTo>
                      <a:lnTo>
                        <a:pt x="274" y="1651"/>
                      </a:lnTo>
                      <a:lnTo>
                        <a:pt x="274" y="1545"/>
                      </a:lnTo>
                      <a:lnTo>
                        <a:pt x="274" y="1342"/>
                      </a:lnTo>
                    </a:path>
                  </a:pathLst>
                </a:custGeom>
                <a:solidFill>
                  <a:srgbClr val="E11F22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 sz="1050" dirty="0"/>
                </a:p>
              </p:txBody>
            </p:sp>
            <p:sp>
              <p:nvSpPr>
                <p:cNvPr id="29" name="Freeform 10">
                  <a:extLst>
                    <a:ext uri="{FF2B5EF4-FFF2-40B4-BE49-F238E27FC236}">
                      <a16:creationId xmlns:a16="http://schemas.microsoft.com/office/drawing/2014/main" id="{D291F64C-BAF9-4605-96C6-E29AFFA0146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4956175" y="3740150"/>
                  <a:ext cx="363538" cy="481013"/>
                </a:xfrm>
                <a:custGeom>
                  <a:avLst/>
                  <a:gdLst>
                    <a:gd name="T0" fmla="*/ 8048277 w 1009"/>
                    <a:gd name="T1" fmla="*/ 13781708 h 1334"/>
                    <a:gd name="T2" fmla="*/ 45953869 w 1009"/>
                    <a:gd name="T3" fmla="*/ 2340161 h 1334"/>
                    <a:gd name="T4" fmla="*/ 74642386 w 1009"/>
                    <a:gd name="T5" fmla="*/ 0 h 1334"/>
                    <a:gd name="T6" fmla="*/ 84897472 w 1009"/>
                    <a:gd name="T7" fmla="*/ 1170080 h 1334"/>
                    <a:gd name="T8" fmla="*/ 104369274 w 1009"/>
                    <a:gd name="T9" fmla="*/ 5720593 h 1334"/>
                    <a:gd name="T10" fmla="*/ 116961236 w 1009"/>
                    <a:gd name="T11" fmla="*/ 13781708 h 1334"/>
                    <a:gd name="T12" fmla="*/ 120466189 w 1009"/>
                    <a:gd name="T13" fmla="*/ 18332581 h 1334"/>
                    <a:gd name="T14" fmla="*/ 128514466 w 1009"/>
                    <a:gd name="T15" fmla="*/ 33284369 h 1334"/>
                    <a:gd name="T16" fmla="*/ 130851342 w 1009"/>
                    <a:gd name="T17" fmla="*/ 50576678 h 1334"/>
                    <a:gd name="T18" fmla="*/ 130851342 w 1009"/>
                    <a:gd name="T19" fmla="*/ 169932806 h 1334"/>
                    <a:gd name="T20" fmla="*/ 104369274 w 1009"/>
                    <a:gd name="T21" fmla="*/ 169932806 h 1334"/>
                    <a:gd name="T22" fmla="*/ 100994387 w 1009"/>
                    <a:gd name="T23" fmla="*/ 151600586 h 1334"/>
                    <a:gd name="T24" fmla="*/ 94114187 w 1009"/>
                    <a:gd name="T25" fmla="*/ 157321179 h 1334"/>
                    <a:gd name="T26" fmla="*/ 76849195 w 1009"/>
                    <a:gd name="T27" fmla="*/ 167592646 h 1334"/>
                    <a:gd name="T28" fmla="*/ 67632480 w 1009"/>
                    <a:gd name="T29" fmla="*/ 171103247 h 1334"/>
                    <a:gd name="T30" fmla="*/ 45953869 w 1009"/>
                    <a:gd name="T31" fmla="*/ 173313239 h 1334"/>
                    <a:gd name="T32" fmla="*/ 24145192 w 1009"/>
                    <a:gd name="T33" fmla="*/ 168762726 h 1334"/>
                    <a:gd name="T34" fmla="*/ 16096915 w 1009"/>
                    <a:gd name="T35" fmla="*/ 164212213 h 1334"/>
                    <a:gd name="T36" fmla="*/ 4543324 w 1009"/>
                    <a:gd name="T37" fmla="*/ 151600586 h 1334"/>
                    <a:gd name="T38" fmla="*/ 1168438 w 1009"/>
                    <a:gd name="T39" fmla="*/ 142369391 h 1334"/>
                    <a:gd name="T40" fmla="*/ 0 w 1009"/>
                    <a:gd name="T41" fmla="*/ 124036810 h 1334"/>
                    <a:gd name="T42" fmla="*/ 2336515 w 1009"/>
                    <a:gd name="T43" fmla="*/ 111425183 h 1334"/>
                    <a:gd name="T44" fmla="*/ 6880200 w 1009"/>
                    <a:gd name="T45" fmla="*/ 98683387 h 1334"/>
                    <a:gd name="T46" fmla="*/ 11423524 w 1009"/>
                    <a:gd name="T47" fmla="*/ 94132874 h 1334"/>
                    <a:gd name="T48" fmla="*/ 19471801 w 1009"/>
                    <a:gd name="T49" fmla="*/ 86071759 h 1334"/>
                    <a:gd name="T50" fmla="*/ 41280479 w 1009"/>
                    <a:gd name="T51" fmla="*/ 75800293 h 1334"/>
                    <a:gd name="T52" fmla="*/ 52833709 w 1009"/>
                    <a:gd name="T53" fmla="*/ 72289691 h 1334"/>
                    <a:gd name="T54" fmla="*/ 74642386 w 1009"/>
                    <a:gd name="T55" fmla="*/ 70079339 h 1334"/>
                    <a:gd name="T56" fmla="*/ 96320996 w 1009"/>
                    <a:gd name="T57" fmla="*/ 70079339 h 1334"/>
                    <a:gd name="T58" fmla="*/ 95282625 w 1009"/>
                    <a:gd name="T59" fmla="*/ 44856085 h 1334"/>
                    <a:gd name="T60" fmla="*/ 91777672 w 1009"/>
                    <a:gd name="T61" fmla="*/ 36794970 h 1334"/>
                    <a:gd name="T62" fmla="*/ 87233988 w 1009"/>
                    <a:gd name="T63" fmla="*/ 32114288 h 1334"/>
                    <a:gd name="T64" fmla="*/ 75680757 w 1009"/>
                    <a:gd name="T65" fmla="*/ 26393695 h 1334"/>
                    <a:gd name="T66" fmla="*/ 68800918 w 1009"/>
                    <a:gd name="T67" fmla="*/ 25223254 h 1334"/>
                    <a:gd name="T68" fmla="*/ 40112041 w 1009"/>
                    <a:gd name="T69" fmla="*/ 27563776 h 1334"/>
                    <a:gd name="T70" fmla="*/ 13760039 w 1009"/>
                    <a:gd name="T71" fmla="*/ 34454810 h 1334"/>
                    <a:gd name="T72" fmla="*/ 8048277 w 1009"/>
                    <a:gd name="T73" fmla="*/ 13781708 h 1334"/>
                    <a:gd name="T74" fmla="*/ 52833709 w 1009"/>
                    <a:gd name="T75" fmla="*/ 95302954 h 1334"/>
                    <a:gd name="T76" fmla="*/ 41280479 w 1009"/>
                    <a:gd name="T77" fmla="*/ 102193628 h 1334"/>
                    <a:gd name="T78" fmla="*/ 35568716 w 1009"/>
                    <a:gd name="T79" fmla="*/ 112465094 h 1334"/>
                    <a:gd name="T80" fmla="*/ 34400279 w 1009"/>
                    <a:gd name="T81" fmla="*/ 119356128 h 1334"/>
                    <a:gd name="T82" fmla="*/ 35568716 w 1009"/>
                    <a:gd name="T83" fmla="*/ 133137836 h 1334"/>
                    <a:gd name="T84" fmla="*/ 39073670 w 1009"/>
                    <a:gd name="T85" fmla="*/ 138988598 h 1334"/>
                    <a:gd name="T86" fmla="*/ 50497194 w 1009"/>
                    <a:gd name="T87" fmla="*/ 146919904 h 1334"/>
                    <a:gd name="T88" fmla="*/ 64257233 w 1009"/>
                    <a:gd name="T89" fmla="*/ 146919904 h 1334"/>
                    <a:gd name="T90" fmla="*/ 73473948 w 1009"/>
                    <a:gd name="T91" fmla="*/ 145749824 h 1334"/>
                    <a:gd name="T92" fmla="*/ 89440797 w 1009"/>
                    <a:gd name="T93" fmla="*/ 136648437 h 1334"/>
                    <a:gd name="T94" fmla="*/ 96320996 w 1009"/>
                    <a:gd name="T95" fmla="*/ 130927844 h 1334"/>
                    <a:gd name="T96" fmla="*/ 96320996 w 1009"/>
                    <a:gd name="T97" fmla="*/ 91922522 h 1334"/>
                    <a:gd name="T98" fmla="*/ 63089156 w 1009"/>
                    <a:gd name="T99" fmla="*/ 92962433 h 1334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</a:gdLst>
                  <a:ahLst/>
                  <a:cxnLst>
                    <a:cxn ang="T100">
                      <a:pos x="T0" y="T1"/>
                    </a:cxn>
                    <a:cxn ang="T101">
                      <a:pos x="T2" y="T3"/>
                    </a:cxn>
                    <a:cxn ang="T102">
                      <a:pos x="T4" y="T5"/>
                    </a:cxn>
                    <a:cxn ang="T103">
                      <a:pos x="T6" y="T7"/>
                    </a:cxn>
                    <a:cxn ang="T104">
                      <a:pos x="T8" y="T9"/>
                    </a:cxn>
                    <a:cxn ang="T105">
                      <a:pos x="T10" y="T11"/>
                    </a:cxn>
                    <a:cxn ang="T106">
                      <a:pos x="T12" y="T13"/>
                    </a:cxn>
                    <a:cxn ang="T107">
                      <a:pos x="T14" y="T15"/>
                    </a:cxn>
                    <a:cxn ang="T108">
                      <a:pos x="T16" y="T17"/>
                    </a:cxn>
                    <a:cxn ang="T109">
                      <a:pos x="T18" y="T19"/>
                    </a:cxn>
                    <a:cxn ang="T110">
                      <a:pos x="T20" y="T21"/>
                    </a:cxn>
                    <a:cxn ang="T111">
                      <a:pos x="T22" y="T23"/>
                    </a:cxn>
                    <a:cxn ang="T112">
                      <a:pos x="T24" y="T25"/>
                    </a:cxn>
                    <a:cxn ang="T113">
                      <a:pos x="T26" y="T27"/>
                    </a:cxn>
                    <a:cxn ang="T114">
                      <a:pos x="T28" y="T29"/>
                    </a:cxn>
                    <a:cxn ang="T115">
                      <a:pos x="T30" y="T31"/>
                    </a:cxn>
                    <a:cxn ang="T116">
                      <a:pos x="T32" y="T33"/>
                    </a:cxn>
                    <a:cxn ang="T117">
                      <a:pos x="T34" y="T35"/>
                    </a:cxn>
                    <a:cxn ang="T118">
                      <a:pos x="T36" y="T37"/>
                    </a:cxn>
                    <a:cxn ang="T119">
                      <a:pos x="T38" y="T39"/>
                    </a:cxn>
                    <a:cxn ang="T120">
                      <a:pos x="T40" y="T41"/>
                    </a:cxn>
                    <a:cxn ang="T121">
                      <a:pos x="T42" y="T43"/>
                    </a:cxn>
                    <a:cxn ang="T122">
                      <a:pos x="T44" y="T45"/>
                    </a:cxn>
                    <a:cxn ang="T123">
                      <a:pos x="T46" y="T47"/>
                    </a:cxn>
                    <a:cxn ang="T124">
                      <a:pos x="T48" y="T49"/>
                    </a:cxn>
                    <a:cxn ang="T125">
                      <a:pos x="T50" y="T51"/>
                    </a:cxn>
                    <a:cxn ang="T126">
                      <a:pos x="T52" y="T53"/>
                    </a:cxn>
                    <a:cxn ang="T127">
                      <a:pos x="T54" y="T55"/>
                    </a:cxn>
                    <a:cxn ang="T128">
                      <a:pos x="T56" y="T57"/>
                    </a:cxn>
                    <a:cxn ang="T129">
                      <a:pos x="T58" y="T59"/>
                    </a:cxn>
                    <a:cxn ang="T130">
                      <a:pos x="T60" y="T61"/>
                    </a:cxn>
                    <a:cxn ang="T131">
                      <a:pos x="T62" y="T63"/>
                    </a:cxn>
                    <a:cxn ang="T132">
                      <a:pos x="T64" y="T65"/>
                    </a:cxn>
                    <a:cxn ang="T133">
                      <a:pos x="T66" y="T67"/>
                    </a:cxn>
                    <a:cxn ang="T134">
                      <a:pos x="T68" y="T69"/>
                    </a:cxn>
                    <a:cxn ang="T135">
                      <a:pos x="T70" y="T71"/>
                    </a:cxn>
                    <a:cxn ang="T136">
                      <a:pos x="T72" y="T73"/>
                    </a:cxn>
                    <a:cxn ang="T137">
                      <a:pos x="T74" y="T75"/>
                    </a:cxn>
                    <a:cxn ang="T138">
                      <a:pos x="T76" y="T77"/>
                    </a:cxn>
                    <a:cxn ang="T139">
                      <a:pos x="T78" y="T79"/>
                    </a:cxn>
                    <a:cxn ang="T140">
                      <a:pos x="T80" y="T81"/>
                    </a:cxn>
                    <a:cxn ang="T141">
                      <a:pos x="T82" y="T83"/>
                    </a:cxn>
                    <a:cxn ang="T142">
                      <a:pos x="T84" y="T85"/>
                    </a:cxn>
                    <a:cxn ang="T143">
                      <a:pos x="T86" y="T87"/>
                    </a:cxn>
                    <a:cxn ang="T144">
                      <a:pos x="T88" y="T89"/>
                    </a:cxn>
                    <a:cxn ang="T145">
                      <a:pos x="T90" y="T91"/>
                    </a:cxn>
                    <a:cxn ang="T146">
                      <a:pos x="T92" y="T93"/>
                    </a:cxn>
                    <a:cxn ang="T147">
                      <a:pos x="T94" y="T95"/>
                    </a:cxn>
                    <a:cxn ang="T148">
                      <a:pos x="T96" y="T97"/>
                    </a:cxn>
                    <a:cxn ang="T149">
                      <a:pos x="T98" y="T99"/>
                    </a:cxn>
                  </a:cxnLst>
                  <a:rect l="0" t="0" r="r" b="b"/>
                  <a:pathLst>
                    <a:path w="1009" h="1334">
                      <a:moveTo>
                        <a:pt x="62" y="106"/>
                      </a:moveTo>
                      <a:lnTo>
                        <a:pt x="62" y="106"/>
                      </a:lnTo>
                      <a:lnTo>
                        <a:pt x="203" y="53"/>
                      </a:lnTo>
                      <a:lnTo>
                        <a:pt x="354" y="18"/>
                      </a:lnTo>
                      <a:lnTo>
                        <a:pt x="504" y="0"/>
                      </a:lnTo>
                      <a:lnTo>
                        <a:pt x="575" y="0"/>
                      </a:lnTo>
                      <a:lnTo>
                        <a:pt x="654" y="9"/>
                      </a:lnTo>
                      <a:lnTo>
                        <a:pt x="734" y="18"/>
                      </a:lnTo>
                      <a:lnTo>
                        <a:pt x="804" y="44"/>
                      </a:lnTo>
                      <a:lnTo>
                        <a:pt x="875" y="88"/>
                      </a:lnTo>
                      <a:lnTo>
                        <a:pt x="901" y="106"/>
                      </a:lnTo>
                      <a:lnTo>
                        <a:pt x="928" y="141"/>
                      </a:lnTo>
                      <a:lnTo>
                        <a:pt x="963" y="194"/>
                      </a:lnTo>
                      <a:lnTo>
                        <a:pt x="990" y="256"/>
                      </a:lnTo>
                      <a:lnTo>
                        <a:pt x="1008" y="327"/>
                      </a:lnTo>
                      <a:lnTo>
                        <a:pt x="1008" y="389"/>
                      </a:lnTo>
                      <a:lnTo>
                        <a:pt x="1008" y="1307"/>
                      </a:lnTo>
                      <a:lnTo>
                        <a:pt x="804" y="1307"/>
                      </a:lnTo>
                      <a:lnTo>
                        <a:pt x="778" y="1166"/>
                      </a:lnTo>
                      <a:lnTo>
                        <a:pt x="725" y="1210"/>
                      </a:lnTo>
                      <a:lnTo>
                        <a:pt x="663" y="1254"/>
                      </a:lnTo>
                      <a:lnTo>
                        <a:pt x="592" y="1289"/>
                      </a:lnTo>
                      <a:lnTo>
                        <a:pt x="521" y="1316"/>
                      </a:lnTo>
                      <a:lnTo>
                        <a:pt x="442" y="1325"/>
                      </a:lnTo>
                      <a:lnTo>
                        <a:pt x="354" y="1333"/>
                      </a:lnTo>
                      <a:lnTo>
                        <a:pt x="265" y="1316"/>
                      </a:lnTo>
                      <a:lnTo>
                        <a:pt x="186" y="1298"/>
                      </a:lnTo>
                      <a:lnTo>
                        <a:pt x="124" y="1263"/>
                      </a:lnTo>
                      <a:lnTo>
                        <a:pt x="80" y="1219"/>
                      </a:lnTo>
                      <a:lnTo>
                        <a:pt x="35" y="1166"/>
                      </a:lnTo>
                      <a:lnTo>
                        <a:pt x="9" y="1095"/>
                      </a:lnTo>
                      <a:lnTo>
                        <a:pt x="0" y="998"/>
                      </a:lnTo>
                      <a:lnTo>
                        <a:pt x="0" y="954"/>
                      </a:lnTo>
                      <a:lnTo>
                        <a:pt x="0" y="901"/>
                      </a:lnTo>
                      <a:lnTo>
                        <a:pt x="18" y="857"/>
                      </a:lnTo>
                      <a:lnTo>
                        <a:pt x="35" y="804"/>
                      </a:lnTo>
                      <a:lnTo>
                        <a:pt x="53" y="759"/>
                      </a:lnTo>
                      <a:lnTo>
                        <a:pt x="88" y="724"/>
                      </a:lnTo>
                      <a:lnTo>
                        <a:pt x="115" y="689"/>
                      </a:lnTo>
                      <a:lnTo>
                        <a:pt x="150" y="662"/>
                      </a:lnTo>
                      <a:lnTo>
                        <a:pt x="230" y="609"/>
                      </a:lnTo>
                      <a:lnTo>
                        <a:pt x="318" y="583"/>
                      </a:lnTo>
                      <a:lnTo>
                        <a:pt x="407" y="556"/>
                      </a:lnTo>
                      <a:lnTo>
                        <a:pt x="495" y="548"/>
                      </a:lnTo>
                      <a:lnTo>
                        <a:pt x="575" y="539"/>
                      </a:lnTo>
                      <a:lnTo>
                        <a:pt x="742" y="539"/>
                      </a:lnTo>
                      <a:lnTo>
                        <a:pt x="742" y="406"/>
                      </a:lnTo>
                      <a:lnTo>
                        <a:pt x="734" y="345"/>
                      </a:lnTo>
                      <a:lnTo>
                        <a:pt x="725" y="309"/>
                      </a:lnTo>
                      <a:lnTo>
                        <a:pt x="707" y="283"/>
                      </a:lnTo>
                      <a:lnTo>
                        <a:pt x="672" y="247"/>
                      </a:lnTo>
                      <a:lnTo>
                        <a:pt x="628" y="221"/>
                      </a:lnTo>
                      <a:lnTo>
                        <a:pt x="583" y="203"/>
                      </a:lnTo>
                      <a:lnTo>
                        <a:pt x="530" y="194"/>
                      </a:lnTo>
                      <a:lnTo>
                        <a:pt x="424" y="194"/>
                      </a:lnTo>
                      <a:lnTo>
                        <a:pt x="309" y="212"/>
                      </a:lnTo>
                      <a:lnTo>
                        <a:pt x="203" y="239"/>
                      </a:lnTo>
                      <a:lnTo>
                        <a:pt x="106" y="265"/>
                      </a:lnTo>
                      <a:lnTo>
                        <a:pt x="62" y="106"/>
                      </a:lnTo>
                      <a:close/>
                      <a:moveTo>
                        <a:pt x="407" y="733"/>
                      </a:moveTo>
                      <a:lnTo>
                        <a:pt x="407" y="733"/>
                      </a:lnTo>
                      <a:lnTo>
                        <a:pt x="362" y="759"/>
                      </a:lnTo>
                      <a:lnTo>
                        <a:pt x="318" y="786"/>
                      </a:lnTo>
                      <a:lnTo>
                        <a:pt x="292" y="821"/>
                      </a:lnTo>
                      <a:lnTo>
                        <a:pt x="274" y="865"/>
                      </a:lnTo>
                      <a:lnTo>
                        <a:pt x="265" y="918"/>
                      </a:lnTo>
                      <a:lnTo>
                        <a:pt x="265" y="971"/>
                      </a:lnTo>
                      <a:lnTo>
                        <a:pt x="274" y="1024"/>
                      </a:lnTo>
                      <a:lnTo>
                        <a:pt x="301" y="1069"/>
                      </a:lnTo>
                      <a:lnTo>
                        <a:pt x="345" y="1104"/>
                      </a:lnTo>
                      <a:lnTo>
                        <a:pt x="389" y="1130"/>
                      </a:lnTo>
                      <a:lnTo>
                        <a:pt x="442" y="1139"/>
                      </a:lnTo>
                      <a:lnTo>
                        <a:pt x="495" y="1130"/>
                      </a:lnTo>
                      <a:lnTo>
                        <a:pt x="566" y="1121"/>
                      </a:lnTo>
                      <a:lnTo>
                        <a:pt x="628" y="1086"/>
                      </a:lnTo>
                      <a:lnTo>
                        <a:pt x="689" y="1051"/>
                      </a:lnTo>
                      <a:lnTo>
                        <a:pt x="742" y="1007"/>
                      </a:lnTo>
                      <a:lnTo>
                        <a:pt x="742" y="707"/>
                      </a:lnTo>
                      <a:lnTo>
                        <a:pt x="575" y="707"/>
                      </a:lnTo>
                      <a:lnTo>
                        <a:pt x="486" y="715"/>
                      </a:lnTo>
                      <a:lnTo>
                        <a:pt x="407" y="733"/>
                      </a:lnTo>
                      <a:close/>
                    </a:path>
                  </a:pathLst>
                </a:custGeom>
                <a:solidFill>
                  <a:srgbClr val="E11F22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 sz="1050" dirty="0"/>
                </a:p>
              </p:txBody>
            </p:sp>
            <p:sp>
              <p:nvSpPr>
                <p:cNvPr id="30" name="Freeform 11">
                  <a:extLst>
                    <a:ext uri="{FF2B5EF4-FFF2-40B4-BE49-F238E27FC236}">
                      <a16:creationId xmlns:a16="http://schemas.microsoft.com/office/drawing/2014/main" id="{E50C3B80-DC8A-4375-93F7-BBA2445BE12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5818188" y="3740150"/>
                  <a:ext cx="363537" cy="481013"/>
                </a:xfrm>
                <a:custGeom>
                  <a:avLst/>
                  <a:gdLst>
                    <a:gd name="T0" fmla="*/ 9234850 w 1008"/>
                    <a:gd name="T1" fmla="*/ 13781708 h 1334"/>
                    <a:gd name="T2" fmla="*/ 45914579 w 1008"/>
                    <a:gd name="T3" fmla="*/ 2340161 h 1334"/>
                    <a:gd name="T4" fmla="*/ 75830644 w 1008"/>
                    <a:gd name="T5" fmla="*/ 0 h 1334"/>
                    <a:gd name="T6" fmla="*/ 86236170 w 1008"/>
                    <a:gd name="T7" fmla="*/ 1170080 h 1334"/>
                    <a:gd name="T8" fmla="*/ 104576034 w 1008"/>
                    <a:gd name="T9" fmla="*/ 5720593 h 1334"/>
                    <a:gd name="T10" fmla="*/ 120704743 w 1008"/>
                    <a:gd name="T11" fmla="*/ 17292309 h 1334"/>
                    <a:gd name="T12" fmla="*/ 126427926 w 1008"/>
                    <a:gd name="T13" fmla="*/ 25223254 h 1334"/>
                    <a:gd name="T14" fmla="*/ 130980073 w 1008"/>
                    <a:gd name="T15" fmla="*/ 43686005 h 1334"/>
                    <a:gd name="T16" fmla="*/ 130980073 w 1008"/>
                    <a:gd name="T17" fmla="*/ 52787030 h 1334"/>
                    <a:gd name="T18" fmla="*/ 130980073 w 1008"/>
                    <a:gd name="T19" fmla="*/ 169932806 h 1334"/>
                    <a:gd name="T20" fmla="*/ 104576034 w 1008"/>
                    <a:gd name="T21" fmla="*/ 169932806 h 1334"/>
                    <a:gd name="T22" fmla="*/ 102234683 w 1008"/>
                    <a:gd name="T23" fmla="*/ 151600586 h 1334"/>
                    <a:gd name="T24" fmla="*/ 81553828 w 1008"/>
                    <a:gd name="T25" fmla="*/ 165382294 h 1334"/>
                    <a:gd name="T26" fmla="*/ 57490780 w 1008"/>
                    <a:gd name="T27" fmla="*/ 172273328 h 1334"/>
                    <a:gd name="T28" fmla="*/ 45914579 w 1008"/>
                    <a:gd name="T29" fmla="*/ 173313239 h 1334"/>
                    <a:gd name="T30" fmla="*/ 28745390 w 1008"/>
                    <a:gd name="T31" fmla="*/ 169932806 h 1334"/>
                    <a:gd name="T32" fmla="*/ 17169189 w 1008"/>
                    <a:gd name="T33" fmla="*/ 164212213 h 1334"/>
                    <a:gd name="T34" fmla="*/ 12616681 w 1008"/>
                    <a:gd name="T35" fmla="*/ 160701612 h 1334"/>
                    <a:gd name="T36" fmla="*/ 5723183 w 1008"/>
                    <a:gd name="T37" fmla="*/ 150430145 h 1334"/>
                    <a:gd name="T38" fmla="*/ 1170676 w 1008"/>
                    <a:gd name="T39" fmla="*/ 138988598 h 1334"/>
                    <a:gd name="T40" fmla="*/ 0 w 1008"/>
                    <a:gd name="T41" fmla="*/ 126247162 h 1334"/>
                    <a:gd name="T42" fmla="*/ 1170676 w 1008"/>
                    <a:gd name="T43" fmla="*/ 113635175 h 1334"/>
                    <a:gd name="T44" fmla="*/ 4552507 w 1008"/>
                    <a:gd name="T45" fmla="*/ 103364069 h 1334"/>
                    <a:gd name="T46" fmla="*/ 19510540 w 1008"/>
                    <a:gd name="T47" fmla="*/ 86071759 h 1334"/>
                    <a:gd name="T48" fmla="*/ 28745390 w 1008"/>
                    <a:gd name="T49" fmla="*/ 80350806 h 1334"/>
                    <a:gd name="T50" fmla="*/ 44743903 w 1008"/>
                    <a:gd name="T51" fmla="*/ 74630213 h 1334"/>
                    <a:gd name="T52" fmla="*/ 80383152 w 1008"/>
                    <a:gd name="T53" fmla="*/ 70079339 h 1334"/>
                    <a:gd name="T54" fmla="*/ 97682176 w 1008"/>
                    <a:gd name="T55" fmla="*/ 70079339 h 1334"/>
                    <a:gd name="T56" fmla="*/ 96511860 w 1008"/>
                    <a:gd name="T57" fmla="*/ 45896357 h 1334"/>
                    <a:gd name="T58" fmla="*/ 93130029 w 1008"/>
                    <a:gd name="T59" fmla="*/ 37965051 h 1334"/>
                    <a:gd name="T60" fmla="*/ 83894818 w 1008"/>
                    <a:gd name="T61" fmla="*/ 28733856 h 1334"/>
                    <a:gd name="T62" fmla="*/ 71278137 w 1008"/>
                    <a:gd name="T63" fmla="*/ 25223254 h 1334"/>
                    <a:gd name="T64" fmla="*/ 56320104 w 1008"/>
                    <a:gd name="T65" fmla="*/ 25223254 h 1334"/>
                    <a:gd name="T66" fmla="*/ 27574714 w 1008"/>
                    <a:gd name="T67" fmla="*/ 29903936 h 1334"/>
                    <a:gd name="T68" fmla="*/ 13787357 w 1008"/>
                    <a:gd name="T69" fmla="*/ 34454810 h 1334"/>
                    <a:gd name="T70" fmla="*/ 51767597 w 1008"/>
                    <a:gd name="T71" fmla="*/ 96473035 h 1334"/>
                    <a:gd name="T72" fmla="*/ 47085255 w 1008"/>
                    <a:gd name="T73" fmla="*/ 98683387 h 1334"/>
                    <a:gd name="T74" fmla="*/ 37850405 w 1008"/>
                    <a:gd name="T75" fmla="*/ 106744501 h 1334"/>
                    <a:gd name="T76" fmla="*/ 35639249 w 1008"/>
                    <a:gd name="T77" fmla="*/ 111425183 h 1334"/>
                    <a:gd name="T78" fmla="*/ 34468573 w 1008"/>
                    <a:gd name="T79" fmla="*/ 126247162 h 1334"/>
                    <a:gd name="T80" fmla="*/ 39021081 w 1008"/>
                    <a:gd name="T81" fmla="*/ 138988598 h 1334"/>
                    <a:gd name="T82" fmla="*/ 44743903 w 1008"/>
                    <a:gd name="T83" fmla="*/ 143539472 h 1334"/>
                    <a:gd name="T84" fmla="*/ 57490780 w 1008"/>
                    <a:gd name="T85" fmla="*/ 148089984 h 1334"/>
                    <a:gd name="T86" fmla="*/ 64384639 w 1008"/>
                    <a:gd name="T87" fmla="*/ 146919904 h 1334"/>
                    <a:gd name="T88" fmla="*/ 82724503 w 1008"/>
                    <a:gd name="T89" fmla="*/ 141198950 h 1334"/>
                    <a:gd name="T90" fmla="*/ 97682176 w 1008"/>
                    <a:gd name="T91" fmla="*/ 130927844 h 1334"/>
                    <a:gd name="T92" fmla="*/ 97682176 w 1008"/>
                    <a:gd name="T93" fmla="*/ 91922522 h 1334"/>
                    <a:gd name="T94" fmla="*/ 74659969 w 1008"/>
                    <a:gd name="T95" fmla="*/ 91922522 h 1334"/>
                    <a:gd name="T96" fmla="*/ 51767597 w 1008"/>
                    <a:gd name="T97" fmla="*/ 96473035 h 1334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0" t="0" r="r" b="b"/>
                  <a:pathLst>
                    <a:path w="1008" h="1334">
                      <a:moveTo>
                        <a:pt x="71" y="106"/>
                      </a:moveTo>
                      <a:lnTo>
                        <a:pt x="71" y="106"/>
                      </a:lnTo>
                      <a:lnTo>
                        <a:pt x="212" y="53"/>
                      </a:lnTo>
                      <a:lnTo>
                        <a:pt x="353" y="18"/>
                      </a:lnTo>
                      <a:lnTo>
                        <a:pt x="504" y="0"/>
                      </a:lnTo>
                      <a:lnTo>
                        <a:pt x="583" y="0"/>
                      </a:lnTo>
                      <a:lnTo>
                        <a:pt x="663" y="9"/>
                      </a:lnTo>
                      <a:lnTo>
                        <a:pt x="733" y="18"/>
                      </a:lnTo>
                      <a:lnTo>
                        <a:pt x="804" y="44"/>
                      </a:lnTo>
                      <a:lnTo>
                        <a:pt x="875" y="80"/>
                      </a:lnTo>
                      <a:lnTo>
                        <a:pt x="928" y="133"/>
                      </a:lnTo>
                      <a:lnTo>
                        <a:pt x="972" y="194"/>
                      </a:lnTo>
                      <a:lnTo>
                        <a:pt x="998" y="265"/>
                      </a:lnTo>
                      <a:lnTo>
                        <a:pt x="1007" y="336"/>
                      </a:lnTo>
                      <a:lnTo>
                        <a:pt x="1007" y="406"/>
                      </a:lnTo>
                      <a:lnTo>
                        <a:pt x="1007" y="1307"/>
                      </a:lnTo>
                      <a:lnTo>
                        <a:pt x="804" y="1307"/>
                      </a:lnTo>
                      <a:lnTo>
                        <a:pt x="786" y="1166"/>
                      </a:lnTo>
                      <a:lnTo>
                        <a:pt x="707" y="1227"/>
                      </a:lnTo>
                      <a:lnTo>
                        <a:pt x="627" y="1272"/>
                      </a:lnTo>
                      <a:lnTo>
                        <a:pt x="539" y="1307"/>
                      </a:lnTo>
                      <a:lnTo>
                        <a:pt x="442" y="1325"/>
                      </a:lnTo>
                      <a:lnTo>
                        <a:pt x="353" y="1333"/>
                      </a:lnTo>
                      <a:lnTo>
                        <a:pt x="265" y="1316"/>
                      </a:lnTo>
                      <a:lnTo>
                        <a:pt x="221" y="1307"/>
                      </a:lnTo>
                      <a:lnTo>
                        <a:pt x="177" y="1289"/>
                      </a:lnTo>
                      <a:lnTo>
                        <a:pt x="132" y="1263"/>
                      </a:lnTo>
                      <a:lnTo>
                        <a:pt x="97" y="1236"/>
                      </a:lnTo>
                      <a:lnTo>
                        <a:pt x="71" y="1201"/>
                      </a:lnTo>
                      <a:lnTo>
                        <a:pt x="44" y="1157"/>
                      </a:lnTo>
                      <a:lnTo>
                        <a:pt x="18" y="1121"/>
                      </a:lnTo>
                      <a:lnTo>
                        <a:pt x="9" y="1069"/>
                      </a:lnTo>
                      <a:lnTo>
                        <a:pt x="0" y="1024"/>
                      </a:lnTo>
                      <a:lnTo>
                        <a:pt x="0" y="971"/>
                      </a:lnTo>
                      <a:lnTo>
                        <a:pt x="9" y="874"/>
                      </a:lnTo>
                      <a:lnTo>
                        <a:pt x="18" y="839"/>
                      </a:lnTo>
                      <a:lnTo>
                        <a:pt x="35" y="795"/>
                      </a:lnTo>
                      <a:lnTo>
                        <a:pt x="88" y="724"/>
                      </a:lnTo>
                      <a:lnTo>
                        <a:pt x="150" y="662"/>
                      </a:lnTo>
                      <a:lnTo>
                        <a:pt x="221" y="618"/>
                      </a:lnTo>
                      <a:lnTo>
                        <a:pt x="283" y="592"/>
                      </a:lnTo>
                      <a:lnTo>
                        <a:pt x="344" y="574"/>
                      </a:lnTo>
                      <a:lnTo>
                        <a:pt x="477" y="548"/>
                      </a:lnTo>
                      <a:lnTo>
                        <a:pt x="618" y="539"/>
                      </a:lnTo>
                      <a:lnTo>
                        <a:pt x="751" y="539"/>
                      </a:lnTo>
                      <a:lnTo>
                        <a:pt x="751" y="415"/>
                      </a:lnTo>
                      <a:lnTo>
                        <a:pt x="742" y="353"/>
                      </a:lnTo>
                      <a:lnTo>
                        <a:pt x="716" y="292"/>
                      </a:lnTo>
                      <a:lnTo>
                        <a:pt x="689" y="247"/>
                      </a:lnTo>
                      <a:lnTo>
                        <a:pt x="645" y="221"/>
                      </a:lnTo>
                      <a:lnTo>
                        <a:pt x="601" y="203"/>
                      </a:lnTo>
                      <a:lnTo>
                        <a:pt x="548" y="194"/>
                      </a:lnTo>
                      <a:lnTo>
                        <a:pt x="433" y="194"/>
                      </a:lnTo>
                      <a:lnTo>
                        <a:pt x="327" y="203"/>
                      </a:lnTo>
                      <a:lnTo>
                        <a:pt x="212" y="230"/>
                      </a:lnTo>
                      <a:lnTo>
                        <a:pt x="106" y="265"/>
                      </a:lnTo>
                      <a:lnTo>
                        <a:pt x="71" y="106"/>
                      </a:lnTo>
                      <a:close/>
                      <a:moveTo>
                        <a:pt x="398" y="742"/>
                      </a:moveTo>
                      <a:lnTo>
                        <a:pt x="398" y="742"/>
                      </a:lnTo>
                      <a:lnTo>
                        <a:pt x="362" y="759"/>
                      </a:lnTo>
                      <a:lnTo>
                        <a:pt x="327" y="786"/>
                      </a:lnTo>
                      <a:lnTo>
                        <a:pt x="291" y="821"/>
                      </a:lnTo>
                      <a:lnTo>
                        <a:pt x="274" y="857"/>
                      </a:lnTo>
                      <a:lnTo>
                        <a:pt x="265" y="918"/>
                      </a:lnTo>
                      <a:lnTo>
                        <a:pt x="265" y="971"/>
                      </a:lnTo>
                      <a:lnTo>
                        <a:pt x="274" y="1024"/>
                      </a:lnTo>
                      <a:lnTo>
                        <a:pt x="300" y="1069"/>
                      </a:lnTo>
                      <a:lnTo>
                        <a:pt x="344" y="1104"/>
                      </a:lnTo>
                      <a:lnTo>
                        <a:pt x="389" y="1130"/>
                      </a:lnTo>
                      <a:lnTo>
                        <a:pt x="442" y="1139"/>
                      </a:lnTo>
                      <a:lnTo>
                        <a:pt x="495" y="1130"/>
                      </a:lnTo>
                      <a:lnTo>
                        <a:pt x="565" y="1121"/>
                      </a:lnTo>
                      <a:lnTo>
                        <a:pt x="636" y="1086"/>
                      </a:lnTo>
                      <a:lnTo>
                        <a:pt x="698" y="1051"/>
                      </a:lnTo>
                      <a:lnTo>
                        <a:pt x="751" y="1007"/>
                      </a:lnTo>
                      <a:lnTo>
                        <a:pt x="751" y="707"/>
                      </a:lnTo>
                      <a:lnTo>
                        <a:pt x="574" y="707"/>
                      </a:lnTo>
                      <a:lnTo>
                        <a:pt x="486" y="715"/>
                      </a:lnTo>
                      <a:lnTo>
                        <a:pt x="398" y="742"/>
                      </a:lnTo>
                      <a:close/>
                    </a:path>
                  </a:pathLst>
                </a:custGeom>
                <a:solidFill>
                  <a:srgbClr val="E11F22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 sz="1050" dirty="0"/>
                </a:p>
              </p:txBody>
            </p:sp>
            <p:sp>
              <p:nvSpPr>
                <p:cNvPr id="31" name="Freeform 12">
                  <a:extLst>
                    <a:ext uri="{FF2B5EF4-FFF2-40B4-BE49-F238E27FC236}">
                      <a16:creationId xmlns:a16="http://schemas.microsoft.com/office/drawing/2014/main" id="{AC44CB66-21AC-445C-8F5E-46372C9BCF3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5376863" y="3746500"/>
                  <a:ext cx="400050" cy="465138"/>
                </a:xfrm>
                <a:custGeom>
                  <a:avLst/>
                  <a:gdLst>
                    <a:gd name="T0" fmla="*/ 0 w 1113"/>
                    <a:gd name="T1" fmla="*/ 0 h 1290"/>
                    <a:gd name="T2" fmla="*/ 0 w 1113"/>
                    <a:gd name="T3" fmla="*/ 0 h 1290"/>
                    <a:gd name="T4" fmla="*/ 36303190 w 1113"/>
                    <a:gd name="T5" fmla="*/ 0 h 1290"/>
                    <a:gd name="T6" fmla="*/ 36303190 w 1113"/>
                    <a:gd name="T7" fmla="*/ 0 h 1290"/>
                    <a:gd name="T8" fmla="*/ 58007609 w 1113"/>
                    <a:gd name="T9" fmla="*/ 69946659 h 1290"/>
                    <a:gd name="T10" fmla="*/ 58007609 w 1113"/>
                    <a:gd name="T11" fmla="*/ 69946659 h 1290"/>
                    <a:gd name="T12" fmla="*/ 64854826 w 1113"/>
                    <a:gd name="T13" fmla="*/ 91788674 h 1290"/>
                    <a:gd name="T14" fmla="*/ 70539275 w 1113"/>
                    <a:gd name="T15" fmla="*/ 113630689 h 1290"/>
                    <a:gd name="T16" fmla="*/ 70539275 w 1113"/>
                    <a:gd name="T17" fmla="*/ 113630689 h 1290"/>
                    <a:gd name="T18" fmla="*/ 75190350 w 1113"/>
                    <a:gd name="T19" fmla="*/ 133132592 h 1290"/>
                    <a:gd name="T20" fmla="*/ 75190350 w 1113"/>
                    <a:gd name="T21" fmla="*/ 133132592 h 1290"/>
                    <a:gd name="T22" fmla="*/ 85396477 w 1113"/>
                    <a:gd name="T23" fmla="*/ 101019680 h 1290"/>
                    <a:gd name="T24" fmla="*/ 94569232 w 1113"/>
                    <a:gd name="T25" fmla="*/ 67736352 h 1290"/>
                    <a:gd name="T26" fmla="*/ 102579218 w 1113"/>
                    <a:gd name="T27" fmla="*/ 34453385 h 1290"/>
                    <a:gd name="T28" fmla="*/ 108263666 w 1113"/>
                    <a:gd name="T29" fmla="*/ 0 h 1290"/>
                    <a:gd name="T30" fmla="*/ 108263666 w 1113"/>
                    <a:gd name="T31" fmla="*/ 0 h 1290"/>
                    <a:gd name="T32" fmla="*/ 143662520 w 1113"/>
                    <a:gd name="T33" fmla="*/ 0 h 1290"/>
                    <a:gd name="T34" fmla="*/ 143662520 w 1113"/>
                    <a:gd name="T35" fmla="*/ 0 h 1290"/>
                    <a:gd name="T36" fmla="*/ 134489765 w 1113"/>
                    <a:gd name="T37" fmla="*/ 43554224 h 1290"/>
                    <a:gd name="T38" fmla="*/ 123120869 w 1113"/>
                    <a:gd name="T39" fmla="*/ 86068198 h 1290"/>
                    <a:gd name="T40" fmla="*/ 117436061 w 1113"/>
                    <a:gd name="T41" fmla="*/ 106740157 h 1290"/>
                    <a:gd name="T42" fmla="*/ 109426435 w 1113"/>
                    <a:gd name="T43" fmla="*/ 127412115 h 1290"/>
                    <a:gd name="T44" fmla="*/ 101416449 w 1113"/>
                    <a:gd name="T45" fmla="*/ 146913657 h 1290"/>
                    <a:gd name="T46" fmla="*/ 92243694 w 1113"/>
                    <a:gd name="T47" fmla="*/ 167585616 h 1290"/>
                    <a:gd name="T48" fmla="*/ 92243694 w 1113"/>
                    <a:gd name="T49" fmla="*/ 167585616 h 1290"/>
                    <a:gd name="T50" fmla="*/ 49997624 w 1113"/>
                    <a:gd name="T51" fmla="*/ 167585616 h 1290"/>
                    <a:gd name="T52" fmla="*/ 49997624 w 1113"/>
                    <a:gd name="T53" fmla="*/ 167585616 h 1290"/>
                    <a:gd name="T54" fmla="*/ 0 w 1113"/>
                    <a:gd name="T55" fmla="*/ 0 h 1290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</a:gdLst>
                  <a:ahLst/>
                  <a:cxnLst>
                    <a:cxn ang="T56">
                      <a:pos x="T0" y="T1"/>
                    </a:cxn>
                    <a:cxn ang="T57">
                      <a:pos x="T2" y="T3"/>
                    </a:cxn>
                    <a:cxn ang="T58">
                      <a:pos x="T4" y="T5"/>
                    </a:cxn>
                    <a:cxn ang="T59">
                      <a:pos x="T6" y="T7"/>
                    </a:cxn>
                    <a:cxn ang="T60">
                      <a:pos x="T8" y="T9"/>
                    </a:cxn>
                    <a:cxn ang="T61">
                      <a:pos x="T10" y="T11"/>
                    </a:cxn>
                    <a:cxn ang="T62">
                      <a:pos x="T12" y="T13"/>
                    </a:cxn>
                    <a:cxn ang="T63">
                      <a:pos x="T14" y="T15"/>
                    </a:cxn>
                    <a:cxn ang="T64">
                      <a:pos x="T16" y="T17"/>
                    </a:cxn>
                    <a:cxn ang="T65">
                      <a:pos x="T18" y="T19"/>
                    </a:cxn>
                    <a:cxn ang="T66">
                      <a:pos x="T20" y="T21"/>
                    </a:cxn>
                    <a:cxn ang="T67">
                      <a:pos x="T22" y="T23"/>
                    </a:cxn>
                    <a:cxn ang="T68">
                      <a:pos x="T24" y="T25"/>
                    </a:cxn>
                    <a:cxn ang="T69">
                      <a:pos x="T26" y="T27"/>
                    </a:cxn>
                    <a:cxn ang="T70">
                      <a:pos x="T28" y="T29"/>
                    </a:cxn>
                    <a:cxn ang="T71">
                      <a:pos x="T30" y="T31"/>
                    </a:cxn>
                    <a:cxn ang="T72">
                      <a:pos x="T32" y="T33"/>
                    </a:cxn>
                    <a:cxn ang="T73">
                      <a:pos x="T34" y="T35"/>
                    </a:cxn>
                    <a:cxn ang="T74">
                      <a:pos x="T36" y="T37"/>
                    </a:cxn>
                    <a:cxn ang="T75">
                      <a:pos x="T38" y="T39"/>
                    </a:cxn>
                    <a:cxn ang="T76">
                      <a:pos x="T40" y="T41"/>
                    </a:cxn>
                    <a:cxn ang="T77">
                      <a:pos x="T42" y="T43"/>
                    </a:cxn>
                    <a:cxn ang="T78">
                      <a:pos x="T44" y="T45"/>
                    </a:cxn>
                    <a:cxn ang="T79">
                      <a:pos x="T46" y="T47"/>
                    </a:cxn>
                    <a:cxn ang="T80">
                      <a:pos x="T48" y="T49"/>
                    </a:cxn>
                    <a:cxn ang="T81">
                      <a:pos x="T50" y="T51"/>
                    </a:cxn>
                    <a:cxn ang="T82">
                      <a:pos x="T52" y="T53"/>
                    </a:cxn>
                    <a:cxn ang="T83">
                      <a:pos x="T54" y="T55"/>
                    </a:cxn>
                  </a:cxnLst>
                  <a:rect l="0" t="0" r="r" b="b"/>
                  <a:pathLst>
                    <a:path w="1113" h="129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281" y="0"/>
                      </a:lnTo>
                      <a:lnTo>
                        <a:pt x="449" y="538"/>
                      </a:lnTo>
                      <a:lnTo>
                        <a:pt x="502" y="706"/>
                      </a:lnTo>
                      <a:lnTo>
                        <a:pt x="546" y="874"/>
                      </a:lnTo>
                      <a:lnTo>
                        <a:pt x="582" y="1024"/>
                      </a:lnTo>
                      <a:lnTo>
                        <a:pt x="661" y="777"/>
                      </a:lnTo>
                      <a:lnTo>
                        <a:pt x="732" y="521"/>
                      </a:lnTo>
                      <a:lnTo>
                        <a:pt x="794" y="265"/>
                      </a:lnTo>
                      <a:lnTo>
                        <a:pt x="838" y="0"/>
                      </a:lnTo>
                      <a:lnTo>
                        <a:pt x="1112" y="0"/>
                      </a:lnTo>
                      <a:lnTo>
                        <a:pt x="1041" y="335"/>
                      </a:lnTo>
                      <a:lnTo>
                        <a:pt x="953" y="662"/>
                      </a:lnTo>
                      <a:lnTo>
                        <a:pt x="909" y="821"/>
                      </a:lnTo>
                      <a:lnTo>
                        <a:pt x="847" y="980"/>
                      </a:lnTo>
                      <a:lnTo>
                        <a:pt x="785" y="1130"/>
                      </a:lnTo>
                      <a:lnTo>
                        <a:pt x="714" y="1289"/>
                      </a:lnTo>
                      <a:lnTo>
                        <a:pt x="387" y="1289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E11F22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 sz="1050" dirty="0"/>
                </a:p>
              </p:txBody>
            </p:sp>
            <p:sp>
              <p:nvSpPr>
                <p:cNvPr id="32" name="Freeform 13">
                  <a:extLst>
                    <a:ext uri="{FF2B5EF4-FFF2-40B4-BE49-F238E27FC236}">
                      <a16:creationId xmlns:a16="http://schemas.microsoft.com/office/drawing/2014/main" id="{211ED85E-4318-43BA-B2C6-57C5B6A246E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6191250" y="3735388"/>
                  <a:ext cx="28575" cy="41275"/>
                </a:xfrm>
                <a:custGeom>
                  <a:avLst/>
                  <a:gdLst>
                    <a:gd name="T0" fmla="*/ 4465558 w 80"/>
                    <a:gd name="T1" fmla="*/ 2190087 h 115"/>
                    <a:gd name="T2" fmla="*/ 0 w 80"/>
                    <a:gd name="T3" fmla="*/ 2190087 h 115"/>
                    <a:gd name="T4" fmla="*/ 0 w 80"/>
                    <a:gd name="T5" fmla="*/ 0 h 115"/>
                    <a:gd name="T6" fmla="*/ 10079117 w 80"/>
                    <a:gd name="T7" fmla="*/ 0 h 115"/>
                    <a:gd name="T8" fmla="*/ 10079117 w 80"/>
                    <a:gd name="T9" fmla="*/ 2190087 h 115"/>
                    <a:gd name="T10" fmla="*/ 5613559 w 80"/>
                    <a:gd name="T11" fmla="*/ 2190087 h 115"/>
                    <a:gd name="T12" fmla="*/ 5613559 w 80"/>
                    <a:gd name="T13" fmla="*/ 14685286 h 115"/>
                    <a:gd name="T14" fmla="*/ 4465558 w 80"/>
                    <a:gd name="T15" fmla="*/ 14685286 h 115"/>
                    <a:gd name="T16" fmla="*/ 4465558 w 80"/>
                    <a:gd name="T17" fmla="*/ 2190087 h 11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80" h="115">
                      <a:moveTo>
                        <a:pt x="35" y="17"/>
                      </a:moveTo>
                      <a:lnTo>
                        <a:pt x="0" y="17"/>
                      </a:lnTo>
                      <a:lnTo>
                        <a:pt x="0" y="0"/>
                      </a:lnTo>
                      <a:lnTo>
                        <a:pt x="79" y="0"/>
                      </a:lnTo>
                      <a:lnTo>
                        <a:pt x="79" y="17"/>
                      </a:lnTo>
                      <a:lnTo>
                        <a:pt x="44" y="17"/>
                      </a:lnTo>
                      <a:lnTo>
                        <a:pt x="44" y="114"/>
                      </a:lnTo>
                      <a:lnTo>
                        <a:pt x="35" y="114"/>
                      </a:lnTo>
                      <a:lnTo>
                        <a:pt x="35" y="17"/>
                      </a:lnTo>
                    </a:path>
                  </a:pathLst>
                </a:custGeom>
                <a:solidFill>
                  <a:srgbClr val="E11F22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 sz="1050" dirty="0"/>
                </a:p>
              </p:txBody>
            </p:sp>
            <p:sp>
              <p:nvSpPr>
                <p:cNvPr id="33" name="Freeform 14">
                  <a:extLst>
                    <a:ext uri="{FF2B5EF4-FFF2-40B4-BE49-F238E27FC236}">
                      <a16:creationId xmlns:a16="http://schemas.microsoft.com/office/drawing/2014/main" id="{FC5FFD33-8955-4EF5-BE3E-30357443812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6223000" y="3735388"/>
                  <a:ext cx="41275" cy="41275"/>
                </a:xfrm>
                <a:custGeom>
                  <a:avLst/>
                  <a:gdLst>
                    <a:gd name="T0" fmla="*/ 12280736 w 116"/>
                    <a:gd name="T1" fmla="*/ 7858042 h 115"/>
                    <a:gd name="T2" fmla="*/ 12280736 w 116"/>
                    <a:gd name="T3" fmla="*/ 7858042 h 115"/>
                    <a:gd name="T4" fmla="*/ 12280736 w 116"/>
                    <a:gd name="T5" fmla="*/ 2190087 h 115"/>
                    <a:gd name="T6" fmla="*/ 12280736 w 116"/>
                    <a:gd name="T7" fmla="*/ 2190087 h 115"/>
                    <a:gd name="T8" fmla="*/ 12280736 w 116"/>
                    <a:gd name="T9" fmla="*/ 2190087 h 115"/>
                    <a:gd name="T10" fmla="*/ 10128743 w 116"/>
                    <a:gd name="T11" fmla="*/ 7858042 h 115"/>
                    <a:gd name="T12" fmla="*/ 7849722 w 116"/>
                    <a:gd name="T13" fmla="*/ 14685286 h 115"/>
                    <a:gd name="T14" fmla="*/ 6710034 w 116"/>
                    <a:gd name="T15" fmla="*/ 14685286 h 115"/>
                    <a:gd name="T16" fmla="*/ 4431369 w 116"/>
                    <a:gd name="T17" fmla="*/ 7858042 h 115"/>
                    <a:gd name="T18" fmla="*/ 4431369 w 116"/>
                    <a:gd name="T19" fmla="*/ 7858042 h 115"/>
                    <a:gd name="T20" fmla="*/ 2279020 w 116"/>
                    <a:gd name="T21" fmla="*/ 2190087 h 115"/>
                    <a:gd name="T22" fmla="*/ 2279020 w 116"/>
                    <a:gd name="T23" fmla="*/ 2190087 h 115"/>
                    <a:gd name="T24" fmla="*/ 2279020 w 116"/>
                    <a:gd name="T25" fmla="*/ 2190087 h 115"/>
                    <a:gd name="T26" fmla="*/ 2279020 w 116"/>
                    <a:gd name="T27" fmla="*/ 7858042 h 115"/>
                    <a:gd name="T28" fmla="*/ 2279020 w 116"/>
                    <a:gd name="T29" fmla="*/ 14685286 h 115"/>
                    <a:gd name="T30" fmla="*/ 0 w 116"/>
                    <a:gd name="T31" fmla="*/ 14685286 h 115"/>
                    <a:gd name="T32" fmla="*/ 1139332 w 116"/>
                    <a:gd name="T33" fmla="*/ 0 h 115"/>
                    <a:gd name="T34" fmla="*/ 3418353 w 116"/>
                    <a:gd name="T35" fmla="*/ 0 h 115"/>
                    <a:gd name="T36" fmla="*/ 5570702 w 116"/>
                    <a:gd name="T37" fmla="*/ 6827244 h 115"/>
                    <a:gd name="T38" fmla="*/ 5570702 w 116"/>
                    <a:gd name="T39" fmla="*/ 6827244 h 115"/>
                    <a:gd name="T40" fmla="*/ 6710034 w 116"/>
                    <a:gd name="T41" fmla="*/ 12495558 h 115"/>
                    <a:gd name="T42" fmla="*/ 6710034 w 116"/>
                    <a:gd name="T43" fmla="*/ 12495558 h 115"/>
                    <a:gd name="T44" fmla="*/ 6710034 w 116"/>
                    <a:gd name="T45" fmla="*/ 12495558 h 115"/>
                    <a:gd name="T46" fmla="*/ 8989055 w 116"/>
                    <a:gd name="T47" fmla="*/ 6827244 h 115"/>
                    <a:gd name="T48" fmla="*/ 11141403 w 116"/>
                    <a:gd name="T49" fmla="*/ 0 h 115"/>
                    <a:gd name="T50" fmla="*/ 13420424 w 116"/>
                    <a:gd name="T51" fmla="*/ 0 h 115"/>
                    <a:gd name="T52" fmla="*/ 14559756 w 116"/>
                    <a:gd name="T53" fmla="*/ 14685286 h 115"/>
                    <a:gd name="T54" fmla="*/ 12280736 w 116"/>
                    <a:gd name="T55" fmla="*/ 14685286 h 115"/>
                    <a:gd name="T56" fmla="*/ 12280736 w 116"/>
                    <a:gd name="T57" fmla="*/ 7858042 h 115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</a:gdLst>
                  <a:ahLst/>
                  <a:cxnLst>
                    <a:cxn ang="T58">
                      <a:pos x="T0" y="T1"/>
                    </a:cxn>
                    <a:cxn ang="T59">
                      <a:pos x="T2" y="T3"/>
                    </a:cxn>
                    <a:cxn ang="T60">
                      <a:pos x="T4" y="T5"/>
                    </a:cxn>
                    <a:cxn ang="T61">
                      <a:pos x="T6" y="T7"/>
                    </a:cxn>
                    <a:cxn ang="T62">
                      <a:pos x="T8" y="T9"/>
                    </a:cxn>
                    <a:cxn ang="T63">
                      <a:pos x="T10" y="T11"/>
                    </a:cxn>
                    <a:cxn ang="T64">
                      <a:pos x="T12" y="T13"/>
                    </a:cxn>
                    <a:cxn ang="T65">
                      <a:pos x="T14" y="T15"/>
                    </a:cxn>
                    <a:cxn ang="T66">
                      <a:pos x="T16" y="T17"/>
                    </a:cxn>
                    <a:cxn ang="T67">
                      <a:pos x="T18" y="T19"/>
                    </a:cxn>
                    <a:cxn ang="T68">
                      <a:pos x="T20" y="T21"/>
                    </a:cxn>
                    <a:cxn ang="T69">
                      <a:pos x="T22" y="T23"/>
                    </a:cxn>
                    <a:cxn ang="T70">
                      <a:pos x="T24" y="T25"/>
                    </a:cxn>
                    <a:cxn ang="T71">
                      <a:pos x="T26" y="T27"/>
                    </a:cxn>
                    <a:cxn ang="T72">
                      <a:pos x="T28" y="T29"/>
                    </a:cxn>
                    <a:cxn ang="T73">
                      <a:pos x="T30" y="T31"/>
                    </a:cxn>
                    <a:cxn ang="T74">
                      <a:pos x="T32" y="T33"/>
                    </a:cxn>
                    <a:cxn ang="T75">
                      <a:pos x="T34" y="T35"/>
                    </a:cxn>
                    <a:cxn ang="T76">
                      <a:pos x="T36" y="T37"/>
                    </a:cxn>
                    <a:cxn ang="T77">
                      <a:pos x="T38" y="T39"/>
                    </a:cxn>
                    <a:cxn ang="T78">
                      <a:pos x="T40" y="T41"/>
                    </a:cxn>
                    <a:cxn ang="T79">
                      <a:pos x="T42" y="T43"/>
                    </a:cxn>
                    <a:cxn ang="T80">
                      <a:pos x="T44" y="T45"/>
                    </a:cxn>
                    <a:cxn ang="T81">
                      <a:pos x="T46" y="T47"/>
                    </a:cxn>
                    <a:cxn ang="T82">
                      <a:pos x="T48" y="T49"/>
                    </a:cxn>
                    <a:cxn ang="T83">
                      <a:pos x="T50" y="T51"/>
                    </a:cxn>
                    <a:cxn ang="T84">
                      <a:pos x="T52" y="T53"/>
                    </a:cxn>
                    <a:cxn ang="T85">
                      <a:pos x="T54" y="T55"/>
                    </a:cxn>
                    <a:cxn ang="T86">
                      <a:pos x="T56" y="T57"/>
                    </a:cxn>
                  </a:cxnLst>
                  <a:rect l="0" t="0" r="r" b="b"/>
                  <a:pathLst>
                    <a:path w="116" h="115">
                      <a:moveTo>
                        <a:pt x="97" y="61"/>
                      </a:moveTo>
                      <a:lnTo>
                        <a:pt x="97" y="61"/>
                      </a:lnTo>
                      <a:lnTo>
                        <a:pt x="97" y="17"/>
                      </a:lnTo>
                      <a:lnTo>
                        <a:pt x="80" y="61"/>
                      </a:lnTo>
                      <a:lnTo>
                        <a:pt x="62" y="114"/>
                      </a:lnTo>
                      <a:lnTo>
                        <a:pt x="53" y="114"/>
                      </a:lnTo>
                      <a:lnTo>
                        <a:pt x="35" y="61"/>
                      </a:lnTo>
                      <a:lnTo>
                        <a:pt x="18" y="17"/>
                      </a:lnTo>
                      <a:lnTo>
                        <a:pt x="18" y="61"/>
                      </a:lnTo>
                      <a:lnTo>
                        <a:pt x="18" y="114"/>
                      </a:lnTo>
                      <a:lnTo>
                        <a:pt x="0" y="114"/>
                      </a:lnTo>
                      <a:lnTo>
                        <a:pt x="9" y="0"/>
                      </a:lnTo>
                      <a:lnTo>
                        <a:pt x="27" y="0"/>
                      </a:lnTo>
                      <a:lnTo>
                        <a:pt x="44" y="53"/>
                      </a:lnTo>
                      <a:lnTo>
                        <a:pt x="53" y="97"/>
                      </a:lnTo>
                      <a:lnTo>
                        <a:pt x="71" y="53"/>
                      </a:lnTo>
                      <a:lnTo>
                        <a:pt x="88" y="0"/>
                      </a:lnTo>
                      <a:lnTo>
                        <a:pt x="106" y="0"/>
                      </a:lnTo>
                      <a:lnTo>
                        <a:pt x="115" y="114"/>
                      </a:lnTo>
                      <a:lnTo>
                        <a:pt x="97" y="114"/>
                      </a:lnTo>
                      <a:lnTo>
                        <a:pt x="97" y="61"/>
                      </a:lnTo>
                    </a:path>
                  </a:pathLst>
                </a:custGeom>
                <a:solidFill>
                  <a:srgbClr val="E11F22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 sz="1050" dirty="0"/>
                </a:p>
              </p:txBody>
            </p:sp>
          </p:grpSp>
          <p:sp>
            <p:nvSpPr>
              <p:cNvPr id="17" name="Rounded Rectangle 14">
                <a:extLst>
                  <a:ext uri="{FF2B5EF4-FFF2-40B4-BE49-F238E27FC236}">
                    <a16:creationId xmlns:a16="http://schemas.microsoft.com/office/drawing/2014/main" id="{1A9B6B4B-9BB3-42D8-8EE7-839216D419F1}"/>
                  </a:ext>
                </a:extLst>
              </p:cNvPr>
              <p:cNvSpPr/>
              <p:nvPr/>
            </p:nvSpPr>
            <p:spPr>
              <a:xfrm>
                <a:off x="6188492" y="3567481"/>
                <a:ext cx="736591" cy="321051"/>
              </a:xfrm>
              <a:prstGeom prst="round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nl-NL" sz="1050" dirty="0"/>
              </a:p>
            </p:txBody>
          </p:sp>
          <p:pic>
            <p:nvPicPr>
              <p:cNvPr id="18" name="Picture 2" descr="Related image">
                <a:extLst>
                  <a:ext uri="{FF2B5EF4-FFF2-40B4-BE49-F238E27FC236}">
                    <a16:creationId xmlns:a16="http://schemas.microsoft.com/office/drawing/2014/main" id="{E69E43AD-E4E6-4577-B4A7-CAC7C5440AA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17473" y="3962163"/>
                <a:ext cx="298314" cy="35178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6F9E222-036E-463D-8237-30C23EFA8D47}"/>
                  </a:ext>
                </a:extLst>
              </p:cNvPr>
              <p:cNvSpPr txBox="1"/>
              <p:nvPr/>
            </p:nvSpPr>
            <p:spPr>
              <a:xfrm>
                <a:off x="6362222" y="3500840"/>
                <a:ext cx="473401" cy="4591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nl-NL" sz="1400" dirty="0"/>
                  <a:t>µ</a:t>
                </a:r>
              </a:p>
            </p:txBody>
          </p:sp>
        </p:grp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F749ECA-FE2D-49B5-9F53-E0804DE6A05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30061"/>
            <a:stretch/>
          </p:blipFill>
          <p:spPr>
            <a:xfrm>
              <a:off x="3889417" y="523217"/>
              <a:ext cx="354048" cy="205192"/>
            </a:xfrm>
            <a:prstGeom prst="rect">
              <a:avLst/>
            </a:prstGeom>
          </p:spPr>
        </p:pic>
      </p:grpSp>
      <p:sp>
        <p:nvSpPr>
          <p:cNvPr id="34" name="Cloud 33">
            <a:extLst>
              <a:ext uri="{FF2B5EF4-FFF2-40B4-BE49-F238E27FC236}">
                <a16:creationId xmlns:a16="http://schemas.microsoft.com/office/drawing/2014/main" id="{7B402324-8D55-445E-8551-1BEAFA3E88FA}"/>
              </a:ext>
            </a:extLst>
          </p:cNvPr>
          <p:cNvSpPr/>
          <p:nvPr/>
        </p:nvSpPr>
        <p:spPr>
          <a:xfrm>
            <a:off x="3556974" y="2836441"/>
            <a:ext cx="856655" cy="428122"/>
          </a:xfrm>
          <a:prstGeom prst="cloud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35" name="Cloud 34">
            <a:extLst>
              <a:ext uri="{FF2B5EF4-FFF2-40B4-BE49-F238E27FC236}">
                <a16:creationId xmlns:a16="http://schemas.microsoft.com/office/drawing/2014/main" id="{706D2CF0-BAC2-4DCA-8BEF-D14B1150A4C1}"/>
              </a:ext>
            </a:extLst>
          </p:cNvPr>
          <p:cNvSpPr/>
          <p:nvPr/>
        </p:nvSpPr>
        <p:spPr>
          <a:xfrm>
            <a:off x="89394" y="1719266"/>
            <a:ext cx="1261208" cy="568712"/>
          </a:xfrm>
          <a:prstGeom prst="cloud">
            <a:avLst/>
          </a:prstGeom>
          <a:solidFill>
            <a:schemeClr val="tx2">
              <a:lumMod val="75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6A598EA1-EA7B-4C92-BE5F-0E27EB07ED8F}"/>
              </a:ext>
            </a:extLst>
          </p:cNvPr>
          <p:cNvGrpSpPr/>
          <p:nvPr/>
        </p:nvGrpSpPr>
        <p:grpSpPr>
          <a:xfrm>
            <a:off x="2143922" y="1827661"/>
            <a:ext cx="421620" cy="399091"/>
            <a:chOff x="2473097" y="3367847"/>
            <a:chExt cx="421620" cy="399091"/>
          </a:xfrm>
        </p:grpSpPr>
        <p:sp>
          <p:nvSpPr>
            <p:cNvPr id="37" name="Cube 36">
              <a:extLst>
                <a:ext uri="{FF2B5EF4-FFF2-40B4-BE49-F238E27FC236}">
                  <a16:creationId xmlns:a16="http://schemas.microsoft.com/office/drawing/2014/main" id="{94882A46-2E91-4F88-9D8C-CA5377AB2D10}"/>
                </a:ext>
              </a:extLst>
            </p:cNvPr>
            <p:cNvSpPr/>
            <p:nvPr/>
          </p:nvSpPr>
          <p:spPr>
            <a:xfrm>
              <a:off x="2506545" y="3367847"/>
              <a:ext cx="388172" cy="362152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600" dirty="0"/>
            </a:p>
          </p:txBody>
        </p:sp>
        <p:sp>
          <p:nvSpPr>
            <p:cNvPr id="38" name="Rounded Rectangle 55">
              <a:extLst>
                <a:ext uri="{FF2B5EF4-FFF2-40B4-BE49-F238E27FC236}">
                  <a16:creationId xmlns:a16="http://schemas.microsoft.com/office/drawing/2014/main" id="{FF7206EE-C9F8-48DE-A879-C0B9F748D22B}"/>
                </a:ext>
              </a:extLst>
            </p:cNvPr>
            <p:cNvSpPr/>
            <p:nvPr/>
          </p:nvSpPr>
          <p:spPr>
            <a:xfrm>
              <a:off x="2613823" y="3487264"/>
              <a:ext cx="186710" cy="94773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l-NL" sz="600" dirty="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73DEC934-0060-4F61-BD59-2F807727354A}"/>
                </a:ext>
              </a:extLst>
            </p:cNvPr>
            <p:cNvSpPr txBox="1"/>
            <p:nvPr/>
          </p:nvSpPr>
          <p:spPr>
            <a:xfrm>
              <a:off x="2657861" y="3467592"/>
              <a:ext cx="213520" cy="1538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sz="400" dirty="0"/>
                <a:t>µ</a:t>
              </a:r>
            </a:p>
          </p:txBody>
        </p: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288A3601-2715-43CF-9C44-EBCE0697D9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30061"/>
            <a:stretch/>
          </p:blipFill>
          <p:spPr>
            <a:xfrm>
              <a:off x="2638624" y="3373246"/>
              <a:ext cx="168680" cy="99818"/>
            </a:xfrm>
            <a:prstGeom prst="rect">
              <a:avLst/>
            </a:prstGeom>
          </p:spPr>
        </p:pic>
        <p:pic>
          <p:nvPicPr>
            <p:cNvPr id="41" name="Picture 2" descr="Image result for fedora logo">
              <a:extLst>
                <a:ext uri="{FF2B5EF4-FFF2-40B4-BE49-F238E27FC236}">
                  <a16:creationId xmlns:a16="http://schemas.microsoft.com/office/drawing/2014/main" id="{87949645-4AC4-49FC-87E0-409A4D9A43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73097" y="3532857"/>
              <a:ext cx="234081" cy="2340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48CE4493-36EC-4B45-9146-D3DF555CC70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484394" y="3447408"/>
              <a:ext cx="169345" cy="159831"/>
            </a:xfrm>
            <a:prstGeom prst="rect">
              <a:avLst/>
            </a:prstGeom>
          </p:spPr>
        </p:pic>
      </p:grpSp>
      <p:pic>
        <p:nvPicPr>
          <p:cNvPr id="43" name="Picture 2" descr="Afbeeldingsresultaat voor internet of things">
            <a:extLst>
              <a:ext uri="{FF2B5EF4-FFF2-40B4-BE49-F238E27FC236}">
                <a16:creationId xmlns:a16="http://schemas.microsoft.com/office/drawing/2014/main" id="{8B040478-4B8D-4689-B75B-9F854BC8B6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398" y="3106086"/>
            <a:ext cx="847496" cy="748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97020B5C-5962-4FEC-B193-969C2527D431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11228" y="1652927"/>
            <a:ext cx="1742869" cy="1073771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CDDC4BAB-33FD-480F-9769-988D6886D0DC}"/>
              </a:ext>
            </a:extLst>
          </p:cNvPr>
          <p:cNvCxnSpPr/>
          <p:nvPr/>
        </p:nvCxnSpPr>
        <p:spPr>
          <a:xfrm>
            <a:off x="952626" y="2287978"/>
            <a:ext cx="397976" cy="274953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7848E049-C46B-4DE6-B4E9-AFDB25A4BFDA}"/>
              </a:ext>
            </a:extLst>
          </p:cNvPr>
          <p:cNvCxnSpPr/>
          <p:nvPr/>
        </p:nvCxnSpPr>
        <p:spPr>
          <a:xfrm>
            <a:off x="2021550" y="2975493"/>
            <a:ext cx="239412" cy="168631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B0913128-1AFE-483C-BC0A-6D09F0B3CBC9}"/>
              </a:ext>
            </a:extLst>
          </p:cNvPr>
          <p:cNvCxnSpPr/>
          <p:nvPr/>
        </p:nvCxnSpPr>
        <p:spPr>
          <a:xfrm flipV="1">
            <a:off x="1971306" y="2257679"/>
            <a:ext cx="242528" cy="193419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685B7B8C-8DE1-42CA-9093-DC3BC4DBF238}"/>
              </a:ext>
            </a:extLst>
          </p:cNvPr>
          <p:cNvCxnSpPr/>
          <p:nvPr/>
        </p:nvCxnSpPr>
        <p:spPr>
          <a:xfrm flipV="1">
            <a:off x="1031152" y="2823477"/>
            <a:ext cx="385726" cy="416862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8257AFB4-6770-45CE-AADE-774886020864}"/>
              </a:ext>
            </a:extLst>
          </p:cNvPr>
          <p:cNvCxnSpPr/>
          <p:nvPr/>
        </p:nvCxnSpPr>
        <p:spPr>
          <a:xfrm flipV="1">
            <a:off x="2021550" y="2242528"/>
            <a:ext cx="1852016" cy="258728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79A1B5BE-AF96-46E3-8D8B-9727B3F2F135}"/>
              </a:ext>
            </a:extLst>
          </p:cNvPr>
          <p:cNvCxnSpPr/>
          <p:nvPr/>
        </p:nvCxnSpPr>
        <p:spPr>
          <a:xfrm>
            <a:off x="2021550" y="2875043"/>
            <a:ext cx="1518067" cy="11914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1" name="AutoShape 2" descr="Image result for odevc yatra logo">
            <a:extLst>
              <a:ext uri="{FF2B5EF4-FFF2-40B4-BE49-F238E27FC236}">
                <a16:creationId xmlns:a16="http://schemas.microsoft.com/office/drawing/2014/main" id="{3FABDE11-2A76-4D87-820B-E622FBF0409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09700" y="211532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NL" dirty="0"/>
          </a:p>
        </p:txBody>
      </p:sp>
      <p:pic>
        <p:nvPicPr>
          <p:cNvPr id="52" name="Picture 2" descr="Image result for logo kafka">
            <a:extLst>
              <a:ext uri="{FF2B5EF4-FFF2-40B4-BE49-F238E27FC236}">
                <a16:creationId xmlns:a16="http://schemas.microsoft.com/office/drawing/2014/main" id="{5EA264F3-9E46-4AE2-8D63-EA315CCFA5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0988" y="2200758"/>
            <a:ext cx="1768488" cy="929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2" descr="Image result for logo fontys">
            <a:extLst>
              <a:ext uri="{FF2B5EF4-FFF2-40B4-BE49-F238E27FC236}">
                <a16:creationId xmlns:a16="http://schemas.microsoft.com/office/drawing/2014/main" id="{8396E6ED-DFBC-40F3-AF98-22BFBE3CF3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11" b="20241"/>
          <a:stretch/>
        </p:blipFill>
        <p:spPr bwMode="auto">
          <a:xfrm>
            <a:off x="7395882" y="68760"/>
            <a:ext cx="1320053" cy="704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9618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Messaging as we </a:t>
            </a:r>
            <a:r>
              <a:rPr lang="nl-NL" dirty="0" err="1"/>
              <a:t>know</a:t>
            </a:r>
            <a:r>
              <a:rPr lang="nl-NL" dirty="0"/>
              <a:t> </a:t>
            </a:r>
            <a:r>
              <a:rPr lang="nl-NL" dirty="0" err="1"/>
              <a:t>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NL" dirty="0"/>
              <a:t>JMS, Oracle Advanced Queuing, IBM MQ, MS MQ, </a:t>
            </a:r>
            <a:r>
              <a:rPr lang="nl-NL" dirty="0" err="1"/>
              <a:t>RabbitMQ</a:t>
            </a:r>
            <a:r>
              <a:rPr lang="nl-NL" dirty="0"/>
              <a:t>, MQTT, XMPP, </a:t>
            </a:r>
            <a:r>
              <a:rPr lang="nl-NL" dirty="0" err="1"/>
              <a:t>WebSockets</a:t>
            </a:r>
            <a:r>
              <a:rPr lang="nl-NL" dirty="0"/>
              <a:t>, Apache </a:t>
            </a:r>
            <a:r>
              <a:rPr lang="nl-NL" dirty="0" err="1"/>
              <a:t>ActiveMQ</a:t>
            </a:r>
            <a:r>
              <a:rPr lang="nl-NL" dirty="0"/>
              <a:t>, AMQP , …</a:t>
            </a:r>
          </a:p>
          <a:p>
            <a:r>
              <a:rPr lang="nl-NL" dirty="0" err="1"/>
              <a:t>Challenges</a:t>
            </a:r>
            <a:endParaRPr lang="nl-NL" dirty="0"/>
          </a:p>
          <a:p>
            <a:pPr lvl="1"/>
            <a:r>
              <a:rPr lang="nl-NL" dirty="0" err="1"/>
              <a:t>Costs</a:t>
            </a:r>
            <a:endParaRPr lang="nl-NL" dirty="0"/>
          </a:p>
          <a:p>
            <a:pPr lvl="1"/>
            <a:r>
              <a:rPr lang="nl-NL" dirty="0" err="1"/>
              <a:t>Scalability</a:t>
            </a:r>
            <a:r>
              <a:rPr lang="nl-NL" dirty="0"/>
              <a:t> (</a:t>
            </a:r>
            <a:r>
              <a:rPr lang="nl-NL" dirty="0" err="1"/>
              <a:t>size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speed)</a:t>
            </a:r>
          </a:p>
          <a:p>
            <a:pPr lvl="1"/>
            <a:r>
              <a:rPr lang="nl-NL" dirty="0"/>
              <a:t>(</a:t>
            </a:r>
            <a:r>
              <a:rPr lang="nl-NL" dirty="0" err="1"/>
              <a:t>lack</a:t>
            </a:r>
            <a:r>
              <a:rPr lang="nl-NL" dirty="0"/>
              <a:t> of) Distribution (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therefore</a:t>
            </a:r>
            <a:r>
              <a:rPr lang="nl-NL" dirty="0"/>
              <a:t> availability)</a:t>
            </a:r>
          </a:p>
          <a:p>
            <a:pPr lvl="1"/>
            <a:r>
              <a:rPr lang="nl-NL" dirty="0" err="1"/>
              <a:t>Complexity</a:t>
            </a:r>
            <a:r>
              <a:rPr lang="nl-NL" dirty="0"/>
              <a:t> of </a:t>
            </a:r>
            <a:r>
              <a:rPr lang="nl-NL" dirty="0" err="1"/>
              <a:t>infrastructure</a:t>
            </a:r>
            <a:endParaRPr lang="nl-NL" dirty="0"/>
          </a:p>
          <a:p>
            <a:pPr lvl="1"/>
            <a:r>
              <a:rPr lang="nl-NL" dirty="0"/>
              <a:t>Message delivery </a:t>
            </a:r>
            <a:r>
              <a:rPr lang="nl-NL" dirty="0" err="1"/>
              <a:t>guarantees</a:t>
            </a:r>
            <a:endParaRPr lang="nl-NL" dirty="0"/>
          </a:p>
          <a:p>
            <a:pPr lvl="1"/>
            <a:r>
              <a:rPr lang="nl-NL" dirty="0" err="1"/>
              <a:t>Lack</a:t>
            </a:r>
            <a:r>
              <a:rPr lang="nl-NL" dirty="0"/>
              <a:t> of </a:t>
            </a:r>
            <a:r>
              <a:rPr lang="nl-NL" dirty="0" err="1"/>
              <a:t>technology</a:t>
            </a:r>
            <a:r>
              <a:rPr lang="nl-NL" dirty="0"/>
              <a:t> </a:t>
            </a:r>
            <a:r>
              <a:rPr lang="nl-NL" dirty="0" err="1"/>
              <a:t>openness</a:t>
            </a:r>
            <a:endParaRPr lang="nl-NL" dirty="0"/>
          </a:p>
          <a:p>
            <a:pPr lvl="1"/>
            <a:r>
              <a:rPr lang="nl-NL" dirty="0"/>
              <a:t>Deal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temporarily</a:t>
            </a:r>
            <a:r>
              <a:rPr lang="nl-NL" dirty="0"/>
              <a:t> offline </a:t>
            </a:r>
            <a:r>
              <a:rPr lang="nl-NL" dirty="0" err="1"/>
              <a:t>consumers</a:t>
            </a:r>
            <a:endParaRPr lang="nl-NL" dirty="0"/>
          </a:p>
          <a:p>
            <a:pPr lvl="1"/>
            <a:r>
              <a:rPr lang="nl-NL" dirty="0" err="1"/>
              <a:t>Retain</a:t>
            </a:r>
            <a:r>
              <a:rPr lang="nl-NL" dirty="0"/>
              <a:t> </a:t>
            </a:r>
            <a:r>
              <a:rPr lang="nl-NL" dirty="0" err="1"/>
              <a:t>history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2056C2-5FDC-4893-A6BB-B9236DCC14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75534173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F00A49-32A4-4F89-9587-4CCE81E0B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Lab 4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8898D0-23D5-4664-80C3-20E382CC3F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Asynchronous</a:t>
            </a:r>
            <a:r>
              <a:rPr lang="nl-NL" dirty="0"/>
              <a:t> </a:t>
            </a:r>
            <a:r>
              <a:rPr lang="nl-NL" dirty="0" err="1"/>
              <a:t>conversation</a:t>
            </a:r>
            <a:r>
              <a:rPr lang="nl-NL" dirty="0"/>
              <a:t> </a:t>
            </a:r>
            <a:r>
              <a:rPr lang="nl-NL" dirty="0" err="1"/>
              <a:t>between</a:t>
            </a:r>
            <a:r>
              <a:rPr lang="nl-NL" dirty="0"/>
              <a:t> microservices</a:t>
            </a: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endParaRPr lang="nl-NL" dirty="0"/>
          </a:p>
          <a:p>
            <a:r>
              <a:rPr lang="nl-NL" dirty="0"/>
              <a:t>Bonus: microservice </a:t>
            </a:r>
            <a:r>
              <a:rPr lang="nl-NL" dirty="0" err="1"/>
              <a:t>choreography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06F07B-0D47-413B-A430-98C4AB33C4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7564B44-F9E0-47BB-BFD4-A3D198AD30FA}"/>
              </a:ext>
            </a:extLst>
          </p:cNvPr>
          <p:cNvSpPr/>
          <p:nvPr/>
        </p:nvSpPr>
        <p:spPr>
          <a:xfrm>
            <a:off x="1043758" y="2571750"/>
            <a:ext cx="1760220" cy="1141440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Billing</a:t>
            </a:r>
            <a:r>
              <a:rPr lang="nl-NL" dirty="0"/>
              <a:t> Engine</a:t>
            </a:r>
          </a:p>
          <a:p>
            <a:pPr algn="ctr"/>
            <a:endParaRPr lang="en-NL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C3D2D70-6CC9-470A-AA5B-60C3308AE141}"/>
              </a:ext>
            </a:extLst>
          </p:cNvPr>
          <p:cNvSpPr/>
          <p:nvPr/>
        </p:nvSpPr>
        <p:spPr>
          <a:xfrm>
            <a:off x="6760012" y="2507505"/>
            <a:ext cx="1760220" cy="8534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/>
              <a:t>CRM</a:t>
            </a:r>
            <a:endParaRPr lang="nl-NL" dirty="0"/>
          </a:p>
          <a:p>
            <a:pPr algn="ctr"/>
            <a:endParaRPr lang="en-NL" dirty="0"/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E9AF5586-F584-409B-B59D-D27E96865B0A}"/>
              </a:ext>
            </a:extLst>
          </p:cNvPr>
          <p:cNvSpPr/>
          <p:nvPr/>
        </p:nvSpPr>
        <p:spPr>
          <a:xfrm>
            <a:off x="719999" y="1540230"/>
            <a:ext cx="1874519" cy="733470"/>
          </a:xfrm>
          <a:prstGeom prst="wedgeRectCallout">
            <a:avLst>
              <a:gd name="adj1" fmla="val -7778"/>
              <a:gd name="adj2" fmla="val 104088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050" dirty="0"/>
              <a:t>Handles </a:t>
            </a:r>
            <a:r>
              <a:rPr lang="nl-NL" sz="1050" dirty="0" err="1"/>
              <a:t>assignment</a:t>
            </a:r>
            <a:r>
              <a:rPr lang="nl-NL" sz="1050" dirty="0"/>
              <a:t> </a:t>
            </a:r>
            <a:r>
              <a:rPr lang="nl-NL" sz="1050" dirty="0" err="1"/>
              <a:t>to</a:t>
            </a:r>
            <a:r>
              <a:rPr lang="nl-NL" sz="1050" dirty="0"/>
              <a:t> produce </a:t>
            </a:r>
            <a:r>
              <a:rPr lang="nl-NL" sz="1050" dirty="0" err="1"/>
              <a:t>bill</a:t>
            </a:r>
            <a:r>
              <a:rPr lang="nl-NL" sz="1050" dirty="0"/>
              <a:t> for a customer</a:t>
            </a:r>
            <a:endParaRPr lang="en-NL" sz="1050" dirty="0"/>
          </a:p>
        </p:txBody>
      </p:sp>
      <p:sp>
        <p:nvSpPr>
          <p:cNvPr id="9" name="Cube 8">
            <a:extLst>
              <a:ext uri="{FF2B5EF4-FFF2-40B4-BE49-F238E27FC236}">
                <a16:creationId xmlns:a16="http://schemas.microsoft.com/office/drawing/2014/main" id="{FF7D04E0-5A51-4174-BAA3-8A106FBFD628}"/>
              </a:ext>
            </a:extLst>
          </p:cNvPr>
          <p:cNvSpPr/>
          <p:nvPr/>
        </p:nvSpPr>
        <p:spPr>
          <a:xfrm>
            <a:off x="3598838" y="2507505"/>
            <a:ext cx="1874519" cy="1180612"/>
          </a:xfrm>
          <a:prstGeom prst="cub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0" name="Picture 2" descr="Image result for logo kafka">
            <a:extLst>
              <a:ext uri="{FF2B5EF4-FFF2-40B4-BE49-F238E27FC236}">
                <a16:creationId xmlns:a16="http://schemas.microsoft.com/office/drawing/2014/main" id="{70CC6838-D516-4687-8772-C5544E112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1966" y="3007218"/>
            <a:ext cx="966850" cy="534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71F7BB4-B3E4-4EED-8146-A6416AAEDB13}"/>
              </a:ext>
            </a:extLst>
          </p:cNvPr>
          <p:cNvCxnSpPr>
            <a:cxnSpLocks/>
            <a:stCxn id="5" idx="3"/>
          </p:cNvCxnSpPr>
          <p:nvPr/>
        </p:nvCxnSpPr>
        <p:spPr>
          <a:xfrm flipV="1">
            <a:off x="2803978" y="2934225"/>
            <a:ext cx="1002027" cy="2082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Lightning Bolt 11">
            <a:extLst>
              <a:ext uri="{FF2B5EF4-FFF2-40B4-BE49-F238E27FC236}">
                <a16:creationId xmlns:a16="http://schemas.microsoft.com/office/drawing/2014/main" id="{26F56339-6A75-476D-A4A4-E2AFA4D09D55}"/>
              </a:ext>
            </a:extLst>
          </p:cNvPr>
          <p:cNvSpPr/>
          <p:nvPr/>
        </p:nvSpPr>
        <p:spPr>
          <a:xfrm>
            <a:off x="2967111" y="2779117"/>
            <a:ext cx="243840" cy="518460"/>
          </a:xfrm>
          <a:prstGeom prst="lightningBol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71CF16F-80E6-43DD-96D5-43BF915264E6}"/>
              </a:ext>
            </a:extLst>
          </p:cNvPr>
          <p:cNvCxnSpPr>
            <a:cxnSpLocks/>
            <a:stCxn id="9" idx="5"/>
            <a:endCxn id="6" idx="1"/>
          </p:cNvCxnSpPr>
          <p:nvPr/>
        </p:nvCxnSpPr>
        <p:spPr>
          <a:xfrm flipV="1">
            <a:off x="5473357" y="2934225"/>
            <a:ext cx="1286655" cy="1601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4" name="Lightning Bolt 13">
            <a:extLst>
              <a:ext uri="{FF2B5EF4-FFF2-40B4-BE49-F238E27FC236}">
                <a16:creationId xmlns:a16="http://schemas.microsoft.com/office/drawing/2014/main" id="{FA3FFB7E-1C7D-48D5-9FD2-2C13FAE15C8C}"/>
              </a:ext>
            </a:extLst>
          </p:cNvPr>
          <p:cNvSpPr/>
          <p:nvPr/>
        </p:nvSpPr>
        <p:spPr>
          <a:xfrm>
            <a:off x="5858289" y="2622585"/>
            <a:ext cx="243840" cy="518460"/>
          </a:xfrm>
          <a:prstGeom prst="lightningBol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5" name="Speech Bubble: Rectangle 14">
            <a:extLst>
              <a:ext uri="{FF2B5EF4-FFF2-40B4-BE49-F238E27FC236}">
                <a16:creationId xmlns:a16="http://schemas.microsoft.com/office/drawing/2014/main" id="{F43A5F53-5063-4BCD-97C9-0431E84FC9F7}"/>
              </a:ext>
            </a:extLst>
          </p:cNvPr>
          <p:cNvSpPr/>
          <p:nvPr/>
        </p:nvSpPr>
        <p:spPr>
          <a:xfrm>
            <a:off x="2868746" y="1672500"/>
            <a:ext cx="1874519" cy="733470"/>
          </a:xfrm>
          <a:prstGeom prst="wedgeRectCallout">
            <a:avLst>
              <a:gd name="adj1" fmla="val -17492"/>
              <a:gd name="adj2" fmla="val 131673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Publish</a:t>
            </a:r>
            <a:r>
              <a:rPr lang="nl-NL" sz="1050" dirty="0"/>
              <a:t> Event </a:t>
            </a:r>
            <a:r>
              <a:rPr lang="nl-NL" sz="1050" dirty="0" err="1"/>
              <a:t>to</a:t>
            </a:r>
            <a:r>
              <a:rPr lang="nl-NL" sz="1050" dirty="0"/>
              <a:t> </a:t>
            </a:r>
            <a:r>
              <a:rPr lang="nl-NL" sz="1050" dirty="0" err="1"/>
              <a:t>Kafka</a:t>
            </a:r>
            <a:r>
              <a:rPr lang="nl-NL" sz="1050" dirty="0"/>
              <a:t> Topic </a:t>
            </a:r>
            <a:r>
              <a:rPr lang="nl-NL" sz="1050" dirty="0" err="1"/>
              <a:t>with</a:t>
            </a:r>
            <a:r>
              <a:rPr lang="nl-NL" sz="1050" dirty="0"/>
              <a:t> question details </a:t>
            </a:r>
            <a:r>
              <a:rPr lang="nl-NL" sz="1050" dirty="0" err="1"/>
              <a:t>and</a:t>
            </a:r>
            <a:r>
              <a:rPr lang="nl-NL" sz="1050" dirty="0"/>
              <a:t> </a:t>
            </a:r>
            <a:r>
              <a:rPr lang="nl-NL" sz="1050" dirty="0" err="1"/>
              <a:t>conversation</a:t>
            </a:r>
            <a:r>
              <a:rPr lang="nl-NL" sz="1050" dirty="0"/>
              <a:t> </a:t>
            </a:r>
            <a:r>
              <a:rPr lang="nl-NL" sz="1050" dirty="0" err="1"/>
              <a:t>identifier</a:t>
            </a:r>
            <a:endParaRPr lang="en-NL" sz="1050" dirty="0"/>
          </a:p>
        </p:txBody>
      </p:sp>
      <p:sp>
        <p:nvSpPr>
          <p:cNvPr id="18" name="Speech Bubble: Rectangle 17">
            <a:extLst>
              <a:ext uri="{FF2B5EF4-FFF2-40B4-BE49-F238E27FC236}">
                <a16:creationId xmlns:a16="http://schemas.microsoft.com/office/drawing/2014/main" id="{86CC5B7B-DEC1-4E42-9A30-1BE6E40B51B0}"/>
              </a:ext>
            </a:extLst>
          </p:cNvPr>
          <p:cNvSpPr/>
          <p:nvPr/>
        </p:nvSpPr>
        <p:spPr>
          <a:xfrm>
            <a:off x="6408683" y="3657767"/>
            <a:ext cx="2580093" cy="717163"/>
          </a:xfrm>
          <a:prstGeom prst="wedgeRectCallout">
            <a:avLst>
              <a:gd name="adj1" fmla="val -27667"/>
              <a:gd name="adj2" fmla="val -104851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Consume</a:t>
            </a:r>
            <a:r>
              <a:rPr lang="nl-NL" sz="1050" dirty="0"/>
              <a:t> Event, handle </a:t>
            </a:r>
            <a:r>
              <a:rPr lang="nl-NL" sz="1050" dirty="0" err="1"/>
              <a:t>the</a:t>
            </a:r>
            <a:r>
              <a:rPr lang="nl-NL" sz="1050" dirty="0"/>
              <a:t> question </a:t>
            </a:r>
            <a:r>
              <a:rPr lang="nl-NL" sz="1050" dirty="0" err="1"/>
              <a:t>and</a:t>
            </a:r>
            <a:r>
              <a:rPr lang="nl-NL" sz="1050" dirty="0"/>
              <a:t> </a:t>
            </a:r>
            <a:r>
              <a:rPr lang="nl-NL" sz="1050" dirty="0" err="1"/>
              <a:t>publish</a:t>
            </a:r>
            <a:r>
              <a:rPr lang="nl-NL" sz="1050" dirty="0"/>
              <a:t> a response </a:t>
            </a:r>
            <a:r>
              <a:rPr lang="nl-NL" sz="1050" dirty="0" err="1"/>
              <a:t>with</a:t>
            </a:r>
            <a:r>
              <a:rPr lang="nl-NL" sz="1050" dirty="0"/>
              <a:t> customer details on a second queue – </a:t>
            </a:r>
            <a:r>
              <a:rPr lang="nl-NL" sz="1050" dirty="0" err="1"/>
              <a:t>including</a:t>
            </a:r>
            <a:r>
              <a:rPr lang="nl-NL" sz="1050" dirty="0"/>
              <a:t> </a:t>
            </a:r>
            <a:r>
              <a:rPr lang="nl-NL" sz="1050" dirty="0" err="1"/>
              <a:t>the</a:t>
            </a:r>
            <a:r>
              <a:rPr lang="nl-NL" sz="1050" dirty="0"/>
              <a:t> </a:t>
            </a:r>
            <a:r>
              <a:rPr lang="nl-NL" sz="1050" dirty="0" err="1"/>
              <a:t>conversation</a:t>
            </a:r>
            <a:r>
              <a:rPr lang="nl-NL" sz="1050" dirty="0"/>
              <a:t> </a:t>
            </a:r>
            <a:r>
              <a:rPr lang="nl-NL" sz="1050" dirty="0" err="1"/>
              <a:t>identifier</a:t>
            </a:r>
            <a:endParaRPr lang="en-NL" sz="1050" dirty="0"/>
          </a:p>
        </p:txBody>
      </p:sp>
      <p:pic>
        <p:nvPicPr>
          <p:cNvPr id="19" name="Picture 24" descr="https://s14-eu5.startpage.com/cgi-bin/serveimage?url=https:%2F%2Fnodejs.org%2Fstatic%2Fimages%2Flogos%2Fnodejs-new-pantone-black.png&amp;sp=41ff74e295d7d40368fb486501455d1a">
            <a:extLst>
              <a:ext uri="{FF2B5EF4-FFF2-40B4-BE49-F238E27FC236}">
                <a16:creationId xmlns:a16="http://schemas.microsoft.com/office/drawing/2014/main" id="{E6C77130-EB45-49FD-98A6-6D55EE704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077" y="3340466"/>
            <a:ext cx="615366" cy="376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 descr="https://s14-eu5.startpage.com/cgi-bin/serveimage?url=https:%2F%2Fnodejs.org%2Fstatic%2Fimages%2Flogos%2Fnodejs-new-pantone-black.png&amp;sp=41ff74e295d7d40368fb486501455d1a">
            <a:extLst>
              <a:ext uri="{FF2B5EF4-FFF2-40B4-BE49-F238E27FC236}">
                <a16:creationId xmlns:a16="http://schemas.microsoft.com/office/drawing/2014/main" id="{4F713EE7-E22E-4017-8915-545D92E362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7965" y="2984606"/>
            <a:ext cx="615366" cy="376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B9DE7495-B8B6-4941-A8E8-86438F501F05}"/>
              </a:ext>
            </a:extLst>
          </p:cNvPr>
          <p:cNvSpPr/>
          <p:nvPr/>
        </p:nvSpPr>
        <p:spPr>
          <a:xfrm>
            <a:off x="3806005" y="2856765"/>
            <a:ext cx="1171279" cy="15860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questions</a:t>
            </a:r>
            <a:endParaRPr lang="en-NL" sz="1050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2EECEE1-BFDB-4BAF-B1A6-0E18DF5A0082}"/>
              </a:ext>
            </a:extLst>
          </p:cNvPr>
          <p:cNvSpPr/>
          <p:nvPr/>
        </p:nvSpPr>
        <p:spPr>
          <a:xfrm>
            <a:off x="3806005" y="3499162"/>
            <a:ext cx="1171279" cy="15860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answers</a:t>
            </a:r>
            <a:endParaRPr lang="en-NL" sz="1050" dirty="0"/>
          </a:p>
        </p:txBody>
      </p: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6468AB14-CA16-4F91-910B-6CCFCD4340F8}"/>
              </a:ext>
            </a:extLst>
          </p:cNvPr>
          <p:cNvCxnSpPr>
            <a:endCxn id="27" idx="3"/>
          </p:cNvCxnSpPr>
          <p:nvPr/>
        </p:nvCxnSpPr>
        <p:spPr>
          <a:xfrm rot="10800000" flipV="1">
            <a:off x="4977284" y="3173089"/>
            <a:ext cx="1782728" cy="405375"/>
          </a:xfrm>
          <a:prstGeom prst="bentConnector3">
            <a:avLst>
              <a:gd name="adj1" fmla="val 23027"/>
            </a:avLst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31" name="Lightning Bolt 30">
            <a:extLst>
              <a:ext uri="{FF2B5EF4-FFF2-40B4-BE49-F238E27FC236}">
                <a16:creationId xmlns:a16="http://schemas.microsoft.com/office/drawing/2014/main" id="{EE62F0F2-9C32-4025-B743-9D041A30C575}"/>
              </a:ext>
            </a:extLst>
          </p:cNvPr>
          <p:cNvSpPr/>
          <p:nvPr/>
        </p:nvSpPr>
        <p:spPr>
          <a:xfrm>
            <a:off x="5872984" y="3319234"/>
            <a:ext cx="243840" cy="518460"/>
          </a:xfrm>
          <a:prstGeom prst="lightningBol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6F52F31-1A91-459D-A770-B91C44D10855}"/>
              </a:ext>
            </a:extLst>
          </p:cNvPr>
          <p:cNvCxnSpPr>
            <a:stCxn id="27" idx="1"/>
          </p:cNvCxnSpPr>
          <p:nvPr/>
        </p:nvCxnSpPr>
        <p:spPr>
          <a:xfrm flipH="1" flipV="1">
            <a:off x="2799104" y="3374061"/>
            <a:ext cx="1006901" cy="20440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5" name="Cylinder 34">
            <a:extLst>
              <a:ext uri="{FF2B5EF4-FFF2-40B4-BE49-F238E27FC236}">
                <a16:creationId xmlns:a16="http://schemas.microsoft.com/office/drawing/2014/main" id="{4BBA5B0F-97FD-4234-B7EF-C8E6E91E1D53}"/>
              </a:ext>
            </a:extLst>
          </p:cNvPr>
          <p:cNvSpPr/>
          <p:nvPr/>
        </p:nvSpPr>
        <p:spPr>
          <a:xfrm>
            <a:off x="7930055" y="2984606"/>
            <a:ext cx="493942" cy="312971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781907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2" grpId="0" animBg="1"/>
      <p:bldP spid="14" grpId="0" animBg="1"/>
      <p:bldP spid="15" grpId="0" animBg="1"/>
      <p:bldP spid="18" grpId="0" animBg="1"/>
      <p:bldP spid="3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Introducing</a:t>
            </a:r>
            <a:r>
              <a:rPr lang="nl-NL" dirty="0"/>
              <a:t> Apache </a:t>
            </a:r>
            <a:r>
              <a:rPr lang="nl-NL" dirty="0" err="1"/>
              <a:t>Kafka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NL" dirty="0"/>
              <a:t>..- 2010 – </a:t>
            </a:r>
            <a:r>
              <a:rPr lang="nl-NL" dirty="0" err="1"/>
              <a:t>creation</a:t>
            </a:r>
            <a:r>
              <a:rPr lang="nl-NL" dirty="0"/>
              <a:t> at </a:t>
            </a:r>
            <a:r>
              <a:rPr lang="nl-NL" dirty="0" err="1"/>
              <a:t>Linkedin</a:t>
            </a:r>
            <a:endParaRPr lang="nl-NL" dirty="0"/>
          </a:p>
          <a:p>
            <a:r>
              <a:rPr lang="nl-NL" dirty="0"/>
              <a:t>Message Bus | Event Broker </a:t>
            </a:r>
          </a:p>
          <a:p>
            <a:r>
              <a:rPr lang="nl-NL" dirty="0"/>
              <a:t>High volume, low </a:t>
            </a:r>
            <a:r>
              <a:rPr lang="nl-NL" dirty="0" err="1"/>
              <a:t>latency</a:t>
            </a:r>
            <a:r>
              <a:rPr lang="nl-NL" dirty="0"/>
              <a:t>, </a:t>
            </a:r>
            <a:r>
              <a:rPr lang="nl-NL" dirty="0" err="1"/>
              <a:t>highly</a:t>
            </a:r>
            <a:r>
              <a:rPr lang="nl-NL" dirty="0"/>
              <a:t> </a:t>
            </a:r>
            <a:r>
              <a:rPr lang="nl-NL" dirty="0" err="1"/>
              <a:t>reliable</a:t>
            </a:r>
            <a:r>
              <a:rPr lang="nl-NL" dirty="0"/>
              <a:t>, cross </a:t>
            </a:r>
            <a:r>
              <a:rPr lang="nl-NL" dirty="0" err="1"/>
              <a:t>technology</a:t>
            </a:r>
            <a:endParaRPr lang="nl-NL" dirty="0"/>
          </a:p>
          <a:p>
            <a:pPr lvl="1"/>
            <a:r>
              <a:rPr lang="nl-NL" dirty="0" err="1"/>
              <a:t>Scalable</a:t>
            </a:r>
            <a:r>
              <a:rPr lang="nl-NL" dirty="0"/>
              <a:t>, </a:t>
            </a:r>
            <a:r>
              <a:rPr lang="nl-NL" dirty="0" err="1"/>
              <a:t>distributed</a:t>
            </a:r>
            <a:r>
              <a:rPr lang="nl-NL" dirty="0"/>
              <a:t>, </a:t>
            </a:r>
            <a:r>
              <a:rPr lang="nl-NL" dirty="0" err="1"/>
              <a:t>strict</a:t>
            </a:r>
            <a:r>
              <a:rPr lang="nl-NL" dirty="0"/>
              <a:t> </a:t>
            </a:r>
            <a:r>
              <a:rPr lang="nl-NL" dirty="0" err="1"/>
              <a:t>message</a:t>
            </a:r>
            <a:r>
              <a:rPr lang="nl-NL" dirty="0"/>
              <a:t> ordering, ….</a:t>
            </a:r>
          </a:p>
          <a:p>
            <a:r>
              <a:rPr lang="nl-NL" dirty="0"/>
              <a:t>2011/2012 – open source </a:t>
            </a:r>
            <a:r>
              <a:rPr lang="nl-NL" dirty="0" err="1"/>
              <a:t>under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Apache Incubator/ Top Project</a:t>
            </a:r>
          </a:p>
          <a:p>
            <a:r>
              <a:rPr lang="nl-NL" dirty="0" err="1"/>
              <a:t>Kafka</a:t>
            </a:r>
            <a:r>
              <a:rPr lang="nl-NL" dirty="0"/>
              <a:t> is </a:t>
            </a:r>
            <a:r>
              <a:rPr lang="nl-NL" dirty="0" err="1"/>
              <a:t>used</a:t>
            </a:r>
            <a:r>
              <a:rPr lang="nl-NL" dirty="0"/>
              <a:t> </a:t>
            </a:r>
            <a:r>
              <a:rPr lang="nl-NL" dirty="0" err="1"/>
              <a:t>by</a:t>
            </a:r>
            <a:r>
              <a:rPr lang="nl-NL" dirty="0"/>
              <a:t> </a:t>
            </a:r>
            <a:r>
              <a:rPr lang="nl-NL" dirty="0" err="1"/>
              <a:t>many</a:t>
            </a:r>
            <a:r>
              <a:rPr lang="nl-NL" dirty="0"/>
              <a:t> large </a:t>
            </a:r>
            <a:r>
              <a:rPr lang="nl-NL" dirty="0" err="1"/>
              <a:t>corporations</a:t>
            </a:r>
            <a:r>
              <a:rPr lang="nl-NL" dirty="0"/>
              <a:t>:</a:t>
            </a:r>
          </a:p>
          <a:p>
            <a:pPr lvl="1"/>
            <a:r>
              <a:rPr lang="nl-NL" dirty="0" err="1"/>
              <a:t>Walmart</a:t>
            </a:r>
            <a:r>
              <a:rPr lang="nl-NL" dirty="0"/>
              <a:t>, Cisco, </a:t>
            </a:r>
            <a:r>
              <a:rPr lang="nl-NL" dirty="0" err="1"/>
              <a:t>Netflix</a:t>
            </a:r>
            <a:r>
              <a:rPr lang="nl-NL" dirty="0"/>
              <a:t>, PayPal, LinkedIn, eBay, </a:t>
            </a:r>
            <a:r>
              <a:rPr lang="nl-NL" dirty="0" err="1"/>
              <a:t>Spotify</a:t>
            </a:r>
            <a:r>
              <a:rPr lang="nl-NL" dirty="0"/>
              <a:t>, Uber, </a:t>
            </a:r>
            <a:r>
              <a:rPr lang="nl-NL" dirty="0" err="1"/>
              <a:t>Sift</a:t>
            </a:r>
            <a:r>
              <a:rPr lang="nl-NL" dirty="0"/>
              <a:t> </a:t>
            </a:r>
            <a:r>
              <a:rPr lang="nl-NL" dirty="0" err="1"/>
              <a:t>Science</a:t>
            </a:r>
            <a:r>
              <a:rPr lang="nl-NL" dirty="0"/>
              <a:t>, </a:t>
            </a:r>
            <a:r>
              <a:rPr lang="nl-NL" dirty="0" err="1"/>
              <a:t>Zalando</a:t>
            </a:r>
            <a:r>
              <a:rPr lang="nl-NL" dirty="0"/>
              <a:t>, The New York Times, </a:t>
            </a:r>
            <a:r>
              <a:rPr lang="nl-NL" dirty="0" err="1"/>
              <a:t>Airbnb</a:t>
            </a:r>
            <a:r>
              <a:rPr lang="nl-NL" dirty="0"/>
              <a:t>, Coursera, ING Bank,…</a:t>
            </a:r>
          </a:p>
          <a:p>
            <a:pPr lvl="1"/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embraced</a:t>
            </a:r>
            <a:r>
              <a:rPr lang="nl-NL" dirty="0"/>
              <a:t> </a:t>
            </a:r>
            <a:r>
              <a:rPr lang="nl-NL" dirty="0" err="1"/>
              <a:t>by</a:t>
            </a:r>
            <a:r>
              <a:rPr lang="nl-NL" dirty="0"/>
              <a:t> </a:t>
            </a:r>
            <a:r>
              <a:rPr lang="nl-NL" dirty="0" err="1"/>
              <a:t>many</a:t>
            </a:r>
            <a:r>
              <a:rPr lang="nl-NL" dirty="0"/>
              <a:t> software </a:t>
            </a:r>
            <a:r>
              <a:rPr lang="nl-NL" dirty="0" err="1"/>
              <a:t>vendors</a:t>
            </a:r>
            <a:r>
              <a:rPr lang="nl-NL" dirty="0"/>
              <a:t> &amp; </a:t>
            </a:r>
            <a:r>
              <a:rPr lang="nl-NL" dirty="0" err="1"/>
              <a:t>cloud</a:t>
            </a:r>
            <a:r>
              <a:rPr lang="nl-NL" dirty="0"/>
              <a:t> providers </a:t>
            </a:r>
          </a:p>
          <a:p>
            <a:r>
              <a:rPr lang="nl-NL" dirty="0"/>
              <a:t>Client </a:t>
            </a:r>
            <a:r>
              <a:rPr lang="nl-NL" dirty="0" err="1"/>
              <a:t>libraries</a:t>
            </a:r>
            <a:r>
              <a:rPr lang="nl-NL" dirty="0"/>
              <a:t> </a:t>
            </a:r>
            <a:r>
              <a:rPr lang="nl-NL" dirty="0" err="1"/>
              <a:t>available</a:t>
            </a:r>
            <a:r>
              <a:rPr lang="nl-NL" dirty="0"/>
              <a:t> for Node, Java, C/C++, Python, Ruby, PHP, Go, Rust, .NET, Perl, Scala DSL, </a:t>
            </a:r>
            <a:r>
              <a:rPr lang="nl-NL" dirty="0" err="1"/>
              <a:t>Clojure</a:t>
            </a:r>
            <a:r>
              <a:rPr lang="nl-NL" dirty="0"/>
              <a:t>, Swift </a:t>
            </a:r>
            <a:r>
              <a:rPr lang="nl-NL" dirty="0" err="1"/>
              <a:t>and</a:t>
            </a:r>
            <a:r>
              <a:rPr lang="nl-NL" dirty="0"/>
              <a:t> more</a:t>
            </a:r>
          </a:p>
          <a:p>
            <a:r>
              <a:rPr lang="nl-NL" dirty="0"/>
              <a:t>Commercial backing </a:t>
            </a:r>
            <a:r>
              <a:rPr lang="nl-NL" dirty="0" err="1"/>
              <a:t>by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Enterprise support </a:t>
            </a:r>
            <a:r>
              <a:rPr lang="nl-NL" dirty="0" err="1"/>
              <a:t>from</a:t>
            </a:r>
            <a:r>
              <a:rPr lang="nl-NL" dirty="0"/>
              <a:t> </a:t>
            </a:r>
            <a:r>
              <a:rPr lang="nl-NL" dirty="0" err="1"/>
              <a:t>Confluent</a:t>
            </a:r>
            <a:endParaRPr lang="en-US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en-US" dirty="0"/>
          </a:p>
        </p:txBody>
      </p:sp>
      <p:pic>
        <p:nvPicPr>
          <p:cNvPr id="1026" name="Picture 2" descr="Image result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3860" y="810055"/>
            <a:ext cx="1996278" cy="458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Image result for logo kafk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8257" y="40690"/>
            <a:ext cx="2326978" cy="1223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0019" y="787107"/>
            <a:ext cx="1609091" cy="4083865"/>
          </a:xfrm>
          <a:prstGeom prst="rect">
            <a:avLst/>
          </a:prstGeom>
        </p:spPr>
      </p:pic>
      <p:pic>
        <p:nvPicPr>
          <p:cNvPr id="7" name="Picture 2" descr="Confluent">
            <a:extLst>
              <a:ext uri="{FF2B5EF4-FFF2-40B4-BE49-F238E27FC236}">
                <a16:creationId xmlns:a16="http://schemas.microsoft.com/office/drawing/2014/main" id="{D6A6D893-F185-4749-8C1E-EC0FA9DBF6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410" y="4353868"/>
            <a:ext cx="1781175" cy="342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F18ABD-F7C2-4CFB-9296-F23496D0E3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1025715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tangle 83"/>
          <p:cNvSpPr/>
          <p:nvPr/>
        </p:nvSpPr>
        <p:spPr>
          <a:xfrm>
            <a:off x="3967603" y="1686717"/>
            <a:ext cx="997862" cy="665416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white"/>
              </a:solidFill>
              <a:latin typeface="Arial Unicode MS"/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4595764" y="1894247"/>
            <a:ext cx="161184" cy="26440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4407791" y="1894247"/>
            <a:ext cx="161184" cy="26440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82" name="Rectangle 81"/>
          <p:cNvSpPr/>
          <p:nvPr/>
        </p:nvSpPr>
        <p:spPr>
          <a:xfrm>
            <a:off x="4219819" y="1894247"/>
            <a:ext cx="161184" cy="26440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362447" y="1237282"/>
            <a:ext cx="1038044" cy="569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white"/>
              </a:solidFill>
              <a:latin typeface="Arial Unicode MS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338363" y="828343"/>
            <a:ext cx="1038044" cy="56925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338363" y="1571298"/>
            <a:ext cx="1038044" cy="37838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cxnSp>
        <p:nvCxnSpPr>
          <p:cNvPr id="22" name="Elbow Connector 21"/>
          <p:cNvCxnSpPr/>
          <p:nvPr/>
        </p:nvCxnSpPr>
        <p:spPr>
          <a:xfrm>
            <a:off x="2400491" y="1441542"/>
            <a:ext cx="1567112" cy="490350"/>
          </a:xfrm>
          <a:prstGeom prst="bentConnector3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/>
          <p:cNvCxnSpPr>
            <a:endCxn id="9" idx="1"/>
          </p:cNvCxnSpPr>
          <p:nvPr/>
        </p:nvCxnSpPr>
        <p:spPr>
          <a:xfrm flipV="1">
            <a:off x="4968814" y="1112968"/>
            <a:ext cx="1369549" cy="818925"/>
          </a:xfrm>
          <a:prstGeom prst="bentConnector3">
            <a:avLst/>
          </a:prstGeom>
          <a:ln w="1905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1" name="Elbow Connector 40"/>
          <p:cNvCxnSpPr>
            <a:endCxn id="10" idx="1"/>
          </p:cNvCxnSpPr>
          <p:nvPr/>
        </p:nvCxnSpPr>
        <p:spPr>
          <a:xfrm flipV="1">
            <a:off x="4965465" y="1760490"/>
            <a:ext cx="1372898" cy="280439"/>
          </a:xfrm>
          <a:prstGeom prst="bentConnector3">
            <a:avLst>
              <a:gd name="adj1" fmla="val 73902"/>
            </a:avLst>
          </a:prstGeom>
          <a:ln w="1905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1462534" y="927203"/>
            <a:ext cx="925253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>
                <a:solidFill>
                  <a:srgbClr val="000000"/>
                </a:solidFill>
                <a:latin typeface="Arial Unicode MS"/>
              </a:rPr>
              <a:t>Producers</a:t>
            </a:r>
            <a:endParaRPr lang="en-US" sz="1266" dirty="0" err="1">
              <a:solidFill>
                <a:srgbClr val="000000"/>
              </a:solidFill>
              <a:latin typeface="Arial Unicode MS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6458542" y="518682"/>
            <a:ext cx="1013419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 err="1">
                <a:solidFill>
                  <a:srgbClr val="000000"/>
                </a:solidFill>
                <a:latin typeface="Arial Unicode MS"/>
              </a:rPr>
              <a:t>Consumers</a:t>
            </a:r>
            <a:endParaRPr lang="en-US" sz="1266" dirty="0" err="1">
              <a:solidFill>
                <a:srgbClr val="000000"/>
              </a:solidFill>
              <a:latin typeface="Arial Unicode MS"/>
            </a:endParaRPr>
          </a:p>
        </p:txBody>
      </p:sp>
      <p:pic>
        <p:nvPicPr>
          <p:cNvPr id="14" name="Picture 2" descr="Image result for logo kafk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4184" y="775707"/>
            <a:ext cx="1384610" cy="727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2942953" y="1167276"/>
            <a:ext cx="401072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i="1" dirty="0" err="1">
                <a:solidFill>
                  <a:srgbClr val="000000"/>
                </a:solidFill>
                <a:latin typeface="Arial Unicode MS"/>
              </a:rPr>
              <a:t>tcp</a:t>
            </a:r>
            <a:endParaRPr lang="en-US" sz="1266" i="1" dirty="0" err="1">
              <a:solidFill>
                <a:srgbClr val="000000"/>
              </a:solidFill>
              <a:latin typeface="Arial Unicode M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648851" y="776047"/>
            <a:ext cx="401072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i="1" dirty="0" err="1">
                <a:solidFill>
                  <a:srgbClr val="000000"/>
                </a:solidFill>
                <a:latin typeface="Arial Unicode MS"/>
              </a:rPr>
              <a:t>tcp</a:t>
            </a:r>
            <a:endParaRPr lang="en-US" sz="1266" i="1" dirty="0" err="1">
              <a:solidFill>
                <a:srgbClr val="000000"/>
              </a:solidFill>
              <a:latin typeface="Arial Unicode M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1FA42F-2C57-4F3A-84CC-C870613E5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9BB00A-72A0-4D40-95CF-FC570EA3B0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D446E8-6E5A-4ED8-83D2-30227FAAEF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0644270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362447" y="1237282"/>
            <a:ext cx="1038044" cy="569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white"/>
              </a:solidFill>
              <a:latin typeface="Arial Unicode MS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338363" y="828343"/>
            <a:ext cx="1038044" cy="56925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338363" y="1571298"/>
            <a:ext cx="1038044" cy="37838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632750" y="1467912"/>
            <a:ext cx="1647477" cy="210287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967603" y="1686717"/>
            <a:ext cx="997862" cy="531265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white"/>
              </a:solidFill>
              <a:latin typeface="Arial Unicode MS"/>
            </a:endParaRPr>
          </a:p>
        </p:txBody>
      </p:sp>
      <p:cxnSp>
        <p:nvCxnSpPr>
          <p:cNvPr id="22" name="Elbow Connector 21"/>
          <p:cNvCxnSpPr/>
          <p:nvPr/>
        </p:nvCxnSpPr>
        <p:spPr>
          <a:xfrm>
            <a:off x="2400491" y="1441542"/>
            <a:ext cx="1567112" cy="490350"/>
          </a:xfrm>
          <a:prstGeom prst="bentConnector3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/>
          <p:cNvCxnSpPr>
            <a:endCxn id="9" idx="1"/>
          </p:cNvCxnSpPr>
          <p:nvPr/>
        </p:nvCxnSpPr>
        <p:spPr>
          <a:xfrm flipV="1">
            <a:off x="4968814" y="1112968"/>
            <a:ext cx="1369549" cy="818925"/>
          </a:xfrm>
          <a:prstGeom prst="bentConnector3">
            <a:avLst/>
          </a:prstGeom>
          <a:ln w="1905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1" name="Elbow Connector 40"/>
          <p:cNvCxnSpPr>
            <a:endCxn id="10" idx="1"/>
          </p:cNvCxnSpPr>
          <p:nvPr/>
        </p:nvCxnSpPr>
        <p:spPr>
          <a:xfrm flipV="1">
            <a:off x="4965465" y="1760490"/>
            <a:ext cx="1372898" cy="280439"/>
          </a:xfrm>
          <a:prstGeom prst="bentConnector3">
            <a:avLst>
              <a:gd name="adj1" fmla="val 73902"/>
            </a:avLst>
          </a:prstGeom>
          <a:ln w="1905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1462534" y="927203"/>
            <a:ext cx="925253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>
                <a:solidFill>
                  <a:srgbClr val="000000"/>
                </a:solidFill>
                <a:latin typeface="Arial Unicode MS"/>
              </a:rPr>
              <a:t>Producers</a:t>
            </a:r>
            <a:endParaRPr lang="en-US" sz="1266" dirty="0" err="1">
              <a:solidFill>
                <a:srgbClr val="000000"/>
              </a:solidFill>
              <a:latin typeface="Arial Unicode MS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6458542" y="518682"/>
            <a:ext cx="1013419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 err="1">
                <a:solidFill>
                  <a:srgbClr val="000000"/>
                </a:solidFill>
                <a:latin typeface="Arial Unicode MS"/>
              </a:rPr>
              <a:t>Consumers</a:t>
            </a:r>
            <a:endParaRPr lang="en-US" sz="1266" dirty="0" err="1">
              <a:solidFill>
                <a:srgbClr val="000000"/>
              </a:solidFill>
              <a:latin typeface="Arial Unicode MS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4229243" y="1650798"/>
            <a:ext cx="564193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>
                <a:solidFill>
                  <a:prstClr val="white"/>
                </a:solidFill>
                <a:latin typeface="Arial Unicode MS"/>
              </a:rPr>
              <a:t>Topic</a:t>
            </a:r>
            <a:endParaRPr lang="en-US" sz="1266" dirty="0" err="1">
              <a:solidFill>
                <a:prstClr val="white"/>
              </a:solidFill>
              <a:latin typeface="Arial Unicode MS"/>
            </a:endParaRPr>
          </a:p>
        </p:txBody>
      </p:sp>
      <p:pic>
        <p:nvPicPr>
          <p:cNvPr id="2050" name="Picture 2" descr="Image result for logo kafk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4184" y="775707"/>
            <a:ext cx="1384610" cy="727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" name="Rectangle 103"/>
          <p:cNvSpPr/>
          <p:nvPr/>
        </p:nvSpPr>
        <p:spPr>
          <a:xfrm>
            <a:off x="4757402" y="1894247"/>
            <a:ext cx="161184" cy="26440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07" name="Rectangle 106"/>
          <p:cNvSpPr/>
          <p:nvPr/>
        </p:nvSpPr>
        <p:spPr>
          <a:xfrm>
            <a:off x="4569430" y="1894247"/>
            <a:ext cx="161184" cy="26440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08" name="Rectangle 107"/>
          <p:cNvSpPr/>
          <p:nvPr/>
        </p:nvSpPr>
        <p:spPr>
          <a:xfrm>
            <a:off x="4381458" y="1894247"/>
            <a:ext cx="161184" cy="26440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09" name="Rectangle 108"/>
          <p:cNvSpPr/>
          <p:nvPr/>
        </p:nvSpPr>
        <p:spPr>
          <a:xfrm>
            <a:off x="4193485" y="1894247"/>
            <a:ext cx="161184" cy="26440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10" name="Rectangle 109"/>
          <p:cNvSpPr/>
          <p:nvPr/>
        </p:nvSpPr>
        <p:spPr>
          <a:xfrm>
            <a:off x="4005513" y="1894247"/>
            <a:ext cx="161184" cy="26440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F16C88-77AF-4B59-881A-B2CFD4BB2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92A186-8579-4981-896F-12D7F99F5B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62EB04-F02F-4586-9D29-5B1B30264A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3899006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Kafka</a:t>
            </a:r>
            <a:r>
              <a:rPr lang="nl-NL" dirty="0"/>
              <a:t> </a:t>
            </a:r>
            <a:r>
              <a:rPr lang="nl-NL" dirty="0" err="1"/>
              <a:t>terminology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Topic</a:t>
            </a:r>
          </a:p>
          <a:p>
            <a:r>
              <a:rPr lang="nl-NL" dirty="0"/>
              <a:t>Message</a:t>
            </a:r>
          </a:p>
          <a:p>
            <a:pPr lvl="1"/>
            <a:r>
              <a:rPr lang="nl-NL" dirty="0"/>
              <a:t>== </a:t>
            </a:r>
            <a:r>
              <a:rPr lang="nl-NL" dirty="0" err="1"/>
              <a:t>ByteArray</a:t>
            </a:r>
            <a:endParaRPr lang="nl-NL" dirty="0"/>
          </a:p>
          <a:p>
            <a:r>
              <a:rPr lang="nl-NL" dirty="0"/>
              <a:t>Broker</a:t>
            </a:r>
          </a:p>
          <a:p>
            <a:r>
              <a:rPr lang="nl-NL" dirty="0"/>
              <a:t>Producer</a:t>
            </a:r>
          </a:p>
          <a:p>
            <a:r>
              <a:rPr lang="nl-NL" dirty="0"/>
              <a:t>Consumer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907661" y="1974769"/>
            <a:ext cx="1038044" cy="569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white"/>
              </a:solidFill>
              <a:latin typeface="Arial Unicode M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915521" y="1849932"/>
            <a:ext cx="1038044" cy="56925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209908" y="2489502"/>
            <a:ext cx="1647477" cy="94616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544761" y="2708307"/>
            <a:ext cx="997862" cy="531265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white"/>
              </a:solidFill>
              <a:latin typeface="Arial Unicode MS"/>
            </a:endParaRPr>
          </a:p>
        </p:txBody>
      </p:sp>
      <p:cxnSp>
        <p:nvCxnSpPr>
          <p:cNvPr id="10" name="Elbow Connector 9"/>
          <p:cNvCxnSpPr>
            <a:stCxn id="4" idx="2"/>
          </p:cNvCxnSpPr>
          <p:nvPr/>
        </p:nvCxnSpPr>
        <p:spPr>
          <a:xfrm rot="16200000" flipH="1">
            <a:off x="4780990" y="2189711"/>
            <a:ext cx="409463" cy="1118079"/>
          </a:xfrm>
          <a:prstGeom prst="bentConnector2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Elbow Connector 11"/>
          <p:cNvCxnSpPr>
            <a:endCxn id="6" idx="1"/>
          </p:cNvCxnSpPr>
          <p:nvPr/>
        </p:nvCxnSpPr>
        <p:spPr>
          <a:xfrm flipV="1">
            <a:off x="6545972" y="2134557"/>
            <a:ext cx="1369549" cy="818925"/>
          </a:xfrm>
          <a:prstGeom prst="bentConnector3">
            <a:avLst/>
          </a:prstGeom>
          <a:ln w="1905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048323" y="2084695"/>
            <a:ext cx="843501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>
                <a:solidFill>
                  <a:srgbClr val="000000"/>
                </a:solidFill>
                <a:latin typeface="Arial Unicode MS"/>
              </a:rPr>
              <a:t>Producer</a:t>
            </a:r>
            <a:endParaRPr lang="en-US" sz="1266" dirty="0" err="1">
              <a:solidFill>
                <a:srgbClr val="000000"/>
              </a:solidFill>
              <a:latin typeface="Arial Unicode M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035700" y="2015945"/>
            <a:ext cx="931665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>
                <a:solidFill>
                  <a:srgbClr val="000000"/>
                </a:solidFill>
                <a:latin typeface="Arial Unicode MS"/>
              </a:rPr>
              <a:t>Consumer</a:t>
            </a:r>
            <a:endParaRPr lang="en-US" sz="1266" dirty="0" err="1">
              <a:solidFill>
                <a:srgbClr val="000000"/>
              </a:solidFill>
              <a:latin typeface="Arial Unicode M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806401" y="2672388"/>
            <a:ext cx="564193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>
                <a:solidFill>
                  <a:prstClr val="black"/>
                </a:solidFill>
                <a:latin typeface="Arial Unicode MS"/>
              </a:rPr>
              <a:t>Topic</a:t>
            </a:r>
            <a:endParaRPr lang="en-US" sz="1266" dirty="0" err="1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216605" y="2490493"/>
            <a:ext cx="663964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>
                <a:solidFill>
                  <a:prstClr val="black"/>
                </a:solidFill>
                <a:latin typeface="Arial Unicode MS"/>
              </a:rPr>
              <a:t>Broker</a:t>
            </a:r>
            <a:endParaRPr lang="en-US" sz="1266" dirty="0" err="1">
              <a:solidFill>
                <a:prstClr val="black"/>
              </a:solidFill>
              <a:latin typeface="Arial Unicode MS"/>
            </a:endParaRPr>
          </a:p>
        </p:txBody>
      </p:sp>
      <p:pic>
        <p:nvPicPr>
          <p:cNvPr id="18" name="Picture 2" descr="Image result for logo kafk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4474" y="3471562"/>
            <a:ext cx="1384610" cy="727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/>
          <p:cNvSpPr/>
          <p:nvPr/>
        </p:nvSpPr>
        <p:spPr>
          <a:xfrm>
            <a:off x="6334560" y="2915837"/>
            <a:ext cx="161184" cy="26440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146588" y="2915837"/>
            <a:ext cx="161184" cy="26440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587505" y="1397593"/>
            <a:ext cx="467849" cy="5512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607823" y="1418490"/>
            <a:ext cx="567784" cy="5793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055" dirty="0" err="1">
                <a:solidFill>
                  <a:prstClr val="black"/>
                </a:solidFill>
                <a:latin typeface="Arial Unicode MS"/>
              </a:rPr>
              <a:t>Key</a:t>
            </a:r>
            <a:endParaRPr lang="nl-NL" sz="1055" dirty="0">
              <a:solidFill>
                <a:prstClr val="black"/>
              </a:solidFill>
              <a:latin typeface="Arial Unicode MS"/>
            </a:endParaRPr>
          </a:p>
          <a:p>
            <a:pPr defTabSz="661109"/>
            <a:r>
              <a:rPr lang="nl-NL" sz="1055" dirty="0">
                <a:solidFill>
                  <a:prstClr val="black"/>
                </a:solidFill>
                <a:latin typeface="Arial Unicode MS"/>
              </a:rPr>
              <a:t>Value </a:t>
            </a:r>
          </a:p>
          <a:p>
            <a:pPr defTabSz="661109"/>
            <a:r>
              <a:rPr lang="nl-NL" sz="1055" dirty="0">
                <a:solidFill>
                  <a:prstClr val="black"/>
                </a:solidFill>
                <a:latin typeface="Arial Unicode MS"/>
              </a:rPr>
              <a:t>Time</a:t>
            </a:r>
            <a:endParaRPr lang="en-US" sz="1055" dirty="0" err="1">
              <a:solidFill>
                <a:prstClr val="black"/>
              </a:solidFill>
              <a:latin typeface="Arial Unicode MS"/>
            </a:endParaRPr>
          </a:p>
        </p:txBody>
      </p:sp>
      <p:cxnSp>
        <p:nvCxnSpPr>
          <p:cNvPr id="26" name="Straight Connector 25"/>
          <p:cNvCxnSpPr/>
          <p:nvPr/>
        </p:nvCxnSpPr>
        <p:spPr>
          <a:xfrm flipV="1">
            <a:off x="6334560" y="1954077"/>
            <a:ext cx="252945" cy="961760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V="1">
            <a:off x="6495744" y="1948793"/>
            <a:ext cx="559610" cy="967045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6443070" y="1100227"/>
            <a:ext cx="841897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>
                <a:solidFill>
                  <a:srgbClr val="000000"/>
                </a:solidFill>
                <a:latin typeface="Arial Unicode MS"/>
              </a:rPr>
              <a:t>Message</a:t>
            </a:r>
            <a:endParaRPr lang="en-US" sz="1266" dirty="0" err="1">
              <a:solidFill>
                <a:srgbClr val="000000"/>
              </a:solidFill>
              <a:latin typeface="Arial Unicode M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DFB7DB-62E5-4DDC-84EC-BB781CA948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3708342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362447" y="1237282"/>
            <a:ext cx="1038044" cy="569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white"/>
              </a:solidFill>
              <a:latin typeface="Arial Unicode M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362447" y="2040929"/>
            <a:ext cx="1038044" cy="569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white"/>
              </a:solidFill>
              <a:latin typeface="Arial Unicode MS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338363" y="828343"/>
            <a:ext cx="1038044" cy="56925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338363" y="1571298"/>
            <a:ext cx="1038044" cy="37838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632750" y="1467912"/>
            <a:ext cx="1647477" cy="210287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967603" y="1686717"/>
            <a:ext cx="997862" cy="531265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white"/>
              </a:solidFill>
              <a:latin typeface="Arial Unicode MS"/>
            </a:endParaRPr>
          </a:p>
        </p:txBody>
      </p:sp>
      <p:cxnSp>
        <p:nvCxnSpPr>
          <p:cNvPr id="22" name="Elbow Connector 21"/>
          <p:cNvCxnSpPr/>
          <p:nvPr/>
        </p:nvCxnSpPr>
        <p:spPr>
          <a:xfrm>
            <a:off x="2400491" y="1441542"/>
            <a:ext cx="1567112" cy="490350"/>
          </a:xfrm>
          <a:prstGeom prst="bentConnector3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/>
          <p:cNvCxnSpPr/>
          <p:nvPr/>
        </p:nvCxnSpPr>
        <p:spPr>
          <a:xfrm flipV="1">
            <a:off x="2400491" y="2099319"/>
            <a:ext cx="1567112" cy="118663"/>
          </a:xfrm>
          <a:prstGeom prst="bentConnector3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/>
          <p:cNvCxnSpPr>
            <a:endCxn id="9" idx="1"/>
          </p:cNvCxnSpPr>
          <p:nvPr/>
        </p:nvCxnSpPr>
        <p:spPr>
          <a:xfrm flipV="1">
            <a:off x="4968814" y="1112968"/>
            <a:ext cx="1369549" cy="818925"/>
          </a:xfrm>
          <a:prstGeom prst="bentConnector3">
            <a:avLst/>
          </a:prstGeom>
          <a:ln w="1905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1" name="Elbow Connector 40"/>
          <p:cNvCxnSpPr>
            <a:endCxn id="10" idx="1"/>
          </p:cNvCxnSpPr>
          <p:nvPr/>
        </p:nvCxnSpPr>
        <p:spPr>
          <a:xfrm flipV="1">
            <a:off x="4965465" y="1760490"/>
            <a:ext cx="1372898" cy="280439"/>
          </a:xfrm>
          <a:prstGeom prst="bentConnector3">
            <a:avLst>
              <a:gd name="adj1" fmla="val 73902"/>
            </a:avLst>
          </a:prstGeom>
          <a:ln w="1905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1462534" y="927203"/>
            <a:ext cx="925253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>
                <a:solidFill>
                  <a:srgbClr val="000000"/>
                </a:solidFill>
                <a:latin typeface="Arial Unicode MS"/>
              </a:rPr>
              <a:t>Producers</a:t>
            </a:r>
            <a:endParaRPr lang="en-US" sz="1266" dirty="0" err="1">
              <a:solidFill>
                <a:srgbClr val="000000"/>
              </a:solidFill>
              <a:latin typeface="Arial Unicode MS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6458542" y="518682"/>
            <a:ext cx="1013419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 err="1">
                <a:solidFill>
                  <a:srgbClr val="000000"/>
                </a:solidFill>
                <a:latin typeface="Arial Unicode MS"/>
              </a:rPr>
              <a:t>Consumers</a:t>
            </a:r>
            <a:endParaRPr lang="en-US" sz="1266" dirty="0" err="1">
              <a:solidFill>
                <a:srgbClr val="000000"/>
              </a:solidFill>
              <a:latin typeface="Arial Unicode MS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4229243" y="1650798"/>
            <a:ext cx="564193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>
                <a:solidFill>
                  <a:prstClr val="white"/>
                </a:solidFill>
                <a:latin typeface="Arial Unicode MS"/>
              </a:rPr>
              <a:t>Topic</a:t>
            </a:r>
            <a:endParaRPr lang="en-US" sz="1266" dirty="0" err="1">
              <a:solidFill>
                <a:prstClr val="white"/>
              </a:solidFill>
              <a:latin typeface="Arial Unicode MS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3639447" y="1468904"/>
            <a:ext cx="663964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>
                <a:solidFill>
                  <a:prstClr val="white"/>
                </a:solidFill>
                <a:latin typeface="Arial Unicode MS"/>
              </a:rPr>
              <a:t>Broker</a:t>
            </a:r>
            <a:endParaRPr lang="en-US" sz="1266" dirty="0" err="1">
              <a:solidFill>
                <a:prstClr val="white"/>
              </a:solidFill>
              <a:latin typeface="Arial Unicode MS"/>
            </a:endParaRPr>
          </a:p>
        </p:txBody>
      </p:sp>
      <p:pic>
        <p:nvPicPr>
          <p:cNvPr id="2050" name="Picture 2" descr="Image result for logo kafk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4184" y="775707"/>
            <a:ext cx="1384610" cy="727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5" name="Group 64"/>
          <p:cNvGrpSpPr/>
          <p:nvPr/>
        </p:nvGrpSpPr>
        <p:grpSpPr>
          <a:xfrm>
            <a:off x="3523130" y="3782183"/>
            <a:ext cx="348247" cy="468794"/>
            <a:chOff x="5473700" y="7607300"/>
            <a:chExt cx="965200" cy="1193800"/>
          </a:xfrm>
        </p:grpSpPr>
        <p:sp>
          <p:nvSpPr>
            <p:cNvPr id="55" name="Rectangle 54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>
                <a:solidFill>
                  <a:prstClr val="black"/>
                </a:solidFill>
                <a:latin typeface="Arial Unicode MS"/>
              </a:endParaRPr>
            </a:p>
          </p:txBody>
        </p:sp>
        <p:cxnSp>
          <p:nvCxnSpPr>
            <p:cNvPr id="57" name="Straight Connector 56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67" name="Elbow Connector 66"/>
          <p:cNvCxnSpPr>
            <a:endCxn id="55" idx="3"/>
          </p:cNvCxnSpPr>
          <p:nvPr/>
        </p:nvCxnSpPr>
        <p:spPr>
          <a:xfrm rot="5400000">
            <a:off x="3093860" y="2995501"/>
            <a:ext cx="1798598" cy="243563"/>
          </a:xfrm>
          <a:prstGeom prst="bentConnector2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4" name="Rectangle 103"/>
          <p:cNvSpPr/>
          <p:nvPr/>
        </p:nvSpPr>
        <p:spPr>
          <a:xfrm>
            <a:off x="4757402" y="1894247"/>
            <a:ext cx="161184" cy="26440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07" name="Rectangle 106"/>
          <p:cNvSpPr/>
          <p:nvPr/>
        </p:nvSpPr>
        <p:spPr>
          <a:xfrm>
            <a:off x="4569430" y="1894247"/>
            <a:ext cx="161184" cy="26440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08" name="Rectangle 107"/>
          <p:cNvSpPr/>
          <p:nvPr/>
        </p:nvSpPr>
        <p:spPr>
          <a:xfrm>
            <a:off x="4381458" y="1894247"/>
            <a:ext cx="161184" cy="26440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09" name="Rectangle 108"/>
          <p:cNvSpPr/>
          <p:nvPr/>
        </p:nvSpPr>
        <p:spPr>
          <a:xfrm>
            <a:off x="4193485" y="1894247"/>
            <a:ext cx="161184" cy="26440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10" name="Rectangle 109"/>
          <p:cNvSpPr/>
          <p:nvPr/>
        </p:nvSpPr>
        <p:spPr>
          <a:xfrm>
            <a:off x="4005513" y="1894247"/>
            <a:ext cx="161184" cy="26440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13" name="Rectangle 112"/>
          <p:cNvSpPr/>
          <p:nvPr/>
        </p:nvSpPr>
        <p:spPr>
          <a:xfrm>
            <a:off x="5010347" y="376003"/>
            <a:ext cx="467849" cy="5512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12" name="TextBox 111"/>
          <p:cNvSpPr txBox="1"/>
          <p:nvPr/>
        </p:nvSpPr>
        <p:spPr>
          <a:xfrm>
            <a:off x="5030665" y="396900"/>
            <a:ext cx="567784" cy="5793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055" dirty="0" err="1">
                <a:solidFill>
                  <a:prstClr val="white"/>
                </a:solidFill>
                <a:latin typeface="Arial Unicode MS"/>
              </a:rPr>
              <a:t>Key</a:t>
            </a:r>
            <a:endParaRPr lang="nl-NL" sz="1055" dirty="0">
              <a:solidFill>
                <a:prstClr val="white"/>
              </a:solidFill>
              <a:latin typeface="Arial Unicode MS"/>
            </a:endParaRPr>
          </a:p>
          <a:p>
            <a:pPr defTabSz="661109"/>
            <a:r>
              <a:rPr lang="nl-NL" sz="1055" dirty="0">
                <a:solidFill>
                  <a:prstClr val="white"/>
                </a:solidFill>
                <a:latin typeface="Arial Unicode MS"/>
              </a:rPr>
              <a:t>Value </a:t>
            </a:r>
          </a:p>
          <a:p>
            <a:pPr defTabSz="661109"/>
            <a:r>
              <a:rPr lang="nl-NL" sz="1055" dirty="0">
                <a:solidFill>
                  <a:prstClr val="white"/>
                </a:solidFill>
                <a:latin typeface="Arial Unicode MS"/>
              </a:rPr>
              <a:t>Time</a:t>
            </a:r>
            <a:endParaRPr lang="en-US" sz="1055" dirty="0" err="1">
              <a:solidFill>
                <a:prstClr val="white"/>
              </a:solidFill>
              <a:latin typeface="Arial Unicode MS"/>
            </a:endParaRPr>
          </a:p>
        </p:txBody>
      </p:sp>
      <p:cxnSp>
        <p:nvCxnSpPr>
          <p:cNvPr id="115" name="Straight Connector 114"/>
          <p:cNvCxnSpPr/>
          <p:nvPr/>
        </p:nvCxnSpPr>
        <p:spPr>
          <a:xfrm flipV="1">
            <a:off x="4757402" y="932487"/>
            <a:ext cx="252945" cy="961760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7" name="Straight Connector 116"/>
          <p:cNvCxnSpPr/>
          <p:nvPr/>
        </p:nvCxnSpPr>
        <p:spPr>
          <a:xfrm flipV="1">
            <a:off x="4918586" y="927203"/>
            <a:ext cx="559610" cy="967045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9D8DD11B-2ABC-438B-B440-D4EF1BD25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7B0C4A-2A6B-4D82-B63F-4B7F30E96D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B12AC7-C299-49E6-BDDD-48452F4EB6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8189039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Consuming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NL" dirty="0" err="1"/>
              <a:t>Messages</a:t>
            </a:r>
            <a:r>
              <a:rPr lang="nl-NL" dirty="0"/>
              <a:t> are </a:t>
            </a:r>
            <a:r>
              <a:rPr lang="nl-NL" dirty="0" err="1"/>
              <a:t>available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consumers</a:t>
            </a:r>
            <a:r>
              <a:rPr lang="nl-NL" dirty="0"/>
              <a:t> </a:t>
            </a:r>
            <a:r>
              <a:rPr lang="nl-NL" dirty="0" err="1"/>
              <a:t>only</a:t>
            </a:r>
            <a:r>
              <a:rPr lang="nl-NL" dirty="0"/>
              <a:t> </a:t>
            </a:r>
            <a:r>
              <a:rPr lang="nl-NL" dirty="0" err="1"/>
              <a:t>when</a:t>
            </a:r>
            <a:r>
              <a:rPr lang="nl-NL" dirty="0"/>
              <a:t> </a:t>
            </a:r>
            <a:r>
              <a:rPr lang="nl-NL" dirty="0" err="1"/>
              <a:t>they</a:t>
            </a:r>
            <a:r>
              <a:rPr lang="nl-NL" dirty="0"/>
              <a:t> have been </a:t>
            </a:r>
            <a:r>
              <a:rPr lang="nl-NL" dirty="0" err="1"/>
              <a:t>committed</a:t>
            </a:r>
            <a:endParaRPr lang="nl-NL" dirty="0"/>
          </a:p>
          <a:p>
            <a:r>
              <a:rPr lang="nl-NL" dirty="0" err="1"/>
              <a:t>Kafka</a:t>
            </a:r>
            <a:r>
              <a:rPr lang="nl-NL" dirty="0"/>
              <a:t> does </a:t>
            </a:r>
            <a:r>
              <a:rPr lang="nl-NL" dirty="0" err="1"/>
              <a:t>not</a:t>
            </a:r>
            <a:r>
              <a:rPr lang="nl-NL" dirty="0"/>
              <a:t> push</a:t>
            </a:r>
          </a:p>
          <a:p>
            <a:pPr lvl="1"/>
            <a:r>
              <a:rPr lang="nl-NL" dirty="0" err="1"/>
              <a:t>Unlike</a:t>
            </a:r>
            <a:r>
              <a:rPr lang="nl-NL" dirty="0"/>
              <a:t> JMS</a:t>
            </a:r>
          </a:p>
          <a:p>
            <a:r>
              <a:rPr lang="nl-NL" dirty="0"/>
              <a:t>Read does </a:t>
            </a:r>
            <a:r>
              <a:rPr lang="nl-NL" dirty="0" err="1"/>
              <a:t>not</a:t>
            </a:r>
            <a:r>
              <a:rPr lang="nl-NL" dirty="0"/>
              <a:t> </a:t>
            </a:r>
            <a:r>
              <a:rPr lang="nl-NL" dirty="0" err="1"/>
              <a:t>destroy</a:t>
            </a:r>
            <a:endParaRPr lang="nl-NL" dirty="0"/>
          </a:p>
          <a:p>
            <a:pPr lvl="1"/>
            <a:r>
              <a:rPr lang="nl-NL" dirty="0" err="1"/>
              <a:t>Unlike</a:t>
            </a:r>
            <a:r>
              <a:rPr lang="nl-NL" dirty="0"/>
              <a:t> JMS Topic</a:t>
            </a:r>
          </a:p>
          <a:p>
            <a:r>
              <a:rPr lang="nl-NL" dirty="0"/>
              <a:t>(</a:t>
            </a:r>
            <a:r>
              <a:rPr lang="nl-NL" dirty="0" err="1"/>
              <a:t>some</a:t>
            </a:r>
            <a:r>
              <a:rPr lang="nl-NL" dirty="0"/>
              <a:t>) </a:t>
            </a:r>
            <a:r>
              <a:rPr lang="nl-NL" dirty="0" err="1"/>
              <a:t>History</a:t>
            </a:r>
            <a:r>
              <a:rPr lang="nl-NL" dirty="0"/>
              <a:t> </a:t>
            </a:r>
            <a:r>
              <a:rPr lang="nl-NL" dirty="0" err="1"/>
              <a:t>available</a:t>
            </a:r>
            <a:endParaRPr lang="nl-NL" dirty="0"/>
          </a:p>
          <a:p>
            <a:pPr lvl="1"/>
            <a:r>
              <a:rPr lang="nl-NL" dirty="0"/>
              <a:t>Offline </a:t>
            </a:r>
            <a:r>
              <a:rPr lang="nl-NL" dirty="0" err="1"/>
              <a:t>consumers</a:t>
            </a:r>
            <a:r>
              <a:rPr lang="nl-NL" dirty="0"/>
              <a:t> </a:t>
            </a:r>
            <a:r>
              <a:rPr lang="nl-NL" dirty="0" err="1"/>
              <a:t>can</a:t>
            </a:r>
            <a:r>
              <a:rPr lang="nl-NL" dirty="0"/>
              <a:t> catch up</a:t>
            </a:r>
          </a:p>
          <a:p>
            <a:pPr lvl="1"/>
            <a:r>
              <a:rPr lang="nl-NL" dirty="0" err="1"/>
              <a:t>Consumers</a:t>
            </a:r>
            <a:r>
              <a:rPr lang="nl-NL" dirty="0"/>
              <a:t> </a:t>
            </a:r>
            <a:r>
              <a:rPr lang="nl-NL" dirty="0" err="1"/>
              <a:t>can</a:t>
            </a:r>
            <a:r>
              <a:rPr lang="nl-NL" dirty="0"/>
              <a:t> re-</a:t>
            </a:r>
            <a:r>
              <a:rPr lang="nl-NL" dirty="0" err="1"/>
              <a:t>consume</a:t>
            </a:r>
            <a:r>
              <a:rPr lang="nl-NL" dirty="0"/>
              <a:t> </a:t>
            </a:r>
            <a:r>
              <a:rPr lang="nl-NL" dirty="0" err="1"/>
              <a:t>from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past</a:t>
            </a:r>
          </a:p>
          <a:p>
            <a:r>
              <a:rPr lang="nl-NL" dirty="0"/>
              <a:t>Delivery </a:t>
            </a:r>
            <a:r>
              <a:rPr lang="nl-NL" dirty="0" err="1"/>
              <a:t>Guarantees</a:t>
            </a:r>
            <a:endParaRPr lang="nl-NL" dirty="0"/>
          </a:p>
          <a:p>
            <a:pPr lvl="1"/>
            <a:r>
              <a:rPr lang="nl-NL" dirty="0"/>
              <a:t>Ordering </a:t>
            </a:r>
            <a:r>
              <a:rPr lang="nl-NL" dirty="0" err="1"/>
              <a:t>maintained</a:t>
            </a:r>
            <a:endParaRPr lang="nl-NL" dirty="0"/>
          </a:p>
          <a:p>
            <a:pPr lvl="1"/>
            <a:r>
              <a:rPr lang="nl-NL" i="1" dirty="0"/>
              <a:t>At-</a:t>
            </a:r>
            <a:r>
              <a:rPr lang="nl-NL" i="1" dirty="0" err="1"/>
              <a:t>least</a:t>
            </a:r>
            <a:r>
              <a:rPr lang="nl-NL" i="1" dirty="0"/>
              <a:t>-</a:t>
            </a:r>
            <a:r>
              <a:rPr lang="nl-NL" i="1" dirty="0" err="1"/>
              <a:t>once</a:t>
            </a:r>
            <a:r>
              <a:rPr lang="nl-NL" dirty="0"/>
              <a:t> (per </a:t>
            </a:r>
            <a:r>
              <a:rPr lang="nl-NL" dirty="0" err="1"/>
              <a:t>consumer</a:t>
            </a:r>
            <a:r>
              <a:rPr lang="nl-NL" dirty="0"/>
              <a:t>) </a:t>
            </a:r>
            <a:r>
              <a:rPr lang="nl-NL" dirty="0" err="1"/>
              <a:t>by</a:t>
            </a:r>
            <a:r>
              <a:rPr lang="nl-NL" dirty="0"/>
              <a:t> default; </a:t>
            </a:r>
            <a:r>
              <a:rPr lang="nl-NL" i="1" dirty="0"/>
              <a:t>at-most-</a:t>
            </a:r>
            <a:r>
              <a:rPr lang="nl-NL" i="1" dirty="0" err="1"/>
              <a:t>once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i="1" dirty="0" err="1"/>
              <a:t>exactly-once</a:t>
            </a:r>
            <a:r>
              <a:rPr lang="nl-NL" dirty="0"/>
              <a:t>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</a:t>
            </a:r>
            <a:r>
              <a:rPr lang="nl-NL" dirty="0" err="1"/>
              <a:t>implemented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DC0C31-4AFA-4AB4-94EA-F6BB6B7B35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0911625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362447" y="1237282"/>
            <a:ext cx="1038044" cy="569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white"/>
              </a:solidFill>
              <a:latin typeface="Arial Unicode M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362447" y="2040929"/>
            <a:ext cx="1038044" cy="569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white"/>
              </a:solidFill>
              <a:latin typeface="Arial Unicode M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362447" y="2844576"/>
            <a:ext cx="1038044" cy="569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white"/>
              </a:solidFill>
              <a:latin typeface="Arial Unicode MS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338363" y="828343"/>
            <a:ext cx="1038044" cy="56925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338363" y="1571298"/>
            <a:ext cx="1038044" cy="37838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338363" y="2486284"/>
            <a:ext cx="1038044" cy="75635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338363" y="3400014"/>
            <a:ext cx="1038044" cy="56925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338363" y="2123387"/>
            <a:ext cx="1038044" cy="18919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632750" y="1467912"/>
            <a:ext cx="1647477" cy="210287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967603" y="1686717"/>
            <a:ext cx="997862" cy="531265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white"/>
              </a:solidFill>
              <a:latin typeface="Arial Unicode MS"/>
            </a:endParaRPr>
          </a:p>
        </p:txBody>
      </p:sp>
      <p:cxnSp>
        <p:nvCxnSpPr>
          <p:cNvPr id="22" name="Elbow Connector 21"/>
          <p:cNvCxnSpPr/>
          <p:nvPr/>
        </p:nvCxnSpPr>
        <p:spPr>
          <a:xfrm>
            <a:off x="2400491" y="1441542"/>
            <a:ext cx="1567112" cy="490350"/>
          </a:xfrm>
          <a:prstGeom prst="bentConnector3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/>
          <p:cNvCxnSpPr/>
          <p:nvPr/>
        </p:nvCxnSpPr>
        <p:spPr>
          <a:xfrm flipV="1">
            <a:off x="2400491" y="2099319"/>
            <a:ext cx="1567112" cy="118663"/>
          </a:xfrm>
          <a:prstGeom prst="bentConnector3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/>
          <p:nvPr/>
        </p:nvCxnSpPr>
        <p:spPr>
          <a:xfrm flipV="1">
            <a:off x="2400491" y="2610179"/>
            <a:ext cx="1567112" cy="403078"/>
          </a:xfrm>
          <a:prstGeom prst="bentConnector3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/>
          <p:cNvCxnSpPr>
            <a:stCxn id="6" idx="3"/>
          </p:cNvCxnSpPr>
          <p:nvPr/>
        </p:nvCxnSpPr>
        <p:spPr>
          <a:xfrm>
            <a:off x="2400491" y="2325554"/>
            <a:ext cx="1567112" cy="160729"/>
          </a:xfrm>
          <a:prstGeom prst="bentConnector3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7" idx="3"/>
          </p:cNvCxnSpPr>
          <p:nvPr/>
        </p:nvCxnSpPr>
        <p:spPr>
          <a:xfrm>
            <a:off x="2400491" y="3129201"/>
            <a:ext cx="1567112" cy="1255"/>
          </a:xfrm>
          <a:prstGeom prst="bentConnector3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/>
          <p:cNvCxnSpPr>
            <a:endCxn id="9" idx="1"/>
          </p:cNvCxnSpPr>
          <p:nvPr/>
        </p:nvCxnSpPr>
        <p:spPr>
          <a:xfrm flipV="1">
            <a:off x="4968814" y="1112968"/>
            <a:ext cx="1369549" cy="818925"/>
          </a:xfrm>
          <a:prstGeom prst="bentConnector3">
            <a:avLst/>
          </a:prstGeom>
          <a:ln w="1905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8" name="Elbow Connector 37"/>
          <p:cNvCxnSpPr>
            <a:endCxn id="13" idx="1"/>
          </p:cNvCxnSpPr>
          <p:nvPr/>
        </p:nvCxnSpPr>
        <p:spPr>
          <a:xfrm flipV="1">
            <a:off x="4972163" y="2217983"/>
            <a:ext cx="1366200" cy="268301"/>
          </a:xfrm>
          <a:prstGeom prst="bentConnector3">
            <a:avLst>
              <a:gd name="adj1" fmla="val 73529"/>
            </a:avLst>
          </a:prstGeom>
          <a:ln w="1905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1" name="Elbow Connector 40"/>
          <p:cNvCxnSpPr>
            <a:endCxn id="10" idx="1"/>
          </p:cNvCxnSpPr>
          <p:nvPr/>
        </p:nvCxnSpPr>
        <p:spPr>
          <a:xfrm flipV="1">
            <a:off x="4965465" y="1760490"/>
            <a:ext cx="1372898" cy="280439"/>
          </a:xfrm>
          <a:prstGeom prst="bentConnector3">
            <a:avLst>
              <a:gd name="adj1" fmla="val 73902"/>
            </a:avLst>
          </a:prstGeom>
          <a:ln w="1905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4" name="Elbow Connector 43"/>
          <p:cNvCxnSpPr>
            <a:stCxn id="20" idx="3"/>
            <a:endCxn id="11" idx="1"/>
          </p:cNvCxnSpPr>
          <p:nvPr/>
        </p:nvCxnSpPr>
        <p:spPr>
          <a:xfrm>
            <a:off x="4965465" y="2578159"/>
            <a:ext cx="1372898" cy="286300"/>
          </a:xfrm>
          <a:prstGeom prst="bentConnector3">
            <a:avLst>
              <a:gd name="adj1" fmla="val 73415"/>
            </a:avLst>
          </a:prstGeom>
          <a:ln w="1905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6" name="Elbow Connector 45"/>
          <p:cNvCxnSpPr>
            <a:endCxn id="12" idx="1"/>
          </p:cNvCxnSpPr>
          <p:nvPr/>
        </p:nvCxnSpPr>
        <p:spPr>
          <a:xfrm>
            <a:off x="4972163" y="2700171"/>
            <a:ext cx="1366200" cy="984468"/>
          </a:xfrm>
          <a:prstGeom prst="bentConnector3">
            <a:avLst/>
          </a:prstGeom>
          <a:ln w="1905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1462534" y="927203"/>
            <a:ext cx="925253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>
                <a:solidFill>
                  <a:srgbClr val="FFFFFF"/>
                </a:solidFill>
                <a:latin typeface="Arial Unicode MS"/>
              </a:rPr>
              <a:t>Producers</a:t>
            </a:r>
            <a:endParaRPr lang="en-US" sz="1266" dirty="0" err="1">
              <a:solidFill>
                <a:srgbClr val="FFFFFF"/>
              </a:solidFill>
              <a:latin typeface="Arial Unicode MS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6458542" y="518682"/>
            <a:ext cx="1013419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 err="1">
                <a:solidFill>
                  <a:srgbClr val="FFFFFF"/>
                </a:solidFill>
                <a:latin typeface="Arial Unicode MS"/>
              </a:rPr>
              <a:t>Consumers</a:t>
            </a:r>
            <a:endParaRPr lang="en-US" sz="1266" dirty="0" err="1">
              <a:solidFill>
                <a:srgbClr val="FFFFFF"/>
              </a:solidFill>
              <a:latin typeface="Arial Unicode MS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4229243" y="1650798"/>
            <a:ext cx="564193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>
                <a:solidFill>
                  <a:prstClr val="white"/>
                </a:solidFill>
                <a:latin typeface="Arial Unicode MS"/>
              </a:rPr>
              <a:t>Topic</a:t>
            </a:r>
            <a:endParaRPr lang="en-US" sz="1266" dirty="0" err="1">
              <a:solidFill>
                <a:prstClr val="white"/>
              </a:solidFill>
              <a:latin typeface="Arial Unicode MS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3639447" y="1468904"/>
            <a:ext cx="663964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>
                <a:solidFill>
                  <a:prstClr val="white"/>
                </a:solidFill>
                <a:latin typeface="Arial Unicode MS"/>
              </a:rPr>
              <a:t>Broker</a:t>
            </a:r>
            <a:endParaRPr lang="en-US" sz="1266" dirty="0" err="1">
              <a:solidFill>
                <a:prstClr val="white"/>
              </a:solidFill>
              <a:latin typeface="Arial Unicode MS"/>
            </a:endParaRPr>
          </a:p>
        </p:txBody>
      </p:sp>
      <p:pic>
        <p:nvPicPr>
          <p:cNvPr id="2050" name="Picture 2" descr="Image result for logo kafk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4184" y="775707"/>
            <a:ext cx="1384610" cy="727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5" name="Group 64"/>
          <p:cNvGrpSpPr/>
          <p:nvPr/>
        </p:nvGrpSpPr>
        <p:grpSpPr>
          <a:xfrm>
            <a:off x="3523130" y="3782183"/>
            <a:ext cx="348247" cy="468794"/>
            <a:chOff x="5473700" y="7607300"/>
            <a:chExt cx="965200" cy="1193800"/>
          </a:xfrm>
        </p:grpSpPr>
        <p:sp>
          <p:nvSpPr>
            <p:cNvPr id="55" name="Rectangle 54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>
                <a:solidFill>
                  <a:prstClr val="black"/>
                </a:solidFill>
                <a:latin typeface="Arial Unicode MS"/>
              </a:endParaRPr>
            </a:p>
          </p:txBody>
        </p:sp>
        <p:cxnSp>
          <p:nvCxnSpPr>
            <p:cNvPr id="57" name="Straight Connector 56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67" name="Elbow Connector 66"/>
          <p:cNvCxnSpPr>
            <a:endCxn id="55" idx="3"/>
          </p:cNvCxnSpPr>
          <p:nvPr/>
        </p:nvCxnSpPr>
        <p:spPr>
          <a:xfrm rot="5400000">
            <a:off x="3093860" y="2995501"/>
            <a:ext cx="1798598" cy="243563"/>
          </a:xfrm>
          <a:prstGeom prst="bentConnector2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70" name="Group 69"/>
          <p:cNvGrpSpPr/>
          <p:nvPr/>
        </p:nvGrpSpPr>
        <p:grpSpPr>
          <a:xfrm>
            <a:off x="4304387" y="3782183"/>
            <a:ext cx="348247" cy="468794"/>
            <a:chOff x="5473700" y="7607300"/>
            <a:chExt cx="965200" cy="1193800"/>
          </a:xfrm>
        </p:grpSpPr>
        <p:sp>
          <p:nvSpPr>
            <p:cNvPr id="71" name="Rectangle 70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>
                <a:solidFill>
                  <a:prstClr val="black"/>
                </a:solidFill>
                <a:latin typeface="Arial Unicode MS"/>
              </a:endParaRPr>
            </a:p>
          </p:txBody>
        </p:sp>
        <p:cxnSp>
          <p:nvCxnSpPr>
            <p:cNvPr id="72" name="Straight Connector 71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0" name="Rectangle 19"/>
          <p:cNvSpPr/>
          <p:nvPr/>
        </p:nvSpPr>
        <p:spPr>
          <a:xfrm>
            <a:off x="3967603" y="2372433"/>
            <a:ext cx="997862" cy="411451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white"/>
              </a:solidFill>
              <a:latin typeface="Arial Unicode MS"/>
            </a:endParaRPr>
          </a:p>
        </p:txBody>
      </p:sp>
      <p:cxnSp>
        <p:nvCxnSpPr>
          <p:cNvPr id="83" name="Straight Connector 82"/>
          <p:cNvCxnSpPr>
            <a:stCxn id="31" idx="2"/>
            <a:endCxn id="71" idx="0"/>
          </p:cNvCxnSpPr>
          <p:nvPr/>
        </p:nvCxnSpPr>
        <p:spPr>
          <a:xfrm>
            <a:off x="4469883" y="3334927"/>
            <a:ext cx="8628" cy="44725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3970952" y="2923476"/>
            <a:ext cx="997862" cy="411451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white"/>
              </a:solidFill>
              <a:latin typeface="Arial Unicode MS"/>
            </a:endParaRPr>
          </a:p>
        </p:txBody>
      </p:sp>
      <p:grpSp>
        <p:nvGrpSpPr>
          <p:cNvPr id="86" name="Group 85"/>
          <p:cNvGrpSpPr/>
          <p:nvPr/>
        </p:nvGrpSpPr>
        <p:grpSpPr>
          <a:xfrm>
            <a:off x="4954178" y="3782183"/>
            <a:ext cx="348247" cy="468794"/>
            <a:chOff x="5473700" y="7607300"/>
            <a:chExt cx="965200" cy="1193800"/>
          </a:xfrm>
        </p:grpSpPr>
        <p:sp>
          <p:nvSpPr>
            <p:cNvPr id="87" name="Rectangle 86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>
                <a:solidFill>
                  <a:prstClr val="black"/>
                </a:solidFill>
                <a:latin typeface="Arial Unicode MS"/>
              </a:endParaRPr>
            </a:p>
          </p:txBody>
        </p:sp>
        <p:cxnSp>
          <p:nvCxnSpPr>
            <p:cNvPr id="88" name="Straight Connector 87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96" name="Elbow Connector 95"/>
          <p:cNvCxnSpPr>
            <a:stCxn id="87" idx="0"/>
          </p:cNvCxnSpPr>
          <p:nvPr/>
        </p:nvCxnSpPr>
        <p:spPr>
          <a:xfrm rot="16200000" flipV="1">
            <a:off x="4410444" y="3064325"/>
            <a:ext cx="998300" cy="437416"/>
          </a:xfrm>
          <a:prstGeom prst="bentConnector3">
            <a:avLst>
              <a:gd name="adj1" fmla="val 91592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4" name="Rectangle 103"/>
          <p:cNvSpPr/>
          <p:nvPr/>
        </p:nvSpPr>
        <p:spPr>
          <a:xfrm>
            <a:off x="4757402" y="1894247"/>
            <a:ext cx="161184" cy="26440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07" name="Rectangle 106"/>
          <p:cNvSpPr/>
          <p:nvPr/>
        </p:nvSpPr>
        <p:spPr>
          <a:xfrm>
            <a:off x="4569430" y="1894247"/>
            <a:ext cx="161184" cy="26440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08" name="Rectangle 107"/>
          <p:cNvSpPr/>
          <p:nvPr/>
        </p:nvSpPr>
        <p:spPr>
          <a:xfrm>
            <a:off x="4381458" y="1894247"/>
            <a:ext cx="161184" cy="26440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09" name="Rectangle 108"/>
          <p:cNvSpPr/>
          <p:nvPr/>
        </p:nvSpPr>
        <p:spPr>
          <a:xfrm>
            <a:off x="4193485" y="1894247"/>
            <a:ext cx="161184" cy="26440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10" name="Rectangle 109"/>
          <p:cNvSpPr/>
          <p:nvPr/>
        </p:nvSpPr>
        <p:spPr>
          <a:xfrm>
            <a:off x="4005513" y="1894247"/>
            <a:ext cx="161184" cy="26440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13" name="Rectangle 112"/>
          <p:cNvSpPr/>
          <p:nvPr/>
        </p:nvSpPr>
        <p:spPr>
          <a:xfrm>
            <a:off x="5010347" y="376003"/>
            <a:ext cx="467849" cy="5512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12" name="TextBox 111"/>
          <p:cNvSpPr txBox="1"/>
          <p:nvPr/>
        </p:nvSpPr>
        <p:spPr>
          <a:xfrm>
            <a:off x="5030665" y="396900"/>
            <a:ext cx="567784" cy="5793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055" dirty="0" err="1">
                <a:solidFill>
                  <a:schemeClr val="tx1"/>
                </a:solidFill>
                <a:latin typeface="Arial Unicode MS"/>
              </a:rPr>
              <a:t>Key</a:t>
            </a:r>
            <a:endParaRPr lang="nl-NL" sz="1055" dirty="0">
              <a:solidFill>
                <a:schemeClr val="tx1"/>
              </a:solidFill>
              <a:latin typeface="Arial Unicode MS"/>
            </a:endParaRPr>
          </a:p>
          <a:p>
            <a:pPr defTabSz="661109"/>
            <a:r>
              <a:rPr lang="nl-NL" sz="1055" dirty="0">
                <a:solidFill>
                  <a:schemeClr val="tx1"/>
                </a:solidFill>
                <a:latin typeface="Arial Unicode MS"/>
              </a:rPr>
              <a:t>Value </a:t>
            </a:r>
          </a:p>
          <a:p>
            <a:pPr defTabSz="661109"/>
            <a:r>
              <a:rPr lang="nl-NL" sz="1055" dirty="0">
                <a:solidFill>
                  <a:schemeClr val="tx1"/>
                </a:solidFill>
                <a:latin typeface="Arial Unicode MS"/>
              </a:rPr>
              <a:t>Time</a:t>
            </a:r>
            <a:endParaRPr lang="en-US" sz="1055" dirty="0" err="1">
              <a:solidFill>
                <a:schemeClr val="tx1"/>
              </a:solidFill>
              <a:latin typeface="Arial Unicode MS"/>
            </a:endParaRPr>
          </a:p>
        </p:txBody>
      </p:sp>
      <p:cxnSp>
        <p:nvCxnSpPr>
          <p:cNvPr id="115" name="Straight Connector 114"/>
          <p:cNvCxnSpPr/>
          <p:nvPr/>
        </p:nvCxnSpPr>
        <p:spPr>
          <a:xfrm flipV="1">
            <a:off x="4757402" y="932487"/>
            <a:ext cx="252945" cy="961760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7" name="Straight Connector 116"/>
          <p:cNvCxnSpPr/>
          <p:nvPr/>
        </p:nvCxnSpPr>
        <p:spPr>
          <a:xfrm flipV="1">
            <a:off x="4918586" y="927203"/>
            <a:ext cx="559610" cy="967045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716B8A1B-4056-4154-B695-3C3C0C5E6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B4411D-7003-46A9-9AE1-B282D3678F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2D9F76-416D-4096-91E6-827667E7C1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40AECA21-4548-4DEA-8C19-96016CBB070D}"/>
              </a:ext>
            </a:extLst>
          </p:cNvPr>
          <p:cNvSpPr txBox="1"/>
          <p:nvPr/>
        </p:nvSpPr>
        <p:spPr>
          <a:xfrm>
            <a:off x="2609393" y="3912860"/>
            <a:ext cx="10454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61109"/>
            <a:r>
              <a:rPr lang="nl-NL" sz="1200" i="1" dirty="0">
                <a:solidFill>
                  <a:srgbClr val="000000"/>
                </a:solidFill>
                <a:latin typeface="Arial Unicode MS"/>
              </a:rPr>
              <a:t>Message Log</a:t>
            </a:r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1641F7CE-8DD9-4EF8-9B55-16618774114F}"/>
              </a:ext>
            </a:extLst>
          </p:cNvPr>
          <p:cNvCxnSpPr>
            <a:cxnSpLocks/>
          </p:cNvCxnSpPr>
          <p:nvPr/>
        </p:nvCxnSpPr>
        <p:spPr>
          <a:xfrm flipV="1">
            <a:off x="3299143" y="4105019"/>
            <a:ext cx="183821" cy="11427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28972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Image result for image apache zookeep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6743" y="817615"/>
            <a:ext cx="743846" cy="472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9" name="Group 178"/>
          <p:cNvGrpSpPr/>
          <p:nvPr/>
        </p:nvGrpSpPr>
        <p:grpSpPr>
          <a:xfrm>
            <a:off x="3040942" y="4210795"/>
            <a:ext cx="348247" cy="468794"/>
            <a:chOff x="5473700" y="7607300"/>
            <a:chExt cx="965200" cy="1193800"/>
          </a:xfrm>
        </p:grpSpPr>
        <p:sp>
          <p:nvSpPr>
            <p:cNvPr id="180" name="Rectangle 179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>
                <a:solidFill>
                  <a:prstClr val="black"/>
                </a:solidFill>
                <a:latin typeface="Arial Unicode MS"/>
              </a:endParaRPr>
            </a:p>
          </p:txBody>
        </p:sp>
        <p:cxnSp>
          <p:nvCxnSpPr>
            <p:cNvPr id="181" name="Straight Connector 180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2" name="Straight Connector 181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3" name="Straight Connector 182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4" name="Straight Connector 183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5" name="Straight Connector 184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6" name="Straight Connector 185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7" name="Straight Connector 186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88" name="Group 187"/>
          <p:cNvGrpSpPr/>
          <p:nvPr/>
        </p:nvGrpSpPr>
        <p:grpSpPr>
          <a:xfrm>
            <a:off x="2960577" y="4130431"/>
            <a:ext cx="348247" cy="468794"/>
            <a:chOff x="5473700" y="7607300"/>
            <a:chExt cx="965200" cy="1193800"/>
          </a:xfrm>
        </p:grpSpPr>
        <p:sp>
          <p:nvSpPr>
            <p:cNvPr id="189" name="Rectangle 188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>
                <a:solidFill>
                  <a:prstClr val="black"/>
                </a:solidFill>
                <a:latin typeface="Arial Unicode MS"/>
              </a:endParaRPr>
            </a:p>
          </p:txBody>
        </p:sp>
        <p:cxnSp>
          <p:nvCxnSpPr>
            <p:cNvPr id="190" name="Straight Connector 189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1" name="Straight Connector 190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2" name="Straight Connector 191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3" name="Straight Connector 192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4" name="Straight Connector 193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5" name="Straight Connector 194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6" name="Straight Connector 195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61" name="Group 160"/>
          <p:cNvGrpSpPr/>
          <p:nvPr/>
        </p:nvGrpSpPr>
        <p:grpSpPr>
          <a:xfrm>
            <a:off x="3322218" y="4036672"/>
            <a:ext cx="348247" cy="468794"/>
            <a:chOff x="5473700" y="7607300"/>
            <a:chExt cx="965200" cy="1193800"/>
          </a:xfrm>
        </p:grpSpPr>
        <p:sp>
          <p:nvSpPr>
            <p:cNvPr id="162" name="Rectangle 161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>
                <a:solidFill>
                  <a:prstClr val="black"/>
                </a:solidFill>
                <a:latin typeface="Arial Unicode MS"/>
              </a:endParaRPr>
            </a:p>
          </p:txBody>
        </p:sp>
        <p:cxnSp>
          <p:nvCxnSpPr>
            <p:cNvPr id="163" name="Straight Connector 162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70" name="Group 169"/>
          <p:cNvGrpSpPr/>
          <p:nvPr/>
        </p:nvGrpSpPr>
        <p:grpSpPr>
          <a:xfrm>
            <a:off x="3241854" y="3956307"/>
            <a:ext cx="348247" cy="468794"/>
            <a:chOff x="5473700" y="7607300"/>
            <a:chExt cx="965200" cy="1193800"/>
          </a:xfrm>
        </p:grpSpPr>
        <p:sp>
          <p:nvSpPr>
            <p:cNvPr id="171" name="Rectangle 170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>
                <a:solidFill>
                  <a:prstClr val="black"/>
                </a:solidFill>
                <a:latin typeface="Arial Unicode MS"/>
              </a:endParaRPr>
            </a:p>
          </p:txBody>
        </p:sp>
        <p:cxnSp>
          <p:nvCxnSpPr>
            <p:cNvPr id="172" name="Straight Connector 171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8" name="Straight Connector 177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2" name="Group 81"/>
          <p:cNvGrpSpPr/>
          <p:nvPr/>
        </p:nvGrpSpPr>
        <p:grpSpPr>
          <a:xfrm>
            <a:off x="3603495" y="3862548"/>
            <a:ext cx="348247" cy="468794"/>
            <a:chOff x="5473700" y="7607300"/>
            <a:chExt cx="965200" cy="1193800"/>
          </a:xfrm>
        </p:grpSpPr>
        <p:sp>
          <p:nvSpPr>
            <p:cNvPr id="84" name="Rectangle 83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>
                <a:solidFill>
                  <a:prstClr val="black"/>
                </a:solidFill>
                <a:latin typeface="Arial Unicode MS"/>
              </a:endParaRPr>
            </a:p>
          </p:txBody>
        </p:sp>
        <p:cxnSp>
          <p:nvCxnSpPr>
            <p:cNvPr id="85" name="Straight Connector 84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1" name="Rectangle 80"/>
          <p:cNvSpPr/>
          <p:nvPr/>
        </p:nvSpPr>
        <p:spPr>
          <a:xfrm>
            <a:off x="3820268" y="1226818"/>
            <a:ext cx="1647477" cy="210287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3726509" y="1347365"/>
            <a:ext cx="1647477" cy="210287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362447" y="1237282"/>
            <a:ext cx="1038044" cy="569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white"/>
              </a:solidFill>
              <a:latin typeface="Arial Unicode M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362447" y="2040929"/>
            <a:ext cx="1038044" cy="569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white"/>
              </a:solidFill>
              <a:latin typeface="Arial Unicode M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362447" y="2844576"/>
            <a:ext cx="1038044" cy="569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white"/>
              </a:solidFill>
              <a:latin typeface="Arial Unicode MS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338363" y="828343"/>
            <a:ext cx="1038044" cy="56925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338363" y="1571298"/>
            <a:ext cx="1038044" cy="37838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338363" y="2486284"/>
            <a:ext cx="1038044" cy="75635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338363" y="3400014"/>
            <a:ext cx="1038044" cy="56925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338363" y="2123387"/>
            <a:ext cx="1038044" cy="18919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485698" y="2610179"/>
            <a:ext cx="321459" cy="23439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877476" y="2610179"/>
            <a:ext cx="321459" cy="23439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6485698" y="2896059"/>
            <a:ext cx="321459" cy="23439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6877476" y="2896059"/>
            <a:ext cx="321459" cy="23439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632750" y="1467912"/>
            <a:ext cx="1647477" cy="210287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967603" y="1686717"/>
            <a:ext cx="997862" cy="712295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white"/>
              </a:solidFill>
              <a:latin typeface="Arial Unicode MS"/>
            </a:endParaRPr>
          </a:p>
        </p:txBody>
      </p:sp>
      <p:cxnSp>
        <p:nvCxnSpPr>
          <p:cNvPr id="22" name="Elbow Connector 21"/>
          <p:cNvCxnSpPr/>
          <p:nvPr/>
        </p:nvCxnSpPr>
        <p:spPr>
          <a:xfrm>
            <a:off x="2400491" y="1441542"/>
            <a:ext cx="1567112" cy="490350"/>
          </a:xfrm>
          <a:prstGeom prst="bentConnector3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/>
          <p:cNvCxnSpPr/>
          <p:nvPr/>
        </p:nvCxnSpPr>
        <p:spPr>
          <a:xfrm flipV="1">
            <a:off x="2400491" y="2099319"/>
            <a:ext cx="1567112" cy="118663"/>
          </a:xfrm>
          <a:prstGeom prst="bentConnector3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endCxn id="20" idx="1"/>
          </p:cNvCxnSpPr>
          <p:nvPr/>
        </p:nvCxnSpPr>
        <p:spPr>
          <a:xfrm flipV="1">
            <a:off x="2400491" y="2651617"/>
            <a:ext cx="1567112" cy="361641"/>
          </a:xfrm>
          <a:prstGeom prst="bentConnector3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/>
          <p:cNvCxnSpPr/>
          <p:nvPr/>
        </p:nvCxnSpPr>
        <p:spPr>
          <a:xfrm>
            <a:off x="2400491" y="2419313"/>
            <a:ext cx="1567112" cy="160729"/>
          </a:xfrm>
          <a:prstGeom prst="bentConnector3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7" idx="3"/>
          </p:cNvCxnSpPr>
          <p:nvPr/>
        </p:nvCxnSpPr>
        <p:spPr>
          <a:xfrm>
            <a:off x="2400491" y="3129201"/>
            <a:ext cx="1567112" cy="1255"/>
          </a:xfrm>
          <a:prstGeom prst="bentConnector3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Elbow Connector 43"/>
          <p:cNvCxnSpPr/>
          <p:nvPr/>
        </p:nvCxnSpPr>
        <p:spPr>
          <a:xfrm>
            <a:off x="4927390" y="2026802"/>
            <a:ext cx="1558309" cy="747455"/>
          </a:xfrm>
          <a:prstGeom prst="bentConnector3">
            <a:avLst>
              <a:gd name="adj1" fmla="val 68480"/>
            </a:avLst>
          </a:prstGeom>
          <a:ln w="1905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6" name="Elbow Connector 45"/>
          <p:cNvCxnSpPr>
            <a:endCxn id="12" idx="1"/>
          </p:cNvCxnSpPr>
          <p:nvPr/>
        </p:nvCxnSpPr>
        <p:spPr>
          <a:xfrm>
            <a:off x="4972163" y="2700171"/>
            <a:ext cx="1366200" cy="984468"/>
          </a:xfrm>
          <a:prstGeom prst="bentConnector3">
            <a:avLst/>
          </a:prstGeom>
          <a:ln w="1905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1462534" y="927203"/>
            <a:ext cx="925253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>
                <a:solidFill>
                  <a:srgbClr val="000000"/>
                </a:solidFill>
                <a:latin typeface="Arial Unicode MS"/>
              </a:rPr>
              <a:t>Producers</a:t>
            </a:r>
            <a:endParaRPr lang="en-US" sz="1266" dirty="0" err="1">
              <a:solidFill>
                <a:srgbClr val="000000"/>
              </a:solidFill>
              <a:latin typeface="Arial Unicode MS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6458542" y="518682"/>
            <a:ext cx="1013419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 err="1">
                <a:solidFill>
                  <a:srgbClr val="000000"/>
                </a:solidFill>
                <a:latin typeface="Arial Unicode MS"/>
              </a:rPr>
              <a:t>Consumers</a:t>
            </a:r>
            <a:endParaRPr lang="en-US" sz="1266" dirty="0" err="1">
              <a:solidFill>
                <a:srgbClr val="000000"/>
              </a:solidFill>
              <a:latin typeface="Arial Unicode MS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4229243" y="1650798"/>
            <a:ext cx="564193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>
                <a:solidFill>
                  <a:prstClr val="white"/>
                </a:solidFill>
                <a:latin typeface="Arial Unicode MS"/>
              </a:rPr>
              <a:t>Topic</a:t>
            </a:r>
            <a:endParaRPr lang="en-US" sz="1266" dirty="0" err="1">
              <a:solidFill>
                <a:prstClr val="white"/>
              </a:solidFill>
              <a:latin typeface="Arial Unicode MS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3604436" y="1421635"/>
            <a:ext cx="663964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>
                <a:solidFill>
                  <a:prstClr val="white"/>
                </a:solidFill>
                <a:latin typeface="Arial Unicode MS"/>
              </a:rPr>
              <a:t>Broker</a:t>
            </a:r>
            <a:endParaRPr lang="en-US" sz="1266" dirty="0" err="1">
              <a:solidFill>
                <a:prstClr val="white"/>
              </a:solidFill>
              <a:latin typeface="Arial Unicode MS"/>
            </a:endParaRPr>
          </a:p>
        </p:txBody>
      </p:sp>
      <p:pic>
        <p:nvPicPr>
          <p:cNvPr id="2050" name="Picture 2" descr="Image result for logo kafk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8003" y="21215"/>
            <a:ext cx="1384610" cy="727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5" name="Group 64"/>
          <p:cNvGrpSpPr/>
          <p:nvPr/>
        </p:nvGrpSpPr>
        <p:grpSpPr>
          <a:xfrm>
            <a:off x="3523130" y="3782183"/>
            <a:ext cx="348247" cy="468794"/>
            <a:chOff x="5473700" y="7607300"/>
            <a:chExt cx="965200" cy="1193800"/>
          </a:xfrm>
        </p:grpSpPr>
        <p:sp>
          <p:nvSpPr>
            <p:cNvPr id="55" name="Rectangle 54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>
                <a:solidFill>
                  <a:prstClr val="black"/>
                </a:solidFill>
                <a:latin typeface="Arial Unicode MS"/>
              </a:endParaRPr>
            </a:p>
          </p:txBody>
        </p:sp>
        <p:cxnSp>
          <p:nvCxnSpPr>
            <p:cNvPr id="57" name="Straight Connector 56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67" name="Elbow Connector 66"/>
          <p:cNvCxnSpPr/>
          <p:nvPr/>
        </p:nvCxnSpPr>
        <p:spPr>
          <a:xfrm rot="5400000">
            <a:off x="3033619" y="2910290"/>
            <a:ext cx="1917261" cy="295320"/>
          </a:xfrm>
          <a:prstGeom prst="bentConnector2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70" name="Group 69"/>
          <p:cNvGrpSpPr/>
          <p:nvPr/>
        </p:nvGrpSpPr>
        <p:grpSpPr>
          <a:xfrm>
            <a:off x="4304387" y="3782183"/>
            <a:ext cx="348247" cy="468794"/>
            <a:chOff x="5473700" y="7607300"/>
            <a:chExt cx="965200" cy="1193800"/>
          </a:xfrm>
        </p:grpSpPr>
        <p:sp>
          <p:nvSpPr>
            <p:cNvPr id="71" name="Rectangle 70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>
                <a:solidFill>
                  <a:prstClr val="black"/>
                </a:solidFill>
                <a:latin typeface="Arial Unicode MS"/>
              </a:endParaRPr>
            </a:p>
          </p:txBody>
        </p:sp>
        <p:cxnSp>
          <p:nvCxnSpPr>
            <p:cNvPr id="72" name="Straight Connector 71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83" name="Straight Connector 82"/>
          <p:cNvCxnSpPr>
            <a:stCxn id="31" idx="2"/>
            <a:endCxn id="71" idx="0"/>
          </p:cNvCxnSpPr>
          <p:nvPr/>
        </p:nvCxnSpPr>
        <p:spPr>
          <a:xfrm>
            <a:off x="4469883" y="3334927"/>
            <a:ext cx="8628" cy="44725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86" name="Group 85"/>
          <p:cNvGrpSpPr/>
          <p:nvPr/>
        </p:nvGrpSpPr>
        <p:grpSpPr>
          <a:xfrm>
            <a:off x="4954178" y="3782183"/>
            <a:ext cx="348247" cy="468794"/>
            <a:chOff x="5473700" y="7607300"/>
            <a:chExt cx="965200" cy="1193800"/>
          </a:xfrm>
        </p:grpSpPr>
        <p:sp>
          <p:nvSpPr>
            <p:cNvPr id="87" name="Rectangle 86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>
                <a:solidFill>
                  <a:prstClr val="black"/>
                </a:solidFill>
                <a:latin typeface="Arial Unicode MS"/>
              </a:endParaRPr>
            </a:p>
          </p:txBody>
        </p:sp>
        <p:cxnSp>
          <p:nvCxnSpPr>
            <p:cNvPr id="88" name="Straight Connector 87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96" name="Elbow Connector 95"/>
          <p:cNvCxnSpPr>
            <a:stCxn id="87" idx="0"/>
          </p:cNvCxnSpPr>
          <p:nvPr/>
        </p:nvCxnSpPr>
        <p:spPr>
          <a:xfrm rot="16200000" flipV="1">
            <a:off x="4410444" y="3064325"/>
            <a:ext cx="998300" cy="437416"/>
          </a:xfrm>
          <a:prstGeom prst="bentConnector3">
            <a:avLst>
              <a:gd name="adj1" fmla="val 91592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2942953" y="1167276"/>
            <a:ext cx="401072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i="1" dirty="0" err="1">
                <a:solidFill>
                  <a:srgbClr val="000000"/>
                </a:solidFill>
                <a:latin typeface="Arial Unicode MS"/>
              </a:rPr>
              <a:t>tcp</a:t>
            </a:r>
            <a:endParaRPr lang="en-US" sz="1266" i="1" dirty="0" err="1">
              <a:solidFill>
                <a:srgbClr val="000000"/>
              </a:solidFill>
              <a:latin typeface="Arial Unicode MS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5648851" y="776047"/>
            <a:ext cx="401072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i="1" dirty="0" err="1">
                <a:solidFill>
                  <a:srgbClr val="000000"/>
                </a:solidFill>
                <a:latin typeface="Arial Unicode MS"/>
              </a:rPr>
              <a:t>tcp</a:t>
            </a:r>
            <a:endParaRPr lang="en-US" sz="1266" i="1" dirty="0" err="1">
              <a:solidFill>
                <a:srgbClr val="000000"/>
              </a:solidFill>
              <a:latin typeface="Arial Unicode MS"/>
            </a:endParaRPr>
          </a:p>
        </p:txBody>
      </p:sp>
      <p:grpSp>
        <p:nvGrpSpPr>
          <p:cNvPr id="120" name="Group 119"/>
          <p:cNvGrpSpPr/>
          <p:nvPr/>
        </p:nvGrpSpPr>
        <p:grpSpPr>
          <a:xfrm>
            <a:off x="4384752" y="3862548"/>
            <a:ext cx="348247" cy="468794"/>
            <a:chOff x="5473700" y="7607300"/>
            <a:chExt cx="965200" cy="1193800"/>
          </a:xfrm>
        </p:grpSpPr>
        <p:sp>
          <p:nvSpPr>
            <p:cNvPr id="121" name="Rectangle 120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>
                <a:solidFill>
                  <a:prstClr val="black"/>
                </a:solidFill>
                <a:latin typeface="Arial Unicode MS"/>
              </a:endParaRPr>
            </a:p>
          </p:txBody>
        </p:sp>
        <p:cxnSp>
          <p:nvCxnSpPr>
            <p:cNvPr id="122" name="Straight Connector 121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7" name="Straight Connector 126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29" name="Group 128"/>
          <p:cNvGrpSpPr/>
          <p:nvPr/>
        </p:nvGrpSpPr>
        <p:grpSpPr>
          <a:xfrm>
            <a:off x="4465117" y="3942913"/>
            <a:ext cx="348247" cy="468794"/>
            <a:chOff x="5473700" y="7607300"/>
            <a:chExt cx="965200" cy="1193800"/>
          </a:xfrm>
        </p:grpSpPr>
        <p:sp>
          <p:nvSpPr>
            <p:cNvPr id="130" name="Rectangle 129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>
                <a:solidFill>
                  <a:prstClr val="black"/>
                </a:solidFill>
                <a:latin typeface="Arial Unicode MS"/>
              </a:endParaRPr>
            </a:p>
          </p:txBody>
        </p:sp>
        <p:cxnSp>
          <p:nvCxnSpPr>
            <p:cNvPr id="131" name="Straight Connector 130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2" name="Straight Connector 131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3" name="Straight Connector 132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4" name="Straight Connector 133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5" name="Straight Connector 134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6" name="Straight Connector 135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7" name="Straight Connector 136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38" name="Group 137"/>
          <p:cNvGrpSpPr/>
          <p:nvPr/>
        </p:nvGrpSpPr>
        <p:grpSpPr>
          <a:xfrm>
            <a:off x="5034543" y="3862548"/>
            <a:ext cx="348247" cy="468794"/>
            <a:chOff x="5473700" y="7607300"/>
            <a:chExt cx="965200" cy="1193800"/>
          </a:xfrm>
        </p:grpSpPr>
        <p:sp>
          <p:nvSpPr>
            <p:cNvPr id="139" name="Rectangle 138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>
                <a:solidFill>
                  <a:prstClr val="black"/>
                </a:solidFill>
                <a:latin typeface="Arial Unicode MS"/>
              </a:endParaRPr>
            </a:p>
          </p:txBody>
        </p:sp>
        <p:cxnSp>
          <p:nvCxnSpPr>
            <p:cNvPr id="140" name="Straight Connector 139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1" name="Straight Connector 140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2" name="Straight Connector 141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3" name="Straight Connector 142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4" name="Straight Connector 143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5" name="Straight Connector 144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6" name="Straight Connector 145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47" name="Group 146"/>
          <p:cNvGrpSpPr/>
          <p:nvPr/>
        </p:nvGrpSpPr>
        <p:grpSpPr>
          <a:xfrm>
            <a:off x="5114908" y="3942913"/>
            <a:ext cx="348247" cy="468794"/>
            <a:chOff x="5473700" y="7607300"/>
            <a:chExt cx="965200" cy="1193800"/>
          </a:xfrm>
        </p:grpSpPr>
        <p:sp>
          <p:nvSpPr>
            <p:cNvPr id="148" name="Rectangle 147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>
                <a:solidFill>
                  <a:prstClr val="black"/>
                </a:solidFill>
                <a:latin typeface="Arial Unicode MS"/>
              </a:endParaRPr>
            </a:p>
          </p:txBody>
        </p:sp>
        <p:cxnSp>
          <p:nvCxnSpPr>
            <p:cNvPr id="149" name="Straight Connector 148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0" name="Straight Connector 149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1" name="Straight Connector 150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2" name="Straight Connector 151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3" name="Straight Connector 152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4" name="Straight Connector 153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5" name="Straight Connector 154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4" name="Rectangle 33"/>
          <p:cNvSpPr/>
          <p:nvPr/>
        </p:nvSpPr>
        <p:spPr>
          <a:xfrm>
            <a:off x="4088153" y="1860527"/>
            <a:ext cx="839237" cy="23879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04" name="Rectangle 103"/>
          <p:cNvSpPr/>
          <p:nvPr/>
        </p:nvSpPr>
        <p:spPr>
          <a:xfrm>
            <a:off x="4730614" y="1894248"/>
            <a:ext cx="161184" cy="14861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07" name="Rectangle 106"/>
          <p:cNvSpPr/>
          <p:nvPr/>
        </p:nvSpPr>
        <p:spPr>
          <a:xfrm>
            <a:off x="4542642" y="1894248"/>
            <a:ext cx="161184" cy="14861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08" name="Rectangle 107"/>
          <p:cNvSpPr/>
          <p:nvPr/>
        </p:nvSpPr>
        <p:spPr>
          <a:xfrm>
            <a:off x="4354669" y="1894248"/>
            <a:ext cx="161184" cy="14861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09" name="Rectangle 108"/>
          <p:cNvSpPr/>
          <p:nvPr/>
        </p:nvSpPr>
        <p:spPr>
          <a:xfrm>
            <a:off x="4166697" y="1894248"/>
            <a:ext cx="161184" cy="14861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cxnSp>
        <p:nvCxnSpPr>
          <p:cNvPr id="41" name="Elbow Connector 40"/>
          <p:cNvCxnSpPr/>
          <p:nvPr/>
        </p:nvCxnSpPr>
        <p:spPr>
          <a:xfrm flipV="1">
            <a:off x="4485384" y="1706913"/>
            <a:ext cx="1852979" cy="280439"/>
          </a:xfrm>
          <a:prstGeom prst="bentConnector3">
            <a:avLst>
              <a:gd name="adj1" fmla="val 81082"/>
            </a:avLst>
          </a:prstGeom>
          <a:ln w="1905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6" name="Elbow Connector 35"/>
          <p:cNvCxnSpPr>
            <a:endCxn id="9" idx="1"/>
          </p:cNvCxnSpPr>
          <p:nvPr/>
        </p:nvCxnSpPr>
        <p:spPr>
          <a:xfrm flipV="1">
            <a:off x="4652634" y="1112968"/>
            <a:ext cx="1685729" cy="836714"/>
          </a:xfrm>
          <a:prstGeom prst="bentConnector3">
            <a:avLst>
              <a:gd name="adj1" fmla="val 59932"/>
            </a:avLst>
          </a:prstGeom>
          <a:ln w="1905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56" name="Rectangle 155"/>
          <p:cNvSpPr/>
          <p:nvPr/>
        </p:nvSpPr>
        <p:spPr>
          <a:xfrm>
            <a:off x="4081456" y="2121712"/>
            <a:ext cx="839237" cy="23879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57" name="Rectangle 156"/>
          <p:cNvSpPr/>
          <p:nvPr/>
        </p:nvSpPr>
        <p:spPr>
          <a:xfrm>
            <a:off x="4723917" y="2155433"/>
            <a:ext cx="161184" cy="14861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58" name="Rectangle 157"/>
          <p:cNvSpPr/>
          <p:nvPr/>
        </p:nvSpPr>
        <p:spPr>
          <a:xfrm>
            <a:off x="4535945" y="2155433"/>
            <a:ext cx="161184" cy="14861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59" name="Rectangle 158"/>
          <p:cNvSpPr/>
          <p:nvPr/>
        </p:nvSpPr>
        <p:spPr>
          <a:xfrm>
            <a:off x="4347972" y="2155433"/>
            <a:ext cx="161184" cy="14861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cxnSp>
        <p:nvCxnSpPr>
          <p:cNvPr id="39" name="Elbow Connector 38"/>
          <p:cNvCxnSpPr>
            <a:endCxn id="84" idx="3"/>
          </p:cNvCxnSpPr>
          <p:nvPr/>
        </p:nvCxnSpPr>
        <p:spPr>
          <a:xfrm rot="5400000">
            <a:off x="3223011" y="3089236"/>
            <a:ext cx="1736441" cy="278978"/>
          </a:xfrm>
          <a:prstGeom prst="bentConnector2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3967603" y="2519350"/>
            <a:ext cx="997862" cy="264533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white"/>
              </a:solidFill>
              <a:latin typeface="Arial Unicode MS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3970952" y="2923476"/>
            <a:ext cx="997862" cy="411451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white"/>
              </a:solidFill>
              <a:latin typeface="Arial Unicode MS"/>
            </a:endParaRPr>
          </a:p>
        </p:txBody>
      </p:sp>
      <p:cxnSp>
        <p:nvCxnSpPr>
          <p:cNvPr id="48" name="Elbow Connector 47"/>
          <p:cNvCxnSpPr>
            <a:stCxn id="158" idx="3"/>
            <a:endCxn id="16" idx="1"/>
          </p:cNvCxnSpPr>
          <p:nvPr/>
        </p:nvCxnSpPr>
        <p:spPr>
          <a:xfrm>
            <a:off x="4697128" y="2229742"/>
            <a:ext cx="1788570" cy="783516"/>
          </a:xfrm>
          <a:prstGeom prst="bentConnector3">
            <a:avLst>
              <a:gd name="adj1" fmla="val 61982"/>
            </a:avLst>
          </a:prstGeom>
          <a:ln w="1905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0" name="Rectangle 49"/>
          <p:cNvSpPr/>
          <p:nvPr/>
        </p:nvSpPr>
        <p:spPr>
          <a:xfrm>
            <a:off x="2644885" y="1237282"/>
            <a:ext cx="214761" cy="29404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white"/>
              </a:solidFill>
              <a:latin typeface="Arial Unicode MS"/>
            </a:endParaRPr>
          </a:p>
        </p:txBody>
      </p:sp>
      <p:sp>
        <p:nvSpPr>
          <p:cNvPr id="197" name="Rectangle 196"/>
          <p:cNvSpPr/>
          <p:nvPr/>
        </p:nvSpPr>
        <p:spPr>
          <a:xfrm>
            <a:off x="2678370" y="1289000"/>
            <a:ext cx="80592" cy="12172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98" name="Rectangle 197"/>
          <p:cNvSpPr/>
          <p:nvPr/>
        </p:nvSpPr>
        <p:spPr>
          <a:xfrm>
            <a:off x="2698462" y="1331955"/>
            <a:ext cx="80592" cy="12172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99" name="Rectangle 198"/>
          <p:cNvSpPr/>
          <p:nvPr/>
        </p:nvSpPr>
        <p:spPr>
          <a:xfrm>
            <a:off x="2725250" y="1388304"/>
            <a:ext cx="80592" cy="12172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pic>
        <p:nvPicPr>
          <p:cNvPr id="6148" name="Picture 4" descr="Image result for server host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9660" y="804012"/>
            <a:ext cx="604122" cy="604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0" name="Picture 4" descr="Image result for server host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751349" y="666068"/>
            <a:ext cx="604122" cy="604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Image result for laptop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889" y="871450"/>
            <a:ext cx="419937" cy="460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1" name="TextBox 200">
            <a:extLst>
              <a:ext uri="{FF2B5EF4-FFF2-40B4-BE49-F238E27FC236}">
                <a16:creationId xmlns:a16="http://schemas.microsoft.com/office/drawing/2014/main" id="{8C72BB71-1B36-4322-BE08-3084B2BC02E6}"/>
              </a:ext>
            </a:extLst>
          </p:cNvPr>
          <p:cNvSpPr txBox="1"/>
          <p:nvPr/>
        </p:nvSpPr>
        <p:spPr>
          <a:xfrm>
            <a:off x="7523742" y="2433250"/>
            <a:ext cx="13612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00" i="1" dirty="0">
                <a:solidFill>
                  <a:srgbClr val="000000"/>
                </a:solidFill>
                <a:latin typeface="Arial Unicode MS"/>
              </a:rPr>
              <a:t>Consumer Group</a:t>
            </a:r>
            <a:endParaRPr lang="en-US" sz="1200" i="1" dirty="0" err="1">
              <a:solidFill>
                <a:srgbClr val="000000"/>
              </a:solidFill>
              <a:latin typeface="Arial Unicode MS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D780EF2-4610-4900-BB68-1F68C21B1EE1}"/>
              </a:ext>
            </a:extLst>
          </p:cNvPr>
          <p:cNvCxnSpPr>
            <a:cxnSpLocks/>
          </p:cNvCxnSpPr>
          <p:nvPr/>
        </p:nvCxnSpPr>
        <p:spPr>
          <a:xfrm flipH="1">
            <a:off x="7403704" y="2571750"/>
            <a:ext cx="147334" cy="13849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2" name="TextBox 201">
            <a:extLst>
              <a:ext uri="{FF2B5EF4-FFF2-40B4-BE49-F238E27FC236}">
                <a16:creationId xmlns:a16="http://schemas.microsoft.com/office/drawing/2014/main" id="{EC87AC18-5515-4012-A186-1469068B944D}"/>
              </a:ext>
            </a:extLst>
          </p:cNvPr>
          <p:cNvSpPr txBox="1"/>
          <p:nvPr/>
        </p:nvSpPr>
        <p:spPr>
          <a:xfrm>
            <a:off x="3191779" y="2242351"/>
            <a:ext cx="7473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00" i="1" dirty="0" err="1">
                <a:solidFill>
                  <a:srgbClr val="000000"/>
                </a:solidFill>
                <a:latin typeface="Arial Unicode MS"/>
              </a:rPr>
              <a:t>Partition</a:t>
            </a:r>
            <a:endParaRPr lang="en-US" sz="1200" i="1" dirty="0" err="1">
              <a:solidFill>
                <a:srgbClr val="000000"/>
              </a:solidFill>
              <a:latin typeface="Arial Unicode MS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001CB29-6E48-44B9-B14F-0D6AECCD5ECA}"/>
              </a:ext>
            </a:extLst>
          </p:cNvPr>
          <p:cNvCxnSpPr>
            <a:stCxn id="202" idx="3"/>
            <a:endCxn id="156" idx="1"/>
          </p:cNvCxnSpPr>
          <p:nvPr/>
        </p:nvCxnSpPr>
        <p:spPr>
          <a:xfrm flipV="1">
            <a:off x="3939099" y="2241108"/>
            <a:ext cx="142357" cy="13974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5" name="Footer Placeholder 34">
            <a:extLst>
              <a:ext uri="{FF2B5EF4-FFF2-40B4-BE49-F238E27FC236}">
                <a16:creationId xmlns:a16="http://schemas.microsoft.com/office/drawing/2014/main" id="{EE3F7375-647D-448B-BA23-6173AC2C2E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7E11D8-151E-4195-9C78-43BE29CEE876}"/>
              </a:ext>
            </a:extLst>
          </p:cNvPr>
          <p:cNvSpPr txBox="1"/>
          <p:nvPr/>
        </p:nvSpPr>
        <p:spPr>
          <a:xfrm>
            <a:off x="4920693" y="240863"/>
            <a:ext cx="730969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800" dirty="0"/>
              <a:t>Cluster</a:t>
            </a:r>
            <a:endParaRPr lang="en-NL" sz="1800" dirty="0" err="1"/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F1B8509A-4922-4764-A380-B95A42671B85}"/>
              </a:ext>
            </a:extLst>
          </p:cNvPr>
          <p:cNvSpPr txBox="1"/>
          <p:nvPr/>
        </p:nvSpPr>
        <p:spPr>
          <a:xfrm>
            <a:off x="1914729" y="3999132"/>
            <a:ext cx="10454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61109"/>
            <a:r>
              <a:rPr lang="nl-NL" sz="1200" i="1" dirty="0" err="1">
                <a:solidFill>
                  <a:srgbClr val="000000"/>
                </a:solidFill>
                <a:latin typeface="Arial Unicode MS"/>
              </a:rPr>
              <a:t>Partition</a:t>
            </a:r>
            <a:r>
              <a:rPr lang="nl-NL" sz="1200" i="1" dirty="0">
                <a:solidFill>
                  <a:srgbClr val="000000"/>
                </a:solidFill>
                <a:latin typeface="Arial Unicode MS"/>
              </a:rPr>
              <a:t> Log</a:t>
            </a:r>
          </a:p>
          <a:p>
            <a:pPr defTabSz="661109"/>
            <a:r>
              <a:rPr lang="nl-NL" sz="1200" i="1" dirty="0">
                <a:latin typeface="Arial Unicode MS"/>
              </a:rPr>
              <a:t>Replica</a:t>
            </a:r>
            <a:endParaRPr lang="en-US" sz="1200" i="1" dirty="0" err="1">
              <a:solidFill>
                <a:srgbClr val="000000"/>
              </a:solidFill>
              <a:latin typeface="Arial Unicode MS"/>
            </a:endParaRPr>
          </a:p>
        </p:txBody>
      </p:sp>
      <p:cxnSp>
        <p:nvCxnSpPr>
          <p:cNvPr id="204" name="Straight Arrow Connector 203">
            <a:extLst>
              <a:ext uri="{FF2B5EF4-FFF2-40B4-BE49-F238E27FC236}">
                <a16:creationId xmlns:a16="http://schemas.microsoft.com/office/drawing/2014/main" id="{AF8B371B-8925-4495-B71A-46E60835B454}"/>
              </a:ext>
            </a:extLst>
          </p:cNvPr>
          <p:cNvCxnSpPr>
            <a:cxnSpLocks/>
          </p:cNvCxnSpPr>
          <p:nvPr/>
        </p:nvCxnSpPr>
        <p:spPr>
          <a:xfrm flipV="1">
            <a:off x="2779054" y="4221624"/>
            <a:ext cx="183821" cy="11427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17635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What’s</a:t>
            </a:r>
            <a:r>
              <a:rPr lang="nl-NL" dirty="0"/>
              <a:t> </a:t>
            </a:r>
            <a:r>
              <a:rPr lang="nl-NL" dirty="0" err="1"/>
              <a:t>so</a:t>
            </a:r>
            <a:r>
              <a:rPr lang="nl-NL" dirty="0"/>
              <a:t> special?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NL" dirty="0" err="1"/>
              <a:t>Durable</a:t>
            </a:r>
            <a:r>
              <a:rPr lang="nl-NL" dirty="0"/>
              <a:t> transactions</a:t>
            </a:r>
          </a:p>
          <a:p>
            <a:r>
              <a:rPr lang="nl-NL" dirty="0" err="1"/>
              <a:t>Scalable</a:t>
            </a:r>
            <a:endParaRPr lang="nl-NL" dirty="0"/>
          </a:p>
          <a:p>
            <a:pPr lvl="1"/>
            <a:r>
              <a:rPr lang="nl-NL" dirty="0"/>
              <a:t>High volume</a:t>
            </a:r>
          </a:p>
          <a:p>
            <a:pPr lvl="1"/>
            <a:r>
              <a:rPr lang="nl-NL" dirty="0"/>
              <a:t>High speed</a:t>
            </a:r>
          </a:p>
          <a:p>
            <a:r>
              <a:rPr lang="nl-NL" dirty="0" err="1"/>
              <a:t>Available</a:t>
            </a:r>
            <a:endParaRPr lang="nl-NL" dirty="0"/>
          </a:p>
          <a:p>
            <a:r>
              <a:rPr lang="nl-NL" dirty="0"/>
              <a:t>Distributed</a:t>
            </a:r>
          </a:p>
          <a:p>
            <a:r>
              <a:rPr lang="nl-NL" dirty="0"/>
              <a:t>Open</a:t>
            </a:r>
          </a:p>
          <a:p>
            <a:r>
              <a:rPr lang="nl-NL" dirty="0"/>
              <a:t>Quick start </a:t>
            </a:r>
          </a:p>
          <a:p>
            <a:r>
              <a:rPr lang="nl-NL" dirty="0"/>
              <a:t>Free (no </a:t>
            </a:r>
            <a:r>
              <a:rPr lang="nl-NL" dirty="0" err="1"/>
              <a:t>license</a:t>
            </a:r>
            <a:r>
              <a:rPr lang="nl-NL" dirty="0"/>
              <a:t> </a:t>
            </a:r>
            <a:r>
              <a:rPr lang="nl-NL" dirty="0" err="1"/>
              <a:t>costs</a:t>
            </a:r>
            <a:r>
              <a:rPr lang="nl-NL" dirty="0"/>
              <a:t>)</a:t>
            </a:r>
          </a:p>
          <a:p>
            <a:r>
              <a:rPr lang="en-US" dirty="0"/>
              <a:t>“Self Fulfilling Prophecy” </a:t>
            </a:r>
            <a:br>
              <a:rPr lang="en-US" dirty="0"/>
            </a:br>
            <a:r>
              <a:rPr lang="en-US" dirty="0"/>
              <a:t>(positive feedback loop feeding from buzz around Kafka)</a:t>
            </a:r>
          </a:p>
          <a:p>
            <a:r>
              <a:rPr lang="en-US" dirty="0"/>
              <a:t>Eco system, tools/libraries/resources, cloud services</a:t>
            </a:r>
          </a:p>
        </p:txBody>
      </p:sp>
      <p:pic>
        <p:nvPicPr>
          <p:cNvPr id="4" name="Picture 2" descr="Image result for logo kafka">
            <a:extLst>
              <a:ext uri="{FF2B5EF4-FFF2-40B4-BE49-F238E27FC236}">
                <a16:creationId xmlns:a16="http://schemas.microsoft.com/office/drawing/2014/main" id="{4CBCBB03-FE5E-469A-B83D-CC410F717A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4563" y="1352785"/>
            <a:ext cx="2802701" cy="1473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7378FF-995E-42A1-8AF1-0E4A13E5BE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418417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Lucas Jellema</a:t>
            </a:r>
            <a:br>
              <a:rPr lang="en-US" dirty="0"/>
            </a:br>
            <a:r>
              <a:rPr lang="en-US" dirty="0"/>
              <a:t>Architect / Developer</a:t>
            </a:r>
            <a:br>
              <a:rPr lang="en-US" dirty="0"/>
            </a:br>
            <a:br>
              <a:rPr lang="en-US" dirty="0"/>
            </a:br>
            <a:r>
              <a:rPr lang="en-US" dirty="0"/>
              <a:t>1994 started in IT at Oracle </a:t>
            </a:r>
            <a:br>
              <a:rPr lang="en-US" dirty="0"/>
            </a:br>
            <a:r>
              <a:rPr lang="en-US" dirty="0"/>
              <a:t>2002 joined AMIS | Conclusion</a:t>
            </a:r>
            <a:br>
              <a:rPr lang="en-US" dirty="0"/>
            </a:br>
            <a:r>
              <a:rPr lang="en-US" dirty="0"/>
              <a:t>Currently CTO &amp; Solution Architect</a:t>
            </a:r>
            <a:br>
              <a:rPr lang="nl-NL" dirty="0"/>
            </a:br>
            <a:endParaRPr lang="nl-NL" dirty="0"/>
          </a:p>
        </p:txBody>
      </p:sp>
      <p:pic>
        <p:nvPicPr>
          <p:cNvPr id="4" name="Picture 3" descr="cid:image001.jpg@01CE5266.DC9D20F0">
            <a:extLst>
              <a:ext uri="{FF2B5EF4-FFF2-40B4-BE49-F238E27FC236}">
                <a16:creationId xmlns:a16="http://schemas.microsoft.com/office/drawing/2014/main" id="{44E27BC3-E113-408E-BC6D-54DFFB136AF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4871" y="4330917"/>
            <a:ext cx="1278255" cy="36385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ECDE17-54D0-4449-9256-1701504F5F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Introducing Apache Kafka - 15 april 2020</a:t>
            </a:r>
            <a:endParaRPr lang="nl-NL" noProof="0" dirty="0"/>
          </a:p>
        </p:txBody>
      </p:sp>
      <p:pic>
        <p:nvPicPr>
          <p:cNvPr id="9" name="Snagit_SNG860">
            <a:extLst>
              <a:ext uri="{FF2B5EF4-FFF2-40B4-BE49-F238E27FC236}">
                <a16:creationId xmlns:a16="http://schemas.microsoft.com/office/drawing/2014/main" id="{C819D3FE-BEC8-4634-A06B-2240B4AAC8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3436" y="1217346"/>
            <a:ext cx="2133824" cy="192610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A3B2228-6C13-47AB-AD88-F59DF36DC9E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5259" y="4259022"/>
            <a:ext cx="1335943" cy="539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533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7467204-3271-4171-8532-1C1423463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Overview</a:t>
            </a:r>
            <a:endParaRPr lang="en-NL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2B7FCBC-576F-4756-B73C-2CCAC03BF4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936000"/>
            <a:ext cx="6623999" cy="3780000"/>
          </a:xfrm>
        </p:spPr>
        <p:txBody>
          <a:bodyPr/>
          <a:lstStyle/>
          <a:p>
            <a:r>
              <a:rPr lang="nl-NL" dirty="0" err="1"/>
              <a:t>What</a:t>
            </a:r>
            <a:r>
              <a:rPr lang="nl-NL" dirty="0"/>
              <a:t> is Apache </a:t>
            </a:r>
            <a:r>
              <a:rPr lang="nl-NL" dirty="0" err="1"/>
              <a:t>Kafka</a:t>
            </a:r>
            <a:r>
              <a:rPr lang="nl-NL" dirty="0"/>
              <a:t>? </a:t>
            </a:r>
            <a:r>
              <a:rPr lang="nl-NL" dirty="0" err="1"/>
              <a:t>Core</a:t>
            </a:r>
            <a:r>
              <a:rPr lang="nl-NL" dirty="0"/>
              <a:t> </a:t>
            </a:r>
            <a:r>
              <a:rPr lang="nl-NL" dirty="0" err="1"/>
              <a:t>concepts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technology</a:t>
            </a:r>
            <a:endParaRPr lang="nl-NL" dirty="0"/>
          </a:p>
          <a:p>
            <a:r>
              <a:rPr lang="nl-NL" b="1" dirty="0"/>
              <a:t>Lab 1 – First hands-on </a:t>
            </a:r>
            <a:r>
              <a:rPr lang="nl-NL" b="1" dirty="0" err="1"/>
              <a:t>with</a:t>
            </a:r>
            <a:r>
              <a:rPr lang="nl-NL" b="1" dirty="0"/>
              <a:t> Apache </a:t>
            </a:r>
            <a:r>
              <a:rPr lang="nl-NL" b="1" dirty="0" err="1"/>
              <a:t>Kafka</a:t>
            </a:r>
            <a:endParaRPr lang="nl-NL" b="1" dirty="0"/>
          </a:p>
          <a:p>
            <a:r>
              <a:rPr lang="nl-NL" dirty="0"/>
              <a:t>Programming </a:t>
            </a:r>
          </a:p>
          <a:p>
            <a:r>
              <a:rPr lang="nl-NL" dirty="0"/>
              <a:t>Brief </a:t>
            </a:r>
            <a:r>
              <a:rPr lang="nl-NL" dirty="0" err="1"/>
              <a:t>introduction</a:t>
            </a:r>
            <a:r>
              <a:rPr lang="nl-NL" dirty="0"/>
              <a:t> of Node (JS)</a:t>
            </a:r>
          </a:p>
          <a:p>
            <a:r>
              <a:rPr lang="nl-NL" dirty="0"/>
              <a:t>Lab 2 – </a:t>
            </a:r>
            <a:r>
              <a:rPr lang="nl-NL" dirty="0" err="1"/>
              <a:t>Programmatic</a:t>
            </a:r>
            <a:r>
              <a:rPr lang="nl-NL" dirty="0"/>
              <a:t> </a:t>
            </a:r>
            <a:r>
              <a:rPr lang="nl-NL" dirty="0" err="1"/>
              <a:t>interaction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Apache </a:t>
            </a:r>
            <a:r>
              <a:rPr lang="nl-NL" dirty="0" err="1"/>
              <a:t>Kafka</a:t>
            </a:r>
            <a:endParaRPr lang="nl-NL" dirty="0"/>
          </a:p>
          <a:p>
            <a:r>
              <a:rPr lang="nl-NL" dirty="0" err="1"/>
              <a:t>Shades</a:t>
            </a:r>
            <a:r>
              <a:rPr lang="nl-NL" dirty="0"/>
              <a:t> of Data – Streaming, CQRS, Event </a:t>
            </a:r>
            <a:r>
              <a:rPr lang="nl-NL" dirty="0" err="1"/>
              <a:t>Sourcing</a:t>
            </a:r>
            <a:endParaRPr lang="nl-NL" dirty="0"/>
          </a:p>
          <a:p>
            <a:r>
              <a:rPr lang="nl-NL" dirty="0"/>
              <a:t>The Eneco Case – The Event Streaming Platform</a:t>
            </a:r>
          </a:p>
          <a:p>
            <a:r>
              <a:rPr lang="nl-NL" dirty="0"/>
              <a:t>Lab 3 – DIY CQRS </a:t>
            </a:r>
          </a:p>
          <a:p>
            <a:r>
              <a:rPr lang="nl-NL" dirty="0"/>
              <a:t>Microservices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quest</a:t>
            </a:r>
            <a:r>
              <a:rPr lang="nl-NL" dirty="0"/>
              <a:t> for </a:t>
            </a:r>
            <a:r>
              <a:rPr lang="nl-NL" dirty="0" err="1"/>
              <a:t>decoupling</a:t>
            </a:r>
            <a:endParaRPr lang="nl-NL" dirty="0"/>
          </a:p>
          <a:p>
            <a:r>
              <a:rPr lang="nl-NL" dirty="0"/>
              <a:t>Lab 4 – Microservices </a:t>
            </a:r>
            <a:r>
              <a:rPr lang="nl-NL" dirty="0" err="1"/>
              <a:t>Interaction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Choreography</a:t>
            </a:r>
            <a:endParaRPr lang="nl-NL" dirty="0"/>
          </a:p>
          <a:p>
            <a:r>
              <a:rPr lang="nl-NL" dirty="0"/>
              <a:t>But </a:t>
            </a:r>
            <a:r>
              <a:rPr lang="nl-NL" dirty="0" err="1"/>
              <a:t>wait</a:t>
            </a:r>
            <a:r>
              <a:rPr lang="nl-NL" dirty="0"/>
              <a:t> – </a:t>
            </a:r>
            <a:r>
              <a:rPr lang="nl-NL" dirty="0" err="1"/>
              <a:t>there</a:t>
            </a:r>
            <a:r>
              <a:rPr lang="nl-NL" dirty="0"/>
              <a:t> is more: </a:t>
            </a:r>
          </a:p>
          <a:p>
            <a:pPr lvl="1"/>
            <a:r>
              <a:rPr lang="nl-NL" dirty="0" err="1"/>
              <a:t>Ecosystem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supporting</a:t>
            </a:r>
            <a:r>
              <a:rPr lang="nl-NL" dirty="0"/>
              <a:t> tools</a:t>
            </a:r>
          </a:p>
          <a:p>
            <a:pPr lvl="1"/>
            <a:r>
              <a:rPr lang="nl-NL" dirty="0" err="1"/>
              <a:t>Alternative</a:t>
            </a:r>
            <a:r>
              <a:rPr lang="nl-NL" dirty="0"/>
              <a:t> </a:t>
            </a:r>
            <a:r>
              <a:rPr lang="nl-NL" dirty="0" err="1"/>
              <a:t>offerings</a:t>
            </a:r>
            <a:r>
              <a:rPr lang="nl-NL" dirty="0"/>
              <a:t> (public </a:t>
            </a:r>
            <a:r>
              <a:rPr lang="nl-NL" dirty="0" err="1"/>
              <a:t>cloud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stand-alone</a:t>
            </a:r>
            <a:r>
              <a:rPr lang="nl-NL" dirty="0"/>
              <a:t>)</a:t>
            </a:r>
          </a:p>
          <a:p>
            <a:pPr marL="0" indent="0">
              <a:buNone/>
            </a:pPr>
            <a:r>
              <a:rPr lang="nl-NL" dirty="0"/>
              <a:t> </a:t>
            </a:r>
          </a:p>
          <a:p>
            <a:endParaRPr lang="en-NL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87E958-33C8-495A-BB01-882F1D9C6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Introducing Apache Kafka - 15 april 2020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3738158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DF8BCB-DE6F-45A0-89BF-7353DF70F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Lab Environment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19EF75-87DF-474E-A633-A01E6ABE46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300CF2-C106-406C-A0CD-9D23E79DBB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A201222-C6C8-4281-AAA9-75006F0FB9D6}"/>
              </a:ext>
            </a:extLst>
          </p:cNvPr>
          <p:cNvSpPr/>
          <p:nvPr/>
        </p:nvSpPr>
        <p:spPr>
          <a:xfrm>
            <a:off x="1518407" y="1023457"/>
            <a:ext cx="4991450" cy="24579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234593-B599-4963-A091-3139BD9ABB4A}"/>
              </a:ext>
            </a:extLst>
          </p:cNvPr>
          <p:cNvSpPr txBox="1"/>
          <p:nvPr/>
        </p:nvSpPr>
        <p:spPr>
          <a:xfrm rot="16200000">
            <a:off x="760422" y="2736195"/>
            <a:ext cx="1290418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Docker </a:t>
            </a:r>
            <a:r>
              <a:rPr lang="nl-NL" sz="1300" dirty="0" err="1"/>
              <a:t>Compose</a:t>
            </a:r>
            <a:endParaRPr lang="en-NL" sz="1300" dirty="0" err="1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7F10E41-3BDF-40C7-BA93-F2C091314A5F}"/>
              </a:ext>
            </a:extLst>
          </p:cNvPr>
          <p:cNvSpPr/>
          <p:nvPr/>
        </p:nvSpPr>
        <p:spPr>
          <a:xfrm>
            <a:off x="1518407" y="3738648"/>
            <a:ext cx="4991450" cy="900464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74A0B81-07B4-494C-B5E6-93163F1343AD}"/>
              </a:ext>
            </a:extLst>
          </p:cNvPr>
          <p:cNvSpPr/>
          <p:nvPr/>
        </p:nvSpPr>
        <p:spPr>
          <a:xfrm>
            <a:off x="3124900" y="1133666"/>
            <a:ext cx="2044436" cy="604007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6CC2138-7F68-48B1-BCC5-39C8E5DB0BC7}"/>
              </a:ext>
            </a:extLst>
          </p:cNvPr>
          <p:cNvSpPr/>
          <p:nvPr/>
        </p:nvSpPr>
        <p:spPr>
          <a:xfrm>
            <a:off x="1919593" y="1969130"/>
            <a:ext cx="1090568" cy="604007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6B7C652-DB47-48DE-82EB-9FF6BA2433D8}"/>
              </a:ext>
            </a:extLst>
          </p:cNvPr>
          <p:cNvSpPr/>
          <p:nvPr/>
        </p:nvSpPr>
        <p:spPr>
          <a:xfrm>
            <a:off x="3468620" y="1969130"/>
            <a:ext cx="1090568" cy="604007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4008D0F2-2352-46B4-B664-FC778B3E4B4D}"/>
              </a:ext>
            </a:extLst>
          </p:cNvPr>
          <p:cNvSpPr/>
          <p:nvPr/>
        </p:nvSpPr>
        <p:spPr>
          <a:xfrm>
            <a:off x="5017647" y="1969130"/>
            <a:ext cx="1090568" cy="604007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2" name="Picture 2" descr="Image result for logo kafka">
            <a:extLst>
              <a:ext uri="{FF2B5EF4-FFF2-40B4-BE49-F238E27FC236}">
                <a16:creationId xmlns:a16="http://schemas.microsoft.com/office/drawing/2014/main" id="{2508CF27-4783-4701-8DBF-17A0FF90AB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3956" y="2002395"/>
            <a:ext cx="640520" cy="336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Image result for logo kafka">
            <a:extLst>
              <a:ext uri="{FF2B5EF4-FFF2-40B4-BE49-F238E27FC236}">
                <a16:creationId xmlns:a16="http://schemas.microsoft.com/office/drawing/2014/main" id="{0F238E69-6E1B-42B6-AB8D-E68A68DAF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4119" y="1994890"/>
            <a:ext cx="640520" cy="336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Image result for logo kafka">
            <a:extLst>
              <a:ext uri="{FF2B5EF4-FFF2-40B4-BE49-F238E27FC236}">
                <a16:creationId xmlns:a16="http://schemas.microsoft.com/office/drawing/2014/main" id="{976ED607-196E-4C13-AC02-704C1F1E59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4282" y="1987385"/>
            <a:ext cx="640520" cy="336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Image result for image apache zookeeper">
            <a:extLst>
              <a:ext uri="{FF2B5EF4-FFF2-40B4-BE49-F238E27FC236}">
                <a16:creationId xmlns:a16="http://schemas.microsoft.com/office/drawing/2014/main" id="{6FFD2D67-FF6B-415E-819B-C0A6455F60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6639" y="1181118"/>
            <a:ext cx="743846" cy="472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376834B-2C0E-4EFC-9950-6A839D455A38}"/>
              </a:ext>
            </a:extLst>
          </p:cNvPr>
          <p:cNvSpPr/>
          <p:nvPr/>
        </p:nvSpPr>
        <p:spPr>
          <a:xfrm>
            <a:off x="4233335" y="2773746"/>
            <a:ext cx="1090568" cy="60400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C8B8D0F-9185-4E97-A848-6E5A8B9E6E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6262" y="2959029"/>
            <a:ext cx="734998" cy="248120"/>
          </a:xfrm>
          <a:prstGeom prst="rect">
            <a:avLst/>
          </a:prstGeom>
        </p:spPr>
      </p:pic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68711299-9DB0-4F6A-8CF1-4B87B2B48259}"/>
              </a:ext>
            </a:extLst>
          </p:cNvPr>
          <p:cNvSpPr/>
          <p:nvPr/>
        </p:nvSpPr>
        <p:spPr>
          <a:xfrm>
            <a:off x="2420865" y="2775864"/>
            <a:ext cx="1090568" cy="60400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2EE855B-9AD6-441E-9189-B142BA5122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01131" y="2939282"/>
            <a:ext cx="929215" cy="287614"/>
          </a:xfrm>
          <a:prstGeom prst="rect">
            <a:avLst/>
          </a:prstGeom>
        </p:spPr>
      </p:pic>
      <p:pic>
        <p:nvPicPr>
          <p:cNvPr id="22" name="Picture 24" descr="https://s14-eu5.startpage.com/cgi-bin/serveimage?url=https:%2F%2Fnodejs.org%2Fstatic%2Fimages%2Flogos%2Fnodejs-new-pantone-black.png&amp;sp=41ff74e295d7d40368fb486501455d1a">
            <a:extLst>
              <a:ext uri="{FF2B5EF4-FFF2-40B4-BE49-F238E27FC236}">
                <a16:creationId xmlns:a16="http://schemas.microsoft.com/office/drawing/2014/main" id="{D8034D4E-7A24-4111-8D1A-B6C1F93471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5446" y="3975526"/>
            <a:ext cx="938879" cy="575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62B192A4-1D26-4D1D-B5AC-02B8A14CE33A}"/>
              </a:ext>
            </a:extLst>
          </p:cNvPr>
          <p:cNvSpPr/>
          <p:nvPr/>
        </p:nvSpPr>
        <p:spPr>
          <a:xfrm>
            <a:off x="3258551" y="4016365"/>
            <a:ext cx="1108034" cy="397461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Browser</a:t>
            </a:r>
            <a:endParaRPr lang="en-NL" dirty="0">
              <a:solidFill>
                <a:schemeClr val="tx1"/>
              </a:solidFill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E579E66-D29E-4DCB-AB15-F3C804DE6DDB}"/>
              </a:ext>
            </a:extLst>
          </p:cNvPr>
          <p:cNvCxnSpPr>
            <a:cxnSpLocks/>
            <a:stCxn id="23" idx="3"/>
          </p:cNvCxnSpPr>
          <p:nvPr/>
        </p:nvCxnSpPr>
        <p:spPr>
          <a:xfrm flipV="1">
            <a:off x="4366585" y="4215095"/>
            <a:ext cx="627697" cy="1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3218C525-3E0E-442E-8373-0A6E8BA0D7A8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009843" y="3314702"/>
            <a:ext cx="638612" cy="764715"/>
          </a:xfrm>
          <a:prstGeom prst="bentConnector3">
            <a:avLst>
              <a:gd name="adj1" fmla="val 71018"/>
            </a:avLst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5EBD6839-1B0F-43F8-ABE1-5E1EDD30B52D}"/>
              </a:ext>
            </a:extLst>
          </p:cNvPr>
          <p:cNvCxnSpPr>
            <a:cxnSpLocks/>
          </p:cNvCxnSpPr>
          <p:nvPr/>
        </p:nvCxnSpPr>
        <p:spPr>
          <a:xfrm rot="16200000" flipV="1">
            <a:off x="2886554" y="3174240"/>
            <a:ext cx="636494" cy="1047755"/>
          </a:xfrm>
          <a:prstGeom prst="bentConnector3">
            <a:avLst>
              <a:gd name="adj1" fmla="val 71088"/>
            </a:avLst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1F4CF1D8-2A0C-433E-8E38-AEDD73B2B464}"/>
              </a:ext>
            </a:extLst>
          </p:cNvPr>
          <p:cNvCxnSpPr>
            <a:stCxn id="22" idx="0"/>
            <a:endCxn id="11" idx="2"/>
          </p:cNvCxnSpPr>
          <p:nvPr/>
        </p:nvCxnSpPr>
        <p:spPr>
          <a:xfrm rot="5400000" flipH="1" flipV="1">
            <a:off x="4857714" y="3270310"/>
            <a:ext cx="1402389" cy="8045"/>
          </a:xfrm>
          <a:prstGeom prst="bentConnector3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E24C3BD8-A416-4D33-A619-2820DA17A41A}"/>
              </a:ext>
            </a:extLst>
          </p:cNvPr>
          <p:cNvSpPr/>
          <p:nvPr/>
        </p:nvSpPr>
        <p:spPr>
          <a:xfrm>
            <a:off x="1744922" y="1847713"/>
            <a:ext cx="4521654" cy="837034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563CA287-354E-4461-B6CB-53616CEFB83F}"/>
              </a:ext>
            </a:extLst>
          </p:cNvPr>
          <p:cNvCxnSpPr>
            <a:cxnSpLocks/>
            <a:stCxn id="16" idx="0"/>
            <a:endCxn id="10" idx="2"/>
          </p:cNvCxnSpPr>
          <p:nvPr/>
        </p:nvCxnSpPr>
        <p:spPr>
          <a:xfrm rot="16200000" flipV="1">
            <a:off x="4295958" y="2291084"/>
            <a:ext cx="200609" cy="764715"/>
          </a:xfrm>
          <a:prstGeom prst="bentConnector3">
            <a:avLst>
              <a:gd name="adj1" fmla="val 24910"/>
            </a:avLst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1C44E848-2AEC-4E78-BBC6-916E7E1F9172}"/>
              </a:ext>
            </a:extLst>
          </p:cNvPr>
          <p:cNvCxnSpPr>
            <a:stCxn id="11" idx="0"/>
            <a:endCxn id="8" idx="3"/>
          </p:cNvCxnSpPr>
          <p:nvPr/>
        </p:nvCxnSpPr>
        <p:spPr>
          <a:xfrm rot="16200000" flipV="1">
            <a:off x="5099404" y="1505602"/>
            <a:ext cx="533460" cy="393595"/>
          </a:xfrm>
          <a:prstGeom prst="bentConnector2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1C564C97-3FEB-4086-AC0A-FD6807F7C0C0}"/>
              </a:ext>
            </a:extLst>
          </p:cNvPr>
          <p:cNvCxnSpPr>
            <a:stCxn id="9" idx="0"/>
            <a:endCxn id="8" idx="1"/>
          </p:cNvCxnSpPr>
          <p:nvPr/>
        </p:nvCxnSpPr>
        <p:spPr>
          <a:xfrm rot="5400000" flipH="1" flipV="1">
            <a:off x="2528158" y="1372389"/>
            <a:ext cx="533460" cy="660023"/>
          </a:xfrm>
          <a:prstGeom prst="bentConnector2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DE846C74-C22A-4A3A-903D-E278866C8945}"/>
              </a:ext>
            </a:extLst>
          </p:cNvPr>
          <p:cNvCxnSpPr>
            <a:stCxn id="10" idx="0"/>
            <a:endCxn id="8" idx="2"/>
          </p:cNvCxnSpPr>
          <p:nvPr/>
        </p:nvCxnSpPr>
        <p:spPr>
          <a:xfrm rot="5400000" flipH="1" flipV="1">
            <a:off x="3964783" y="1786795"/>
            <a:ext cx="231457" cy="133214"/>
          </a:xfrm>
          <a:prstGeom prst="bentConnector3">
            <a:avLst>
              <a:gd name="adj1" fmla="val 31877"/>
            </a:avLst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44">
            <a:extLst>
              <a:ext uri="{FF2B5EF4-FFF2-40B4-BE49-F238E27FC236}">
                <a16:creationId xmlns:a16="http://schemas.microsoft.com/office/drawing/2014/main" id="{123C5900-037D-45AC-BB9E-1D881D5043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18257" y="4170900"/>
            <a:ext cx="1307286" cy="92201"/>
          </a:xfrm>
          <a:prstGeom prst="rect">
            <a:avLst/>
          </a:prstGeom>
        </p:spPr>
      </p:pic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03EEE26A-F723-4043-BFEC-65020432C798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273917" y="3228327"/>
            <a:ext cx="1646557" cy="234782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C52C9169-9AB1-4C55-A301-209A77AC5491}"/>
              </a:ext>
            </a:extLst>
          </p:cNvPr>
          <p:cNvSpPr txBox="1"/>
          <p:nvPr/>
        </p:nvSpPr>
        <p:spPr>
          <a:xfrm rot="16200000">
            <a:off x="1144826" y="4283405"/>
            <a:ext cx="511358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Laptop</a:t>
            </a:r>
            <a:endParaRPr lang="en-NL" sz="1300" dirty="0" err="1"/>
          </a:p>
        </p:txBody>
      </p:sp>
      <p:pic>
        <p:nvPicPr>
          <p:cNvPr id="53" name="Picture 4" descr="Image result for java">
            <a:extLst>
              <a:ext uri="{FF2B5EF4-FFF2-40B4-BE49-F238E27FC236}">
                <a16:creationId xmlns:a16="http://schemas.microsoft.com/office/drawing/2014/main" id="{2D107EE8-7ACE-4ABA-A471-F8243886F0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6028" y="4273291"/>
            <a:ext cx="658662" cy="404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BB8EB827-4716-4B18-AEF9-1586953134FE}"/>
              </a:ext>
            </a:extLst>
          </p:cNvPr>
          <p:cNvSpPr/>
          <p:nvPr/>
        </p:nvSpPr>
        <p:spPr>
          <a:xfrm>
            <a:off x="4794957" y="3315118"/>
            <a:ext cx="597070" cy="108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28042</a:t>
            </a:r>
            <a:endParaRPr lang="en-NL" sz="1050" dirty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3070DFC5-FE1C-4F4A-9247-150A98E16F9F}"/>
              </a:ext>
            </a:extLst>
          </p:cNvPr>
          <p:cNvSpPr/>
          <p:nvPr/>
        </p:nvSpPr>
        <p:spPr>
          <a:xfrm>
            <a:off x="5600201" y="2485797"/>
            <a:ext cx="597070" cy="108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9094</a:t>
            </a:r>
            <a:endParaRPr lang="en-NL" sz="1050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286E1A10-8C08-42C3-AAAE-60F9B824F0AF}"/>
              </a:ext>
            </a:extLst>
          </p:cNvPr>
          <p:cNvSpPr/>
          <p:nvPr/>
        </p:nvSpPr>
        <p:spPr>
          <a:xfrm>
            <a:off x="4081720" y="2503581"/>
            <a:ext cx="597070" cy="108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9093</a:t>
            </a:r>
            <a:endParaRPr lang="en-NL" sz="1050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33A1ECE2-6DB0-46C1-89B5-692D74BF697E}"/>
              </a:ext>
            </a:extLst>
          </p:cNvPr>
          <p:cNvSpPr/>
          <p:nvPr/>
        </p:nvSpPr>
        <p:spPr>
          <a:xfrm>
            <a:off x="2563239" y="2521365"/>
            <a:ext cx="597070" cy="108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9092</a:t>
            </a:r>
            <a:endParaRPr lang="en-NL" sz="1050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835F16E1-9E2B-4CAF-9048-E3904DB4BE1A}"/>
              </a:ext>
            </a:extLst>
          </p:cNvPr>
          <p:cNvSpPr/>
          <p:nvPr/>
        </p:nvSpPr>
        <p:spPr>
          <a:xfrm>
            <a:off x="4778619" y="1660953"/>
            <a:ext cx="507578" cy="11476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2181</a:t>
            </a:r>
            <a:endParaRPr lang="en-NL" sz="1050" dirty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66F0193B-0747-44FD-B6D7-DA2A289E3B51}"/>
              </a:ext>
            </a:extLst>
          </p:cNvPr>
          <p:cNvSpPr/>
          <p:nvPr/>
        </p:nvSpPr>
        <p:spPr>
          <a:xfrm>
            <a:off x="3068910" y="3315118"/>
            <a:ext cx="597070" cy="108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28044</a:t>
            </a:r>
            <a:endParaRPr lang="en-NL" sz="1050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21070DB-7D96-4AA9-B3AA-9DCBCD610734}"/>
              </a:ext>
            </a:extLst>
          </p:cNvPr>
          <p:cNvSpPr txBox="1"/>
          <p:nvPr/>
        </p:nvSpPr>
        <p:spPr>
          <a:xfrm rot="16200000">
            <a:off x="6289495" y="4229347"/>
            <a:ext cx="658835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 err="1"/>
              <a:t>localhost</a:t>
            </a:r>
            <a:endParaRPr lang="en-NL" sz="1300" dirty="0" err="1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C5F44F7-306E-4139-AA14-0DDA01EF6CDD}"/>
              </a:ext>
            </a:extLst>
          </p:cNvPr>
          <p:cNvSpPr txBox="1"/>
          <p:nvPr/>
        </p:nvSpPr>
        <p:spPr>
          <a:xfrm rot="16200000">
            <a:off x="6406604" y="3181829"/>
            <a:ext cx="399148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 err="1"/>
              <a:t>kafka</a:t>
            </a:r>
            <a:endParaRPr lang="en-NL" sz="1300" dirty="0" err="1"/>
          </a:p>
        </p:txBody>
      </p:sp>
    </p:spTree>
    <p:extLst>
      <p:ext uri="{BB962C8B-B14F-4D97-AF65-F5344CB8AC3E}">
        <p14:creationId xmlns:p14="http://schemas.microsoft.com/office/powerpoint/2010/main" val="41544219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84EA6-4B33-4973-89A1-22B35BB2F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Quick Demo – Apache </a:t>
            </a:r>
            <a:r>
              <a:rPr lang="nl-NL" dirty="0" err="1"/>
              <a:t>Kafka</a:t>
            </a:r>
            <a:r>
              <a:rPr lang="nl-NL" dirty="0"/>
              <a:t> </a:t>
            </a:r>
            <a:r>
              <a:rPr lang="nl-NL" dirty="0" err="1"/>
              <a:t>through</a:t>
            </a:r>
            <a:r>
              <a:rPr lang="nl-NL" dirty="0"/>
              <a:t> </a:t>
            </a:r>
            <a:r>
              <a:rPr lang="nl-NL" dirty="0" err="1"/>
              <a:t>Kafka</a:t>
            </a:r>
            <a:r>
              <a:rPr lang="nl-NL" dirty="0"/>
              <a:t> Console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FE3C80-8558-4784-B9BF-3CD01ABC50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Show </a:t>
            </a:r>
            <a:r>
              <a:rPr lang="nl-NL" dirty="0" err="1"/>
              <a:t>interaction</a:t>
            </a:r>
            <a:r>
              <a:rPr lang="nl-NL" dirty="0"/>
              <a:t> at </a:t>
            </a:r>
            <a:r>
              <a:rPr lang="nl-NL" dirty="0" err="1"/>
              <a:t>the</a:t>
            </a:r>
            <a:r>
              <a:rPr lang="nl-NL" dirty="0"/>
              <a:t> most basic level</a:t>
            </a:r>
          </a:p>
          <a:p>
            <a:pPr lvl="1"/>
            <a:r>
              <a:rPr lang="nl-NL" dirty="0"/>
              <a:t>Broker</a:t>
            </a:r>
          </a:p>
          <a:p>
            <a:pPr lvl="1"/>
            <a:r>
              <a:rPr lang="nl-NL" dirty="0"/>
              <a:t>Topic</a:t>
            </a:r>
          </a:p>
          <a:p>
            <a:pPr lvl="2"/>
            <a:r>
              <a:rPr lang="nl-NL" dirty="0" err="1"/>
              <a:t>partition</a:t>
            </a:r>
            <a:endParaRPr lang="nl-NL" dirty="0"/>
          </a:p>
          <a:p>
            <a:pPr lvl="1"/>
            <a:r>
              <a:rPr lang="nl-NL" dirty="0"/>
              <a:t>Produce Message</a:t>
            </a:r>
          </a:p>
          <a:p>
            <a:pPr lvl="1"/>
            <a:r>
              <a:rPr lang="nl-NL" dirty="0" err="1"/>
              <a:t>Consume</a:t>
            </a:r>
            <a:r>
              <a:rPr lang="nl-NL" dirty="0"/>
              <a:t> Message</a:t>
            </a:r>
          </a:p>
          <a:p>
            <a:pPr lvl="2"/>
            <a:r>
              <a:rPr lang="nl-NL" dirty="0"/>
              <a:t>Consumer Group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A332C2-4A09-43A4-AE6B-2C816FA5ED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585710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CEF9D-70A7-493A-9FB8-E342CAF21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Lab 1: First steps </a:t>
            </a:r>
            <a:r>
              <a:rPr lang="nl-NL" dirty="0" err="1"/>
              <a:t>with</a:t>
            </a:r>
            <a:r>
              <a:rPr lang="nl-NL" dirty="0"/>
              <a:t> Apache </a:t>
            </a:r>
            <a:r>
              <a:rPr lang="nl-NL" dirty="0" err="1"/>
              <a:t>Kafka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6BE7D4-2D6B-4F37-8935-6615EB8758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Using </a:t>
            </a:r>
            <a:r>
              <a:rPr lang="nl-NL" dirty="0" err="1"/>
              <a:t>Kafka</a:t>
            </a:r>
            <a:r>
              <a:rPr lang="nl-NL" dirty="0"/>
              <a:t> Console</a:t>
            </a:r>
          </a:p>
          <a:p>
            <a:pPr lvl="1"/>
            <a:r>
              <a:rPr lang="nl-NL" dirty="0" err="1"/>
              <a:t>Create</a:t>
            </a:r>
            <a:r>
              <a:rPr lang="nl-NL" dirty="0"/>
              <a:t> a topic</a:t>
            </a:r>
          </a:p>
          <a:p>
            <a:pPr lvl="1"/>
            <a:r>
              <a:rPr lang="nl-NL" dirty="0" err="1"/>
              <a:t>Publish</a:t>
            </a:r>
            <a:r>
              <a:rPr lang="nl-NL" dirty="0"/>
              <a:t> </a:t>
            </a:r>
            <a:r>
              <a:rPr lang="nl-NL" dirty="0" err="1"/>
              <a:t>messages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topic</a:t>
            </a:r>
          </a:p>
          <a:p>
            <a:r>
              <a:rPr lang="nl-NL" dirty="0"/>
              <a:t>Using </a:t>
            </a:r>
            <a:r>
              <a:rPr lang="nl-NL" dirty="0" err="1"/>
              <a:t>Kafka</a:t>
            </a:r>
            <a:r>
              <a:rPr lang="nl-NL" dirty="0"/>
              <a:t> Console</a:t>
            </a:r>
          </a:p>
          <a:p>
            <a:pPr lvl="1"/>
            <a:r>
              <a:rPr lang="nl-NL" dirty="0" err="1"/>
              <a:t>Consume</a:t>
            </a:r>
            <a:r>
              <a:rPr lang="nl-NL" dirty="0"/>
              <a:t> </a:t>
            </a:r>
            <a:r>
              <a:rPr lang="nl-NL" dirty="0" err="1"/>
              <a:t>messages</a:t>
            </a:r>
            <a:r>
              <a:rPr lang="nl-NL" dirty="0"/>
              <a:t> </a:t>
            </a:r>
            <a:r>
              <a:rPr lang="nl-NL" dirty="0" err="1"/>
              <a:t>from</a:t>
            </a:r>
            <a:r>
              <a:rPr lang="nl-NL" dirty="0"/>
              <a:t> topic</a:t>
            </a:r>
          </a:p>
          <a:p>
            <a:pPr marL="180000" lvl="1" indent="0">
              <a:buNone/>
            </a:pPr>
            <a:br>
              <a:rPr lang="nl-NL" dirty="0"/>
            </a:br>
            <a:br>
              <a:rPr lang="nl-NL" dirty="0"/>
            </a:br>
            <a:endParaRPr lang="nl-NL" dirty="0"/>
          </a:p>
          <a:p>
            <a:r>
              <a:rPr lang="nl-NL" dirty="0" err="1"/>
              <a:t>Work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Apache </a:t>
            </a:r>
            <a:r>
              <a:rPr lang="nl-NL" dirty="0" err="1"/>
              <a:t>Kafka</a:t>
            </a:r>
            <a:r>
              <a:rPr lang="nl-NL" dirty="0"/>
              <a:t> HQ GUI </a:t>
            </a:r>
            <a:r>
              <a:rPr lang="nl-NL" dirty="0" err="1"/>
              <a:t>to</a:t>
            </a:r>
            <a:r>
              <a:rPr lang="nl-NL" dirty="0"/>
              <a:t> </a:t>
            </a:r>
          </a:p>
          <a:p>
            <a:pPr lvl="1"/>
            <a:r>
              <a:rPr lang="nl-NL" dirty="0" err="1"/>
              <a:t>inspect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Kafka</a:t>
            </a:r>
            <a:r>
              <a:rPr lang="nl-NL" dirty="0"/>
              <a:t> Cluster</a:t>
            </a:r>
          </a:p>
          <a:p>
            <a:pPr lvl="1"/>
            <a:r>
              <a:rPr lang="nl-NL" dirty="0"/>
              <a:t>produce </a:t>
            </a:r>
            <a:r>
              <a:rPr lang="nl-NL" dirty="0" err="1"/>
              <a:t>additional</a:t>
            </a:r>
            <a:r>
              <a:rPr lang="nl-NL" dirty="0"/>
              <a:t> </a:t>
            </a:r>
            <a:r>
              <a:rPr lang="nl-NL" dirty="0" err="1"/>
              <a:t>messages</a:t>
            </a:r>
            <a:endParaRPr lang="nl-NL" dirty="0"/>
          </a:p>
          <a:p>
            <a:pPr lvl="1"/>
            <a:r>
              <a:rPr lang="nl-NL" dirty="0" err="1"/>
              <a:t>consume</a:t>
            </a:r>
            <a:r>
              <a:rPr lang="nl-NL" dirty="0"/>
              <a:t> </a:t>
            </a:r>
            <a:r>
              <a:rPr lang="nl-NL" dirty="0" err="1"/>
              <a:t>message</a:t>
            </a:r>
            <a:r>
              <a:rPr lang="nl-NL" dirty="0"/>
              <a:t> </a:t>
            </a:r>
            <a:r>
              <a:rPr lang="nl-NL" dirty="0" err="1"/>
              <a:t>from</a:t>
            </a:r>
            <a:r>
              <a:rPr lang="nl-NL" dirty="0"/>
              <a:t> a special Consumer Group</a:t>
            </a:r>
          </a:p>
          <a:p>
            <a:pPr lvl="1"/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372DFF-52DA-4A8C-8977-74BF69FBDB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399E662-26DC-4C8A-A0F2-46E6D852666D}"/>
              </a:ext>
            </a:extLst>
          </p:cNvPr>
          <p:cNvSpPr/>
          <p:nvPr/>
        </p:nvSpPr>
        <p:spPr>
          <a:xfrm>
            <a:off x="6123962" y="1195548"/>
            <a:ext cx="2600587" cy="17741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A290BB-13ED-461F-8586-BC6B8890205A}"/>
              </a:ext>
            </a:extLst>
          </p:cNvPr>
          <p:cNvSpPr txBox="1"/>
          <p:nvPr/>
        </p:nvSpPr>
        <p:spPr>
          <a:xfrm rot="16200000">
            <a:off x="5339179" y="2211300"/>
            <a:ext cx="1290418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Docker </a:t>
            </a:r>
            <a:r>
              <a:rPr lang="nl-NL" sz="1300" dirty="0" err="1"/>
              <a:t>Compose</a:t>
            </a:r>
            <a:endParaRPr lang="en-NL" sz="1300" dirty="0" err="1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39B8DF8-966E-481A-89CA-A275AE5E2062}"/>
              </a:ext>
            </a:extLst>
          </p:cNvPr>
          <p:cNvSpPr/>
          <p:nvPr/>
        </p:nvSpPr>
        <p:spPr>
          <a:xfrm>
            <a:off x="6123962" y="3226919"/>
            <a:ext cx="2600587" cy="900464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912D8C8-43F7-47FD-B2B0-3A150E0BA474}"/>
              </a:ext>
            </a:extLst>
          </p:cNvPr>
          <p:cNvSpPr/>
          <p:nvPr/>
        </p:nvSpPr>
        <p:spPr>
          <a:xfrm>
            <a:off x="6510110" y="1457402"/>
            <a:ext cx="1090568" cy="604007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9" name="Picture 2" descr="Image result for logo kafka">
            <a:extLst>
              <a:ext uri="{FF2B5EF4-FFF2-40B4-BE49-F238E27FC236}">
                <a16:creationId xmlns:a16="http://schemas.microsoft.com/office/drawing/2014/main" id="{AB62AA63-15BA-4872-9892-0DDCCF58E4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4473" y="1490667"/>
            <a:ext cx="640520" cy="336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15F52F3-51EA-4787-AE3F-65F88132E6F4}"/>
              </a:ext>
            </a:extLst>
          </p:cNvPr>
          <p:cNvSpPr/>
          <p:nvPr/>
        </p:nvSpPr>
        <p:spPr>
          <a:xfrm>
            <a:off x="7084687" y="2311640"/>
            <a:ext cx="1090568" cy="60400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CAA9D2F-1802-4D4F-81E5-E5661671EB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7614" y="2496923"/>
            <a:ext cx="734998" cy="24812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0157C7E-FE04-4CB7-9116-D5CEEAC8996D}"/>
              </a:ext>
            </a:extLst>
          </p:cNvPr>
          <p:cNvSpPr/>
          <p:nvPr/>
        </p:nvSpPr>
        <p:spPr>
          <a:xfrm>
            <a:off x="7762398" y="3297336"/>
            <a:ext cx="891316" cy="397461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Browser</a:t>
            </a:r>
            <a:endParaRPr lang="en-NL" dirty="0">
              <a:solidFill>
                <a:schemeClr val="tx1"/>
              </a:solidFill>
            </a:endParaRP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218FB746-5D14-4BEC-93AD-CE624C64BEDF}"/>
              </a:ext>
            </a:extLst>
          </p:cNvPr>
          <p:cNvCxnSpPr>
            <a:cxnSpLocks/>
            <a:endCxn id="10" idx="3"/>
          </p:cNvCxnSpPr>
          <p:nvPr/>
        </p:nvCxnSpPr>
        <p:spPr>
          <a:xfrm rot="16200000" flipV="1">
            <a:off x="7933438" y="2855461"/>
            <a:ext cx="683692" cy="200058"/>
          </a:xfrm>
          <a:prstGeom prst="bentConnector2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0ED62DE0-7056-4522-ACFA-9246587461FF}"/>
              </a:ext>
            </a:extLst>
          </p:cNvPr>
          <p:cNvSpPr/>
          <p:nvPr/>
        </p:nvSpPr>
        <p:spPr>
          <a:xfrm>
            <a:off x="6308773" y="1335984"/>
            <a:ext cx="2172495" cy="837034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49E36BB5-9448-45A8-8AD9-69A5907EBE08}"/>
              </a:ext>
            </a:extLst>
          </p:cNvPr>
          <p:cNvCxnSpPr>
            <a:cxnSpLocks/>
            <a:stCxn id="10" idx="0"/>
            <a:endCxn id="8" idx="2"/>
          </p:cNvCxnSpPr>
          <p:nvPr/>
        </p:nvCxnSpPr>
        <p:spPr>
          <a:xfrm rot="16200000" flipV="1">
            <a:off x="7217568" y="1899236"/>
            <a:ext cx="250231" cy="574577"/>
          </a:xfrm>
          <a:prstGeom prst="bentConnector3">
            <a:avLst>
              <a:gd name="adj1" fmla="val 26533"/>
            </a:avLst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3CF351EE-1860-4D0D-9FA6-F954F43EF0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3392" y="3958754"/>
            <a:ext cx="1307286" cy="92201"/>
          </a:xfrm>
          <a:prstGeom prst="rect">
            <a:avLst/>
          </a:prstGeom>
        </p:spPr>
      </p:pic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BA8D4708-0797-433F-83D5-ED77AD6C897F}"/>
              </a:ext>
            </a:extLst>
          </p:cNvPr>
          <p:cNvCxnSpPr>
            <a:cxnSpLocks/>
            <a:endCxn id="8" idx="1"/>
          </p:cNvCxnSpPr>
          <p:nvPr/>
        </p:nvCxnSpPr>
        <p:spPr>
          <a:xfrm rot="5400000" flipH="1" flipV="1">
            <a:off x="5368515" y="2802127"/>
            <a:ext cx="2184316" cy="98874"/>
          </a:xfrm>
          <a:prstGeom prst="bentConnector2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DC3C438D-77FD-4A2A-A3EC-7E23A634E3C2}"/>
              </a:ext>
            </a:extLst>
          </p:cNvPr>
          <p:cNvSpPr txBox="1"/>
          <p:nvPr/>
        </p:nvSpPr>
        <p:spPr>
          <a:xfrm rot="16200000">
            <a:off x="5723583" y="3758510"/>
            <a:ext cx="511358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Laptop</a:t>
            </a:r>
            <a:endParaRPr lang="en-NL" sz="1300" dirty="0" err="1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C84957F-25FF-4D12-BA0E-1059197A9401}"/>
              </a:ext>
            </a:extLst>
          </p:cNvPr>
          <p:cNvSpPr/>
          <p:nvPr/>
        </p:nvSpPr>
        <p:spPr>
          <a:xfrm>
            <a:off x="7646309" y="2853012"/>
            <a:ext cx="597070" cy="108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28042</a:t>
            </a:r>
            <a:endParaRPr lang="en-NL" sz="105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891D712-FE37-4D57-85CB-10954B9DB14C}"/>
              </a:ext>
            </a:extLst>
          </p:cNvPr>
          <p:cNvSpPr/>
          <p:nvPr/>
        </p:nvSpPr>
        <p:spPr>
          <a:xfrm>
            <a:off x="7153756" y="2009637"/>
            <a:ext cx="597070" cy="108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9092</a:t>
            </a:r>
            <a:endParaRPr lang="en-NL" sz="105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D42D47D-1EE2-4D58-9723-1083031FEB2B}"/>
              </a:ext>
            </a:extLst>
          </p:cNvPr>
          <p:cNvSpPr txBox="1"/>
          <p:nvPr/>
        </p:nvSpPr>
        <p:spPr>
          <a:xfrm rot="16200000">
            <a:off x="8504188" y="3717618"/>
            <a:ext cx="658835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 err="1"/>
              <a:t>localhost</a:t>
            </a:r>
            <a:endParaRPr lang="en-NL" sz="1300" dirty="0" err="1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E90CC04-1DCA-4E65-9C3F-16F75E7A4A22}"/>
              </a:ext>
            </a:extLst>
          </p:cNvPr>
          <p:cNvSpPr txBox="1"/>
          <p:nvPr/>
        </p:nvSpPr>
        <p:spPr>
          <a:xfrm rot="16200000">
            <a:off x="8621297" y="2670100"/>
            <a:ext cx="399148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 err="1"/>
              <a:t>kafka</a:t>
            </a:r>
            <a:endParaRPr lang="en-NL" sz="1300" dirty="0" err="1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10FC1703-FA09-41D5-B5E3-2E072CBC2E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3929" y="3790125"/>
            <a:ext cx="1307286" cy="92201"/>
          </a:xfrm>
          <a:prstGeom prst="rect">
            <a:avLst/>
          </a:prstGeom>
        </p:spPr>
      </p:pic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56BB85B8-7AEE-4184-B3D0-7887C20F32F8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911304" y="2881878"/>
            <a:ext cx="1713685" cy="72747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78073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7467204-3271-4171-8532-1C1423463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Overview</a:t>
            </a:r>
            <a:endParaRPr lang="en-NL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2B7FCBC-576F-4756-B73C-2CCAC03BF4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936000"/>
            <a:ext cx="6623999" cy="3780000"/>
          </a:xfrm>
        </p:spPr>
        <p:txBody>
          <a:bodyPr/>
          <a:lstStyle/>
          <a:p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What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is Apache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Kafka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?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Core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concepts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and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technology</a:t>
            </a:r>
            <a:endParaRPr lang="nl-NL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Lab 1 – First hands-on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with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Apache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Kafka</a:t>
            </a:r>
            <a:endParaRPr lang="nl-NL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nl-NL" b="1" dirty="0"/>
              <a:t>Programming </a:t>
            </a:r>
            <a:r>
              <a:rPr lang="nl-NL" b="1" dirty="0" err="1"/>
              <a:t>against</a:t>
            </a:r>
            <a:r>
              <a:rPr lang="nl-NL" b="1" dirty="0"/>
              <a:t> Apache </a:t>
            </a:r>
            <a:r>
              <a:rPr lang="nl-NL" b="1" dirty="0" err="1"/>
              <a:t>Kafka</a:t>
            </a:r>
            <a:endParaRPr lang="nl-NL" b="1" dirty="0"/>
          </a:p>
          <a:p>
            <a:r>
              <a:rPr lang="nl-NL" b="1" dirty="0"/>
              <a:t>Brief </a:t>
            </a:r>
            <a:r>
              <a:rPr lang="nl-NL" b="1" dirty="0" err="1"/>
              <a:t>introduction</a:t>
            </a:r>
            <a:r>
              <a:rPr lang="nl-NL" b="1" dirty="0"/>
              <a:t> of Node (JS)</a:t>
            </a:r>
          </a:p>
          <a:p>
            <a:r>
              <a:rPr lang="nl-NL" dirty="0"/>
              <a:t>Lab 2 – </a:t>
            </a:r>
            <a:r>
              <a:rPr lang="nl-NL" dirty="0" err="1"/>
              <a:t>Programmatic</a:t>
            </a:r>
            <a:r>
              <a:rPr lang="nl-NL" dirty="0"/>
              <a:t> </a:t>
            </a:r>
            <a:r>
              <a:rPr lang="nl-NL" dirty="0" err="1"/>
              <a:t>interaction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Apache </a:t>
            </a:r>
            <a:r>
              <a:rPr lang="nl-NL" dirty="0" err="1"/>
              <a:t>Kafka</a:t>
            </a:r>
            <a:endParaRPr lang="nl-NL" dirty="0"/>
          </a:p>
          <a:p>
            <a:r>
              <a:rPr lang="nl-NL" dirty="0" err="1"/>
              <a:t>Shades</a:t>
            </a:r>
            <a:r>
              <a:rPr lang="nl-NL" dirty="0"/>
              <a:t> of Data – Streaming, CQRS, Event </a:t>
            </a:r>
            <a:r>
              <a:rPr lang="nl-NL" dirty="0" err="1"/>
              <a:t>Sourcing</a:t>
            </a:r>
            <a:endParaRPr lang="nl-NL" dirty="0"/>
          </a:p>
          <a:p>
            <a:r>
              <a:rPr lang="nl-NL" dirty="0"/>
              <a:t>The Eneco Case – The Event Streaming Platform</a:t>
            </a:r>
          </a:p>
          <a:p>
            <a:r>
              <a:rPr lang="nl-NL" dirty="0"/>
              <a:t>Lab 3 – DIY CQRS </a:t>
            </a:r>
          </a:p>
          <a:p>
            <a:r>
              <a:rPr lang="nl-NL" dirty="0"/>
              <a:t>Microservices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quest</a:t>
            </a:r>
            <a:r>
              <a:rPr lang="nl-NL" dirty="0"/>
              <a:t> for </a:t>
            </a:r>
            <a:r>
              <a:rPr lang="nl-NL" dirty="0" err="1"/>
              <a:t>decoupling</a:t>
            </a:r>
            <a:endParaRPr lang="nl-NL" dirty="0"/>
          </a:p>
          <a:p>
            <a:r>
              <a:rPr lang="nl-NL" dirty="0"/>
              <a:t>Lab 4 – Microservices </a:t>
            </a:r>
            <a:r>
              <a:rPr lang="nl-NL" dirty="0" err="1"/>
              <a:t>Interaction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Choreography</a:t>
            </a:r>
            <a:endParaRPr lang="nl-NL" dirty="0"/>
          </a:p>
          <a:p>
            <a:r>
              <a:rPr lang="nl-NL" dirty="0"/>
              <a:t>But </a:t>
            </a:r>
            <a:r>
              <a:rPr lang="nl-NL" dirty="0" err="1"/>
              <a:t>wait</a:t>
            </a:r>
            <a:r>
              <a:rPr lang="nl-NL" dirty="0"/>
              <a:t> – </a:t>
            </a:r>
            <a:r>
              <a:rPr lang="nl-NL" dirty="0" err="1"/>
              <a:t>there</a:t>
            </a:r>
            <a:r>
              <a:rPr lang="nl-NL" dirty="0"/>
              <a:t> is more: </a:t>
            </a:r>
          </a:p>
          <a:p>
            <a:pPr lvl="1"/>
            <a:r>
              <a:rPr lang="nl-NL" dirty="0" err="1"/>
              <a:t>Ecosystem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supporting</a:t>
            </a:r>
            <a:r>
              <a:rPr lang="nl-NL" dirty="0"/>
              <a:t> tools</a:t>
            </a:r>
          </a:p>
          <a:p>
            <a:pPr lvl="1"/>
            <a:r>
              <a:rPr lang="nl-NL" dirty="0" err="1"/>
              <a:t>Alternative</a:t>
            </a:r>
            <a:r>
              <a:rPr lang="nl-NL" dirty="0"/>
              <a:t> </a:t>
            </a:r>
            <a:r>
              <a:rPr lang="nl-NL" dirty="0" err="1"/>
              <a:t>offerings</a:t>
            </a:r>
            <a:r>
              <a:rPr lang="nl-NL" dirty="0"/>
              <a:t> (public </a:t>
            </a:r>
            <a:r>
              <a:rPr lang="nl-NL" dirty="0" err="1"/>
              <a:t>cloud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stand-alone</a:t>
            </a:r>
            <a:r>
              <a:rPr lang="nl-NL" dirty="0"/>
              <a:t>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87E958-33C8-495A-BB01-882F1D9C6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Introducing Apache Kafka - 15 april 2020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41913522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2D0E6-E6CA-45A9-993F-811CBD668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Programming </a:t>
            </a:r>
            <a:r>
              <a:rPr lang="nl-NL" dirty="0" err="1"/>
              <a:t>against</a:t>
            </a:r>
            <a:r>
              <a:rPr lang="nl-NL" dirty="0"/>
              <a:t> </a:t>
            </a:r>
            <a:r>
              <a:rPr lang="nl-NL" dirty="0" err="1"/>
              <a:t>Kafka</a:t>
            </a:r>
            <a:r>
              <a:rPr lang="nl-NL" dirty="0"/>
              <a:t>: Client Libraries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3A3D7C-D177-4B76-83BA-413225F3C2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Client </a:t>
            </a:r>
            <a:r>
              <a:rPr lang="nl-NL" dirty="0" err="1"/>
              <a:t>libraries</a:t>
            </a:r>
            <a:endParaRPr lang="nl-NL" dirty="0"/>
          </a:p>
          <a:p>
            <a:pPr lvl="1"/>
            <a:r>
              <a:rPr lang="nl-NL" dirty="0"/>
              <a:t>C/C++</a:t>
            </a:r>
          </a:p>
          <a:p>
            <a:pPr lvl="1"/>
            <a:r>
              <a:rPr lang="nl-NL" dirty="0"/>
              <a:t>Python</a:t>
            </a:r>
          </a:p>
          <a:p>
            <a:pPr lvl="1"/>
            <a:r>
              <a:rPr lang="nl-NL" dirty="0"/>
              <a:t>Go</a:t>
            </a:r>
          </a:p>
          <a:p>
            <a:pPr lvl="1"/>
            <a:r>
              <a:rPr lang="nl-NL" dirty="0"/>
              <a:t>Java</a:t>
            </a:r>
          </a:p>
          <a:p>
            <a:pPr lvl="1"/>
            <a:r>
              <a:rPr lang="nl-NL" dirty="0"/>
              <a:t>.NET</a:t>
            </a:r>
          </a:p>
          <a:p>
            <a:pPr lvl="1"/>
            <a:r>
              <a:rPr lang="nl-NL" dirty="0" err="1"/>
              <a:t>JavaScript</a:t>
            </a:r>
            <a:r>
              <a:rPr lang="nl-NL" dirty="0"/>
              <a:t>/Node</a:t>
            </a:r>
          </a:p>
          <a:p>
            <a:pPr lvl="1"/>
            <a:r>
              <a:rPr lang="nl-NL" dirty="0"/>
              <a:t>Ruby</a:t>
            </a:r>
          </a:p>
          <a:p>
            <a:pPr lvl="1"/>
            <a:r>
              <a:rPr lang="nl-NL" dirty="0"/>
              <a:t>Scala</a:t>
            </a:r>
          </a:p>
          <a:p>
            <a:pPr lvl="1"/>
            <a:r>
              <a:rPr lang="nl-NL" dirty="0" err="1"/>
              <a:t>and</a:t>
            </a:r>
            <a:r>
              <a:rPr lang="nl-NL" dirty="0"/>
              <a:t> more..</a:t>
            </a:r>
          </a:p>
          <a:p>
            <a:pPr lvl="1"/>
            <a:endParaRPr lang="nl-NL" dirty="0"/>
          </a:p>
          <a:p>
            <a:r>
              <a:rPr lang="nl-NL" dirty="0" err="1"/>
              <a:t>Also</a:t>
            </a:r>
            <a:r>
              <a:rPr lang="nl-NL" dirty="0"/>
              <a:t>: REST Proxy (part of open source </a:t>
            </a:r>
            <a:r>
              <a:rPr lang="nl-NL" dirty="0" err="1"/>
              <a:t>Confluent</a:t>
            </a:r>
            <a:r>
              <a:rPr lang="nl-NL" dirty="0"/>
              <a:t> Platform)</a:t>
            </a:r>
          </a:p>
          <a:p>
            <a:pPr lvl="1"/>
            <a:r>
              <a:rPr lang="nl-NL" dirty="0"/>
              <a:t>Produce, Consumer </a:t>
            </a:r>
            <a:r>
              <a:rPr lang="nl-NL" dirty="0" err="1"/>
              <a:t>and</a:t>
            </a:r>
            <a:r>
              <a:rPr lang="nl-NL" dirty="0"/>
              <a:t> manage </a:t>
            </a:r>
            <a:r>
              <a:rPr lang="nl-NL" dirty="0" err="1"/>
              <a:t>through</a:t>
            </a:r>
            <a:r>
              <a:rPr lang="nl-NL" dirty="0"/>
              <a:t> REST API calls</a:t>
            </a:r>
          </a:p>
          <a:p>
            <a:pPr marL="0" indent="0">
              <a:buNone/>
            </a:pP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F9F6F8-6E21-4835-95A3-E91E8BDD4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E66443-B949-4B25-A7A6-324D94F261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1475" y="907784"/>
            <a:ext cx="2557633" cy="33279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4" descr="https://s14-eu5.startpage.com/cgi-bin/serveimage?url=https%3A%2F%2Fwww.python.org%2Fstatic%2Fcommunity_logos%2Fpython-logo-master-v3-TM.png&amp;sp=b27e193ffa0a34278f0780306b8230db&amp;anticache=751367">
            <a:extLst>
              <a:ext uri="{FF2B5EF4-FFF2-40B4-BE49-F238E27FC236}">
                <a16:creationId xmlns:a16="http://schemas.microsoft.com/office/drawing/2014/main" id="{359B1360-E62A-4E87-8B37-6A52F08625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8545" y="1771787"/>
            <a:ext cx="1730631" cy="584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s://s14-eu5.startpage.com/cgi-bin/serveimage?url=https%3A%2F%2Fencrypted-tbn0.gstatic.com%2Fimages%3Fq%3Dtbn%3AANd9GcRmcgiBxmDbfz0MqVZ_noUgBi8cwTibLUID_kmd1Iy0mro344hWAmYgv9BM%26s&amp;sp=00620fff97247c2373e534991a873834&amp;anticache=835486">
            <a:extLst>
              <a:ext uri="{FF2B5EF4-FFF2-40B4-BE49-F238E27FC236}">
                <a16:creationId xmlns:a16="http://schemas.microsoft.com/office/drawing/2014/main" id="{25B64675-CB19-463E-953D-2987E63E9F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0442" y="1080000"/>
            <a:ext cx="1033554" cy="578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https://s14-eu5.startpage.com/cgi-bin/serveimage?url=https%3A%2F%2Ffuzati.com%2Fwp-content%2Fuploads%2F2016%2F12%2FRuby-Logo.png&amp;sp=b162e3baf55d39592ffbb2b742927a03&amp;anticache=672330">
            <a:extLst>
              <a:ext uri="{FF2B5EF4-FFF2-40B4-BE49-F238E27FC236}">
                <a16:creationId xmlns:a16="http://schemas.microsoft.com/office/drawing/2014/main" id="{1E6D711A-08E5-48B3-A350-81C6FAEF1C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3285" y="1935940"/>
            <a:ext cx="598354" cy="416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4" descr="https://s14-eu5.startpage.com/cgi-bin/serveimage?url=https%3A%2F%2Fupload.wikimedia.org%2Fwikipedia%2Fen%2F8%2F85%2FScala_logo.png&amp;sp=8adaa16219cc85fb2f2beb7a293d2330&amp;anticache=903441">
            <a:extLst>
              <a:ext uri="{FF2B5EF4-FFF2-40B4-BE49-F238E27FC236}">
                <a16:creationId xmlns:a16="http://schemas.microsoft.com/office/drawing/2014/main" id="{719417CF-D4D9-4817-AEFC-B169B0035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0785" y="2987286"/>
            <a:ext cx="841808" cy="344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6" descr="https://s14-eu5.startpage.com/wikioimage/35e4caa3ab4a872292cb587b6e4ec893.png">
            <a:extLst>
              <a:ext uri="{FF2B5EF4-FFF2-40B4-BE49-F238E27FC236}">
                <a16:creationId xmlns:a16="http://schemas.microsoft.com/office/drawing/2014/main" id="{79FAFA30-7B42-4593-B136-F93FF327DC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6731" y="2932606"/>
            <a:ext cx="454277" cy="454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2" descr="https://s14-eu5.startpage.com/cgi-bin/serveimage?url=https%3A%2F%2Fencrypted-tbn0.gstatic.com%2Fimages%3Fq%3Dtbn%3AANd9GcS4Mgykegd7Wblg6dSAz8hvQD4sK0pZgs0Kt85njX3A80SBLpA&amp;sp=50e94963e01bf3e5ae78227ecb236529&amp;anticache=751384">
            <a:extLst>
              <a:ext uri="{FF2B5EF4-FFF2-40B4-BE49-F238E27FC236}">
                <a16:creationId xmlns:a16="http://schemas.microsoft.com/office/drawing/2014/main" id="{4067C914-F539-42DC-B3B9-B39D20A841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2898" y="2489586"/>
            <a:ext cx="575659" cy="322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4" descr="https://s14-eu5.startpage.com/cgi-bin/serveimage?url=https:%2F%2Fnodejs.org%2Fstatic%2Fimages%2Flogos%2Fnodejs-new-pantone-black.png&amp;sp=41ff74e295d7d40368fb486501455d1a">
            <a:extLst>
              <a:ext uri="{FF2B5EF4-FFF2-40B4-BE49-F238E27FC236}">
                <a16:creationId xmlns:a16="http://schemas.microsoft.com/office/drawing/2014/main" id="{F4DD071A-BE70-4984-BD9F-A5594C4E04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3369" y="1194157"/>
            <a:ext cx="791909" cy="485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 descr="https://s14-eu5.startpage.com/cgi-bin/serveimage?url=https%3A%2F%2Fraw.githubusercontent.com%2Fisocpp%2Flogos%2Fmaster%2Fcpp_logo.png&amp;sp=34086d7e3afe334b4087302ff1830fc6&amp;anticache=879999">
            <a:extLst>
              <a:ext uri="{FF2B5EF4-FFF2-40B4-BE49-F238E27FC236}">
                <a16:creationId xmlns:a16="http://schemas.microsoft.com/office/drawing/2014/main" id="{FE364DB3-6BFB-46C5-A81E-B79A5D4D8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4335" y="2417589"/>
            <a:ext cx="414832" cy="466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DC61334E-A93C-4DB4-AF5E-3B44260F26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6109" y="2237947"/>
            <a:ext cx="1045942" cy="730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A7031C9B-4C1C-465F-874F-F24A637A127B}"/>
              </a:ext>
            </a:extLst>
          </p:cNvPr>
          <p:cNvPicPr>
            <a:picLocks noChangeAspect="1"/>
          </p:cNvPicPr>
          <p:nvPr/>
        </p:nvPicPr>
        <p:blipFill>
          <a:blip r:embed="rId1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268164" y="3584973"/>
            <a:ext cx="1145628" cy="179004"/>
          </a:xfrm>
          <a:prstGeom prst="rect">
            <a:avLst/>
          </a:prstGeom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0806B497-3FDA-4FF6-8DA7-0EFBA7AB3A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7725" y="3458096"/>
            <a:ext cx="611732" cy="324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C783DEE1-3107-455C-B57C-B9032BD8364D}"/>
              </a:ext>
            </a:extLst>
          </p:cNvPr>
          <p:cNvPicPr>
            <a:picLocks noChangeAspect="1"/>
          </p:cNvPicPr>
          <p:nvPr/>
        </p:nvPicPr>
        <p:blipFill>
          <a:blip r:embed="rId1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535746" y="3138564"/>
            <a:ext cx="499561" cy="188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19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2D0E6-E6CA-45A9-993F-811CBD668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Programming </a:t>
            </a:r>
            <a:r>
              <a:rPr lang="nl-NL" dirty="0" err="1"/>
              <a:t>against</a:t>
            </a:r>
            <a:r>
              <a:rPr lang="nl-NL" dirty="0"/>
              <a:t> </a:t>
            </a:r>
            <a:r>
              <a:rPr lang="nl-NL" dirty="0" err="1"/>
              <a:t>Kafka</a:t>
            </a:r>
            <a:r>
              <a:rPr lang="nl-NL" dirty="0"/>
              <a:t>: </a:t>
            </a:r>
            <a:br>
              <a:rPr lang="nl-NL" dirty="0"/>
            </a:br>
            <a:r>
              <a:rPr lang="nl-NL" dirty="0" err="1"/>
              <a:t>Typical</a:t>
            </a:r>
            <a:r>
              <a:rPr lang="nl-NL" dirty="0"/>
              <a:t> Steps in a Client Producer Application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3A3D7C-D177-4B76-83BA-413225F3C2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Create</a:t>
            </a:r>
            <a:r>
              <a:rPr lang="nl-NL" dirty="0"/>
              <a:t> a </a:t>
            </a:r>
            <a:r>
              <a:rPr lang="nl-NL" dirty="0" err="1"/>
              <a:t>connection</a:t>
            </a:r>
            <a:endParaRPr lang="nl-NL" dirty="0"/>
          </a:p>
          <a:p>
            <a:pPr lvl="1"/>
            <a:r>
              <a:rPr lang="nl-NL" dirty="0" err="1"/>
              <a:t>connected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one</a:t>
            </a:r>
            <a:r>
              <a:rPr lang="nl-NL" dirty="0"/>
              <a:t> or more brokers in a cluster or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Zookeeper</a:t>
            </a:r>
            <a:r>
              <a:rPr lang="nl-NL" dirty="0"/>
              <a:t> node</a:t>
            </a:r>
          </a:p>
          <a:p>
            <a:pPr lvl="2"/>
            <a:r>
              <a:rPr lang="nl-NL" dirty="0" err="1"/>
              <a:t>you</a:t>
            </a:r>
            <a:r>
              <a:rPr lang="nl-NL" dirty="0"/>
              <a:t> </a:t>
            </a:r>
            <a:r>
              <a:rPr lang="nl-NL" dirty="0" err="1"/>
              <a:t>need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broker-</a:t>
            </a:r>
            <a:r>
              <a:rPr lang="nl-NL" dirty="0" err="1"/>
              <a:t>endpoints</a:t>
            </a:r>
            <a:r>
              <a:rPr lang="nl-NL" dirty="0"/>
              <a:t> or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Zookeeper</a:t>
            </a:r>
            <a:r>
              <a:rPr lang="nl-NL" dirty="0"/>
              <a:t> </a:t>
            </a:r>
            <a:r>
              <a:rPr lang="nl-NL" dirty="0" err="1"/>
              <a:t>endpoint</a:t>
            </a:r>
            <a:endParaRPr lang="nl-NL" dirty="0"/>
          </a:p>
          <a:p>
            <a:pPr lvl="2"/>
            <a:r>
              <a:rPr lang="nl-NL" dirty="0" err="1"/>
              <a:t>optionally</a:t>
            </a:r>
            <a:r>
              <a:rPr lang="nl-NL" dirty="0"/>
              <a:t> </a:t>
            </a:r>
            <a:r>
              <a:rPr lang="nl-NL" dirty="0" err="1"/>
              <a:t>use</a:t>
            </a:r>
            <a:r>
              <a:rPr lang="nl-NL" dirty="0"/>
              <a:t> </a:t>
            </a:r>
            <a:r>
              <a:rPr lang="nl-NL" dirty="0" err="1"/>
              <a:t>credentials</a:t>
            </a:r>
            <a:r>
              <a:rPr lang="nl-NL" dirty="0"/>
              <a:t> or </a:t>
            </a:r>
            <a:r>
              <a:rPr lang="nl-NL" dirty="0" err="1"/>
              <a:t>certificate</a:t>
            </a:r>
            <a:r>
              <a:rPr lang="nl-NL" dirty="0"/>
              <a:t> for </a:t>
            </a:r>
            <a:r>
              <a:rPr lang="nl-NL" dirty="0" err="1"/>
              <a:t>authentication</a:t>
            </a:r>
            <a:r>
              <a:rPr lang="nl-NL" dirty="0"/>
              <a:t> </a:t>
            </a:r>
          </a:p>
          <a:p>
            <a:r>
              <a:rPr lang="nl-NL" dirty="0" err="1"/>
              <a:t>Create</a:t>
            </a:r>
            <a:r>
              <a:rPr lang="nl-NL" dirty="0"/>
              <a:t> a Producer on top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connection</a:t>
            </a:r>
            <a:endParaRPr lang="nl-NL" dirty="0"/>
          </a:p>
          <a:p>
            <a:r>
              <a:rPr lang="nl-NL" dirty="0" err="1"/>
              <a:t>When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Producer-Connection is </a:t>
            </a:r>
            <a:r>
              <a:rPr lang="nl-NL" dirty="0" err="1"/>
              <a:t>available</a:t>
            </a:r>
            <a:r>
              <a:rPr lang="nl-NL" dirty="0"/>
              <a:t>…</a:t>
            </a:r>
          </a:p>
          <a:p>
            <a:pPr lvl="1"/>
            <a:r>
              <a:rPr lang="nl-NL" dirty="0"/>
              <a:t>[</a:t>
            </a:r>
            <a:r>
              <a:rPr lang="nl-NL" dirty="0" err="1"/>
              <a:t>Optionally</a:t>
            </a:r>
            <a:r>
              <a:rPr lang="nl-NL" dirty="0"/>
              <a:t>] Start a Transaction</a:t>
            </a:r>
          </a:p>
          <a:p>
            <a:pPr lvl="1"/>
            <a:r>
              <a:rPr lang="nl-NL" dirty="0"/>
              <a:t>Produce </a:t>
            </a:r>
            <a:r>
              <a:rPr lang="nl-NL" dirty="0" err="1"/>
              <a:t>message</a:t>
            </a:r>
            <a:r>
              <a:rPr lang="nl-NL" dirty="0"/>
              <a:t>[s] </a:t>
            </a:r>
            <a:r>
              <a:rPr lang="nl-NL" dirty="0" err="1"/>
              <a:t>to</a:t>
            </a:r>
            <a:r>
              <a:rPr lang="nl-NL" dirty="0"/>
              <a:t> topic(s)</a:t>
            </a:r>
            <a:br>
              <a:rPr lang="nl-NL" dirty="0"/>
            </a:br>
            <a:r>
              <a:rPr lang="nl-NL" dirty="0"/>
              <a:t>[or </a:t>
            </a:r>
            <a:r>
              <a:rPr lang="nl-NL" dirty="0" err="1"/>
              <a:t>specific</a:t>
            </a:r>
            <a:r>
              <a:rPr lang="nl-NL" dirty="0"/>
              <a:t> topic </a:t>
            </a:r>
            <a:r>
              <a:rPr lang="nl-NL" dirty="0" err="1"/>
              <a:t>partition</a:t>
            </a:r>
            <a:r>
              <a:rPr lang="nl-NL" dirty="0"/>
              <a:t>(s)]</a:t>
            </a:r>
          </a:p>
          <a:p>
            <a:pPr lvl="1"/>
            <a:r>
              <a:rPr lang="nl-NL" dirty="0"/>
              <a:t>[</a:t>
            </a:r>
            <a:r>
              <a:rPr lang="nl-NL" dirty="0" err="1"/>
              <a:t>Optionally</a:t>
            </a:r>
            <a:r>
              <a:rPr lang="nl-NL" dirty="0"/>
              <a:t>] </a:t>
            </a:r>
            <a:r>
              <a:rPr lang="nl-NL" dirty="0" err="1"/>
              <a:t>Commit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Transaction</a:t>
            </a:r>
          </a:p>
          <a:p>
            <a:r>
              <a:rPr lang="nl-NL" dirty="0"/>
              <a:t>[</a:t>
            </a:r>
            <a:r>
              <a:rPr lang="nl-NL" dirty="0" err="1"/>
              <a:t>Repeat</a:t>
            </a:r>
            <a:r>
              <a:rPr lang="nl-NL" dirty="0"/>
              <a:t> Message </a:t>
            </a:r>
            <a:r>
              <a:rPr lang="nl-NL" dirty="0" err="1"/>
              <a:t>Production</a:t>
            </a:r>
            <a:r>
              <a:rPr lang="nl-NL" dirty="0"/>
              <a:t>]</a:t>
            </a:r>
          </a:p>
          <a:p>
            <a:r>
              <a:rPr lang="nl-NL" dirty="0" err="1"/>
              <a:t>Disconnect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producer/close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connection</a:t>
            </a:r>
            <a:endParaRPr lang="nl-NL" dirty="0"/>
          </a:p>
          <a:p>
            <a:pPr marL="0" indent="0">
              <a:buNone/>
            </a:pPr>
            <a:endParaRPr lang="nl-NL" dirty="0"/>
          </a:p>
          <a:p>
            <a:pPr lvl="1"/>
            <a:endParaRPr lang="nl-NL" dirty="0"/>
          </a:p>
          <a:p>
            <a:endParaRPr lang="nl-NL" dirty="0"/>
          </a:p>
          <a:p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F9F6F8-6E21-4835-95A3-E91E8BDD4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A8B96CB-2ECF-45BB-B337-DB67A22628C4}"/>
              </a:ext>
            </a:extLst>
          </p:cNvPr>
          <p:cNvGrpSpPr/>
          <p:nvPr/>
        </p:nvGrpSpPr>
        <p:grpSpPr>
          <a:xfrm>
            <a:off x="4792717" y="2293883"/>
            <a:ext cx="3996342" cy="2422117"/>
            <a:chOff x="1744922" y="1133666"/>
            <a:chExt cx="4521654" cy="2710707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A6582F3-3229-4763-B1F3-DB6A757275E1}"/>
                </a:ext>
              </a:extLst>
            </p:cNvPr>
            <p:cNvSpPr/>
            <p:nvPr/>
          </p:nvSpPr>
          <p:spPr>
            <a:xfrm>
              <a:off x="3124900" y="1133666"/>
              <a:ext cx="2044436" cy="604007"/>
            </a:xfrm>
            <a:prstGeom prst="round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1100"/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7EAD9FCE-EB77-46F0-930B-9B5D277FA2DD}"/>
                </a:ext>
              </a:extLst>
            </p:cNvPr>
            <p:cNvSpPr/>
            <p:nvPr/>
          </p:nvSpPr>
          <p:spPr>
            <a:xfrm>
              <a:off x="1919593" y="1969130"/>
              <a:ext cx="1090568" cy="604007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L" sz="1100"/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BE93A4A2-FE10-4A43-B2C0-FAAFC949F7D5}"/>
                </a:ext>
              </a:extLst>
            </p:cNvPr>
            <p:cNvSpPr/>
            <p:nvPr/>
          </p:nvSpPr>
          <p:spPr>
            <a:xfrm>
              <a:off x="3468620" y="1969130"/>
              <a:ext cx="1090568" cy="604007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L" sz="1100"/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9BB8D7F0-ECC9-4A24-B8D0-D9C1585CAA21}"/>
                </a:ext>
              </a:extLst>
            </p:cNvPr>
            <p:cNvSpPr/>
            <p:nvPr/>
          </p:nvSpPr>
          <p:spPr>
            <a:xfrm>
              <a:off x="5017647" y="1969130"/>
              <a:ext cx="1090568" cy="604007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L" sz="1100"/>
            </a:p>
          </p:txBody>
        </p:sp>
        <p:pic>
          <p:nvPicPr>
            <p:cNvPr id="11" name="Picture 2" descr="Image result for logo kafka">
              <a:extLst>
                <a:ext uri="{FF2B5EF4-FFF2-40B4-BE49-F238E27FC236}">
                  <a16:creationId xmlns:a16="http://schemas.microsoft.com/office/drawing/2014/main" id="{1A4E33D0-99CD-4B3E-8063-E1462508DA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93956" y="2002395"/>
              <a:ext cx="640520" cy="3366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2" descr="Image result for logo kafka">
              <a:extLst>
                <a:ext uri="{FF2B5EF4-FFF2-40B4-BE49-F238E27FC236}">
                  <a16:creationId xmlns:a16="http://schemas.microsoft.com/office/drawing/2014/main" id="{98A5C992-C757-40C7-8EE7-E037355D677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94119" y="1994890"/>
              <a:ext cx="640520" cy="3366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2" descr="Image result for logo kafka">
              <a:extLst>
                <a:ext uri="{FF2B5EF4-FFF2-40B4-BE49-F238E27FC236}">
                  <a16:creationId xmlns:a16="http://schemas.microsoft.com/office/drawing/2014/main" id="{D1A6D8CD-D391-4CBB-AF37-F8D8BAF880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94282" y="1987385"/>
              <a:ext cx="640520" cy="3366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2" descr="Image result for image apache zookeeper">
              <a:extLst>
                <a:ext uri="{FF2B5EF4-FFF2-40B4-BE49-F238E27FC236}">
                  <a16:creationId xmlns:a16="http://schemas.microsoft.com/office/drawing/2014/main" id="{3A84BB2B-A658-4BA3-BE97-AF0135A35A5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86639" y="1181118"/>
              <a:ext cx="743846" cy="4725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444F582-A01F-46FF-B066-B3E7D01DD8A2}"/>
                </a:ext>
              </a:extLst>
            </p:cNvPr>
            <p:cNvSpPr/>
            <p:nvPr/>
          </p:nvSpPr>
          <p:spPr>
            <a:xfrm>
              <a:off x="3539314" y="3240366"/>
              <a:ext cx="1366530" cy="604007"/>
            </a:xfrm>
            <a:prstGeom prst="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1100" dirty="0">
                  <a:solidFill>
                    <a:schemeClr val="tx1"/>
                  </a:solidFill>
                </a:rPr>
                <a:t>Client</a:t>
              </a:r>
            </a:p>
            <a:p>
              <a:pPr algn="ctr"/>
              <a:r>
                <a:rPr lang="nl-NL" sz="1100" dirty="0">
                  <a:solidFill>
                    <a:schemeClr val="tx1"/>
                  </a:solidFill>
                </a:rPr>
                <a:t>Application</a:t>
              </a:r>
              <a:endParaRPr lang="en-NL" sz="1100" dirty="0">
                <a:solidFill>
                  <a:schemeClr val="tx1"/>
                </a:solidFill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F0F45A25-60B5-45A7-8882-8817C3F8A813}"/>
                </a:ext>
              </a:extLst>
            </p:cNvPr>
            <p:cNvSpPr/>
            <p:nvPr/>
          </p:nvSpPr>
          <p:spPr>
            <a:xfrm>
              <a:off x="1744922" y="1847713"/>
              <a:ext cx="4521654" cy="837034"/>
            </a:xfrm>
            <a:prstGeom prst="roundRect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1100"/>
            </a:p>
          </p:txBody>
        </p:sp>
        <p:cxnSp>
          <p:nvCxnSpPr>
            <p:cNvPr id="17" name="Connector: Elbow 16">
              <a:extLst>
                <a:ext uri="{FF2B5EF4-FFF2-40B4-BE49-F238E27FC236}">
                  <a16:creationId xmlns:a16="http://schemas.microsoft.com/office/drawing/2014/main" id="{0A5E6245-F191-427A-8093-4B1DE10D7314}"/>
                </a:ext>
              </a:extLst>
            </p:cNvPr>
            <p:cNvCxnSpPr>
              <a:stCxn id="10" idx="0"/>
              <a:endCxn id="7" idx="3"/>
            </p:cNvCxnSpPr>
            <p:nvPr/>
          </p:nvCxnSpPr>
          <p:spPr>
            <a:xfrm rot="16200000" flipV="1">
              <a:off x="5099404" y="1505602"/>
              <a:ext cx="533460" cy="393595"/>
            </a:xfrm>
            <a:prstGeom prst="bentConnector2">
              <a:avLst/>
            </a:prstGeom>
            <a:ln>
              <a:solidFill>
                <a:schemeClr val="accent6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ctor: Elbow 17">
              <a:extLst>
                <a:ext uri="{FF2B5EF4-FFF2-40B4-BE49-F238E27FC236}">
                  <a16:creationId xmlns:a16="http://schemas.microsoft.com/office/drawing/2014/main" id="{0EC9D0EB-391E-463A-8D8E-37B724AB8F40}"/>
                </a:ext>
              </a:extLst>
            </p:cNvPr>
            <p:cNvCxnSpPr>
              <a:stCxn id="8" idx="0"/>
              <a:endCxn id="7" idx="1"/>
            </p:cNvCxnSpPr>
            <p:nvPr/>
          </p:nvCxnSpPr>
          <p:spPr>
            <a:xfrm rot="5400000" flipH="1" flipV="1">
              <a:off x="2528158" y="1372389"/>
              <a:ext cx="533460" cy="660023"/>
            </a:xfrm>
            <a:prstGeom prst="bentConnector2">
              <a:avLst/>
            </a:prstGeom>
            <a:ln>
              <a:solidFill>
                <a:schemeClr val="accent6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ctor: Elbow 18">
              <a:extLst>
                <a:ext uri="{FF2B5EF4-FFF2-40B4-BE49-F238E27FC236}">
                  <a16:creationId xmlns:a16="http://schemas.microsoft.com/office/drawing/2014/main" id="{001D9077-0A4B-487B-9A2C-FCB34CF3F5C9}"/>
                </a:ext>
              </a:extLst>
            </p:cNvPr>
            <p:cNvCxnSpPr>
              <a:stCxn id="9" idx="0"/>
              <a:endCxn id="7" idx="2"/>
            </p:cNvCxnSpPr>
            <p:nvPr/>
          </p:nvCxnSpPr>
          <p:spPr>
            <a:xfrm rot="5400000" flipH="1" flipV="1">
              <a:off x="3964783" y="1786795"/>
              <a:ext cx="231457" cy="133214"/>
            </a:xfrm>
            <a:prstGeom prst="bentConnector3">
              <a:avLst>
                <a:gd name="adj1" fmla="val 31877"/>
              </a:avLst>
            </a:prstGeom>
            <a:ln>
              <a:solidFill>
                <a:schemeClr val="accent6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CCD1229-0CD3-491A-B962-FF28559E5579}"/>
                </a:ext>
              </a:extLst>
            </p:cNvPr>
            <p:cNvSpPr/>
            <p:nvPr/>
          </p:nvSpPr>
          <p:spPr>
            <a:xfrm>
              <a:off x="5600201" y="2485797"/>
              <a:ext cx="597070" cy="108000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900" dirty="0"/>
                <a:t>9094</a:t>
              </a:r>
              <a:endParaRPr lang="en-NL" sz="900" dirty="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E24E1A9B-6B3B-4DEE-A9EE-8D572653526E}"/>
                </a:ext>
              </a:extLst>
            </p:cNvPr>
            <p:cNvSpPr/>
            <p:nvPr/>
          </p:nvSpPr>
          <p:spPr>
            <a:xfrm>
              <a:off x="4081720" y="2503581"/>
              <a:ext cx="597070" cy="108000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900" dirty="0"/>
                <a:t>9093</a:t>
              </a:r>
              <a:endParaRPr lang="en-NL" sz="900" dirty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E78E125-FF42-4A75-99CA-4BC2D0441978}"/>
                </a:ext>
              </a:extLst>
            </p:cNvPr>
            <p:cNvSpPr/>
            <p:nvPr/>
          </p:nvSpPr>
          <p:spPr>
            <a:xfrm>
              <a:off x="2563239" y="2521365"/>
              <a:ext cx="597070" cy="108000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900" dirty="0"/>
                <a:t>9092</a:t>
              </a:r>
              <a:endParaRPr lang="en-NL" sz="900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1C950D0-852F-4A86-B024-C5FD08E271F8}"/>
                </a:ext>
              </a:extLst>
            </p:cNvPr>
            <p:cNvSpPr/>
            <p:nvPr/>
          </p:nvSpPr>
          <p:spPr>
            <a:xfrm>
              <a:off x="4778619" y="1660953"/>
              <a:ext cx="507578" cy="114760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900" dirty="0"/>
                <a:t>2181</a:t>
              </a:r>
              <a:endParaRPr lang="en-NL" sz="900" dirty="0"/>
            </a:p>
          </p:txBody>
        </p:sp>
        <p:cxnSp>
          <p:nvCxnSpPr>
            <p:cNvPr id="24" name="Connector: Elbow 23">
              <a:extLst>
                <a:ext uri="{FF2B5EF4-FFF2-40B4-BE49-F238E27FC236}">
                  <a16:creationId xmlns:a16="http://schemas.microsoft.com/office/drawing/2014/main" id="{30BEB6E3-7A93-4852-8906-163D09F9A47B}"/>
                </a:ext>
              </a:extLst>
            </p:cNvPr>
            <p:cNvCxnSpPr>
              <a:stCxn id="15" idx="3"/>
              <a:endCxn id="14" idx="0"/>
            </p:cNvCxnSpPr>
            <p:nvPr/>
          </p:nvCxnSpPr>
          <p:spPr>
            <a:xfrm flipH="1" flipV="1">
              <a:off x="4158562" y="1181118"/>
              <a:ext cx="747282" cy="2361252"/>
            </a:xfrm>
            <a:prstGeom prst="bentConnector4">
              <a:avLst>
                <a:gd name="adj1" fmla="val -205697"/>
                <a:gd name="adj2" fmla="val 109681"/>
              </a:avLst>
            </a:prstGeom>
            <a:ln>
              <a:solidFill>
                <a:schemeClr val="accent5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or: Elbow 24">
              <a:extLst>
                <a:ext uri="{FF2B5EF4-FFF2-40B4-BE49-F238E27FC236}">
                  <a16:creationId xmlns:a16="http://schemas.microsoft.com/office/drawing/2014/main" id="{AE48610D-B92D-443D-A75A-BC775ED8BEC6}"/>
                </a:ext>
              </a:extLst>
            </p:cNvPr>
            <p:cNvCxnSpPr>
              <a:stCxn id="15" idx="0"/>
            </p:cNvCxnSpPr>
            <p:nvPr/>
          </p:nvCxnSpPr>
          <p:spPr>
            <a:xfrm rot="16200000" flipV="1">
              <a:off x="3678119" y="2695906"/>
              <a:ext cx="719001" cy="369920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ctor: Elbow 25">
              <a:extLst>
                <a:ext uri="{FF2B5EF4-FFF2-40B4-BE49-F238E27FC236}">
                  <a16:creationId xmlns:a16="http://schemas.microsoft.com/office/drawing/2014/main" id="{32CAEF8B-7A90-4924-A5EC-F11609A885A0}"/>
                </a:ext>
              </a:extLst>
            </p:cNvPr>
            <p:cNvCxnSpPr>
              <a:cxnSpLocks/>
              <a:stCxn id="15" idx="0"/>
              <a:endCxn id="10" idx="2"/>
            </p:cNvCxnSpPr>
            <p:nvPr/>
          </p:nvCxnSpPr>
          <p:spPr>
            <a:xfrm rot="5400000" flipH="1" flipV="1">
              <a:off x="4559141" y="2236576"/>
              <a:ext cx="667229" cy="1340352"/>
            </a:xfrm>
            <a:prstGeom prst="bentConnector3">
              <a:avLst>
                <a:gd name="adj1" fmla="val 31097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ctor: Elbow 26">
              <a:extLst>
                <a:ext uri="{FF2B5EF4-FFF2-40B4-BE49-F238E27FC236}">
                  <a16:creationId xmlns:a16="http://schemas.microsoft.com/office/drawing/2014/main" id="{CC1CDF3B-AD3E-4382-A8E3-9F88989D6AD6}"/>
                </a:ext>
              </a:extLst>
            </p:cNvPr>
            <p:cNvCxnSpPr>
              <a:stCxn id="15" idx="0"/>
              <a:endCxn id="8" idx="2"/>
            </p:cNvCxnSpPr>
            <p:nvPr/>
          </p:nvCxnSpPr>
          <p:spPr>
            <a:xfrm rot="16200000" flipV="1">
              <a:off x="3010114" y="2027901"/>
              <a:ext cx="667229" cy="1757702"/>
            </a:xfrm>
            <a:prstGeom prst="bentConnector3">
              <a:avLst>
                <a:gd name="adj1" fmla="val 42911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586710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2D0E6-E6CA-45A9-993F-811CBD668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Programming </a:t>
            </a:r>
            <a:r>
              <a:rPr lang="nl-NL" dirty="0" err="1"/>
              <a:t>against</a:t>
            </a:r>
            <a:r>
              <a:rPr lang="nl-NL" dirty="0"/>
              <a:t> </a:t>
            </a:r>
            <a:r>
              <a:rPr lang="nl-NL" dirty="0" err="1"/>
              <a:t>Kafka</a:t>
            </a:r>
            <a:r>
              <a:rPr lang="nl-NL" dirty="0"/>
              <a:t>: </a:t>
            </a:r>
            <a:br>
              <a:rPr lang="nl-NL" dirty="0"/>
            </a:br>
            <a:r>
              <a:rPr lang="nl-NL" dirty="0" err="1"/>
              <a:t>Typical</a:t>
            </a:r>
            <a:r>
              <a:rPr lang="nl-NL" dirty="0"/>
              <a:t> Steps in a Client Consumer Application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3A3D7C-D177-4B76-83BA-413225F3C2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857170"/>
            <a:ext cx="6965687" cy="3780000"/>
          </a:xfrm>
        </p:spPr>
        <p:txBody>
          <a:bodyPr/>
          <a:lstStyle/>
          <a:p>
            <a:r>
              <a:rPr lang="nl-NL" sz="1400" dirty="0" err="1"/>
              <a:t>Create</a:t>
            </a:r>
            <a:r>
              <a:rPr lang="nl-NL" sz="1400" dirty="0"/>
              <a:t> a </a:t>
            </a:r>
            <a:r>
              <a:rPr lang="nl-NL" sz="1400" dirty="0" err="1"/>
              <a:t>connection</a:t>
            </a:r>
            <a:endParaRPr lang="nl-NL" sz="1400" dirty="0"/>
          </a:p>
          <a:p>
            <a:pPr lvl="1"/>
            <a:r>
              <a:rPr lang="nl-NL" sz="1400" dirty="0" err="1"/>
              <a:t>connected</a:t>
            </a:r>
            <a:r>
              <a:rPr lang="nl-NL" sz="1400" dirty="0"/>
              <a:t> </a:t>
            </a:r>
            <a:r>
              <a:rPr lang="nl-NL" sz="1400" dirty="0" err="1"/>
              <a:t>to</a:t>
            </a:r>
            <a:r>
              <a:rPr lang="nl-NL" sz="1400" dirty="0"/>
              <a:t> </a:t>
            </a:r>
            <a:r>
              <a:rPr lang="nl-NL" sz="1400" dirty="0" err="1"/>
              <a:t>one</a:t>
            </a:r>
            <a:r>
              <a:rPr lang="nl-NL" sz="1400" dirty="0"/>
              <a:t> or more brokers in a cluster or </a:t>
            </a:r>
            <a:r>
              <a:rPr lang="nl-NL" sz="1400" dirty="0" err="1"/>
              <a:t>to</a:t>
            </a:r>
            <a:r>
              <a:rPr lang="nl-NL" sz="1400" dirty="0"/>
              <a:t> </a:t>
            </a:r>
            <a:r>
              <a:rPr lang="nl-NL" sz="1400" dirty="0" err="1"/>
              <a:t>Zookeeper</a:t>
            </a:r>
            <a:r>
              <a:rPr lang="nl-NL" sz="1400" dirty="0"/>
              <a:t> node</a:t>
            </a:r>
          </a:p>
          <a:p>
            <a:pPr lvl="2"/>
            <a:r>
              <a:rPr lang="nl-NL" sz="1400" dirty="0" err="1"/>
              <a:t>you</a:t>
            </a:r>
            <a:r>
              <a:rPr lang="nl-NL" sz="1400" dirty="0"/>
              <a:t> </a:t>
            </a:r>
            <a:r>
              <a:rPr lang="nl-NL" sz="1400" dirty="0" err="1"/>
              <a:t>need</a:t>
            </a:r>
            <a:r>
              <a:rPr lang="nl-NL" sz="1400" dirty="0"/>
              <a:t> </a:t>
            </a:r>
            <a:r>
              <a:rPr lang="nl-NL" sz="1400" dirty="0" err="1"/>
              <a:t>the</a:t>
            </a:r>
            <a:r>
              <a:rPr lang="nl-NL" sz="1400" dirty="0"/>
              <a:t> broker-</a:t>
            </a:r>
            <a:r>
              <a:rPr lang="nl-NL" sz="1400" dirty="0" err="1"/>
              <a:t>endpoints</a:t>
            </a:r>
            <a:r>
              <a:rPr lang="nl-NL" sz="1400" dirty="0"/>
              <a:t> or </a:t>
            </a:r>
            <a:r>
              <a:rPr lang="nl-NL" sz="1400" dirty="0" err="1"/>
              <a:t>the</a:t>
            </a:r>
            <a:r>
              <a:rPr lang="nl-NL" sz="1400" dirty="0"/>
              <a:t> </a:t>
            </a:r>
            <a:r>
              <a:rPr lang="nl-NL" sz="1400" dirty="0" err="1"/>
              <a:t>Zookeeper</a:t>
            </a:r>
            <a:r>
              <a:rPr lang="nl-NL" sz="1400" dirty="0"/>
              <a:t> </a:t>
            </a:r>
            <a:r>
              <a:rPr lang="nl-NL" sz="1400" dirty="0" err="1"/>
              <a:t>endpoint</a:t>
            </a:r>
            <a:endParaRPr lang="nl-NL" sz="1400" dirty="0"/>
          </a:p>
          <a:p>
            <a:pPr lvl="2"/>
            <a:r>
              <a:rPr lang="nl-NL" sz="1400" dirty="0" err="1"/>
              <a:t>optionally</a:t>
            </a:r>
            <a:r>
              <a:rPr lang="nl-NL" sz="1400" dirty="0"/>
              <a:t> </a:t>
            </a:r>
            <a:r>
              <a:rPr lang="nl-NL" sz="1400" dirty="0" err="1"/>
              <a:t>use</a:t>
            </a:r>
            <a:r>
              <a:rPr lang="nl-NL" sz="1400" dirty="0"/>
              <a:t> </a:t>
            </a:r>
            <a:r>
              <a:rPr lang="nl-NL" sz="1400" dirty="0" err="1"/>
              <a:t>credentials</a:t>
            </a:r>
            <a:r>
              <a:rPr lang="nl-NL" sz="1400" dirty="0"/>
              <a:t> or </a:t>
            </a:r>
            <a:r>
              <a:rPr lang="nl-NL" sz="1400" dirty="0" err="1"/>
              <a:t>certificate</a:t>
            </a:r>
            <a:r>
              <a:rPr lang="nl-NL" sz="1400" dirty="0"/>
              <a:t> for </a:t>
            </a:r>
            <a:r>
              <a:rPr lang="nl-NL" sz="1400" dirty="0" err="1"/>
              <a:t>authentication</a:t>
            </a:r>
            <a:r>
              <a:rPr lang="nl-NL" sz="1400" dirty="0"/>
              <a:t> </a:t>
            </a:r>
          </a:p>
          <a:p>
            <a:r>
              <a:rPr lang="nl-NL" sz="1400" dirty="0" err="1"/>
              <a:t>Create</a:t>
            </a:r>
            <a:r>
              <a:rPr lang="nl-NL" sz="1400" dirty="0"/>
              <a:t> a Consumer or a </a:t>
            </a:r>
            <a:r>
              <a:rPr lang="nl-NL" sz="1400" dirty="0" err="1"/>
              <a:t>ConsumerStream</a:t>
            </a:r>
            <a:r>
              <a:rPr lang="nl-NL" sz="1400" dirty="0"/>
              <a:t> on top of </a:t>
            </a:r>
            <a:r>
              <a:rPr lang="nl-NL" sz="1400" dirty="0" err="1"/>
              <a:t>the</a:t>
            </a:r>
            <a:r>
              <a:rPr lang="nl-NL" sz="1400" dirty="0"/>
              <a:t> </a:t>
            </a:r>
            <a:r>
              <a:rPr lang="nl-NL" sz="1400" dirty="0" err="1"/>
              <a:t>connection</a:t>
            </a:r>
            <a:endParaRPr lang="nl-NL" sz="1400" dirty="0"/>
          </a:p>
          <a:p>
            <a:pPr lvl="1"/>
            <a:r>
              <a:rPr lang="nl-NL" sz="1400" dirty="0" err="1"/>
              <a:t>Subscribing</a:t>
            </a:r>
            <a:r>
              <a:rPr lang="nl-NL" sz="1400" dirty="0"/>
              <a:t> </a:t>
            </a:r>
            <a:r>
              <a:rPr lang="nl-NL" sz="1400" dirty="0" err="1"/>
              <a:t>to</a:t>
            </a:r>
            <a:r>
              <a:rPr lang="nl-NL" sz="1400" dirty="0"/>
              <a:t> </a:t>
            </a:r>
            <a:r>
              <a:rPr lang="nl-NL" sz="1400" dirty="0" err="1"/>
              <a:t>one</a:t>
            </a:r>
            <a:r>
              <a:rPr lang="nl-NL" sz="1400" dirty="0"/>
              <a:t> or more topics</a:t>
            </a:r>
          </a:p>
          <a:p>
            <a:pPr lvl="1"/>
            <a:r>
              <a:rPr lang="nl-NL" sz="1400" dirty="0"/>
              <a:t>[</a:t>
            </a:r>
            <a:r>
              <a:rPr lang="nl-NL" sz="1400" dirty="0" err="1"/>
              <a:t>Optionally</a:t>
            </a:r>
            <a:r>
              <a:rPr lang="nl-NL" sz="1400" dirty="0"/>
              <a:t>] </a:t>
            </a:r>
            <a:r>
              <a:rPr lang="nl-NL" sz="1400" dirty="0" err="1"/>
              <a:t>Associating</a:t>
            </a:r>
            <a:r>
              <a:rPr lang="nl-NL" sz="1400" dirty="0"/>
              <a:t> </a:t>
            </a:r>
            <a:r>
              <a:rPr lang="nl-NL" sz="1400" dirty="0" err="1"/>
              <a:t>with</a:t>
            </a:r>
            <a:r>
              <a:rPr lang="nl-NL" sz="1400" dirty="0"/>
              <a:t> a Consumer Group</a:t>
            </a:r>
          </a:p>
          <a:p>
            <a:pPr lvl="2"/>
            <a:r>
              <a:rPr lang="nl-NL" sz="1400" dirty="0"/>
              <a:t>(</a:t>
            </a:r>
            <a:r>
              <a:rPr lang="nl-NL" sz="1400" dirty="0" err="1"/>
              <a:t>Which</a:t>
            </a:r>
            <a:r>
              <a:rPr lang="nl-NL" sz="1400" dirty="0"/>
              <a:t> leads </a:t>
            </a:r>
            <a:r>
              <a:rPr lang="nl-NL" sz="1400" dirty="0" err="1"/>
              <a:t>to</a:t>
            </a:r>
            <a:r>
              <a:rPr lang="nl-NL" sz="1400" dirty="0"/>
              <a:t> a link </a:t>
            </a:r>
            <a:r>
              <a:rPr lang="nl-NL" sz="1400" dirty="0" err="1"/>
              <a:t>to</a:t>
            </a:r>
            <a:r>
              <a:rPr lang="nl-NL" sz="1400" dirty="0"/>
              <a:t> </a:t>
            </a:r>
            <a:r>
              <a:rPr lang="nl-NL" sz="1400" dirty="0" err="1"/>
              <a:t>one</a:t>
            </a:r>
            <a:r>
              <a:rPr lang="nl-NL" sz="1400" dirty="0"/>
              <a:t> or topic </a:t>
            </a:r>
            <a:br>
              <a:rPr lang="nl-NL" sz="1400" dirty="0"/>
            </a:br>
            <a:r>
              <a:rPr lang="nl-NL" sz="1400" dirty="0"/>
              <a:t>more </a:t>
            </a:r>
            <a:r>
              <a:rPr lang="nl-NL" sz="1400" dirty="0" err="1"/>
              <a:t>partitions</a:t>
            </a:r>
            <a:r>
              <a:rPr lang="nl-NL" sz="1400" dirty="0"/>
              <a:t> on </a:t>
            </a:r>
            <a:r>
              <a:rPr lang="nl-NL" sz="1400" dirty="0" err="1"/>
              <a:t>the</a:t>
            </a:r>
            <a:r>
              <a:rPr lang="nl-NL" sz="1400" dirty="0"/>
              <a:t> </a:t>
            </a:r>
            <a:r>
              <a:rPr lang="nl-NL" sz="1400" dirty="0" err="1"/>
              <a:t>Kafka</a:t>
            </a:r>
            <a:r>
              <a:rPr lang="nl-NL" sz="1400" dirty="0"/>
              <a:t> brokers)</a:t>
            </a:r>
          </a:p>
          <a:p>
            <a:pPr lvl="1"/>
            <a:r>
              <a:rPr lang="nl-NL" sz="1400" dirty="0"/>
              <a:t>[</a:t>
            </a:r>
            <a:r>
              <a:rPr lang="nl-NL" sz="1400" dirty="0" err="1"/>
              <a:t>Optionally</a:t>
            </a:r>
            <a:r>
              <a:rPr lang="nl-NL" sz="1400" dirty="0"/>
              <a:t>] </a:t>
            </a:r>
            <a:r>
              <a:rPr lang="nl-NL" sz="1400" dirty="0" err="1"/>
              <a:t>Overriding</a:t>
            </a:r>
            <a:r>
              <a:rPr lang="nl-NL" sz="1400" dirty="0"/>
              <a:t> </a:t>
            </a:r>
            <a:r>
              <a:rPr lang="nl-NL" sz="1400" dirty="0" err="1"/>
              <a:t>the</a:t>
            </a:r>
            <a:r>
              <a:rPr lang="nl-NL" sz="1400" dirty="0"/>
              <a:t> auto-</a:t>
            </a:r>
            <a:r>
              <a:rPr lang="nl-NL" sz="1400" dirty="0" err="1"/>
              <a:t>commit</a:t>
            </a:r>
            <a:endParaRPr lang="nl-NL" sz="1400" dirty="0"/>
          </a:p>
          <a:p>
            <a:r>
              <a:rPr lang="nl-NL" sz="1400" dirty="0" err="1"/>
              <a:t>When</a:t>
            </a:r>
            <a:r>
              <a:rPr lang="nl-NL" sz="1400" dirty="0"/>
              <a:t> </a:t>
            </a:r>
            <a:r>
              <a:rPr lang="nl-NL" sz="1400" dirty="0" err="1"/>
              <a:t>the</a:t>
            </a:r>
            <a:r>
              <a:rPr lang="nl-NL" sz="1400" dirty="0"/>
              <a:t> Consumer or Stream is </a:t>
            </a:r>
            <a:r>
              <a:rPr lang="nl-NL" sz="1400" dirty="0" err="1"/>
              <a:t>available</a:t>
            </a:r>
            <a:r>
              <a:rPr lang="nl-NL" sz="1400" dirty="0"/>
              <a:t>…</a:t>
            </a:r>
          </a:p>
          <a:p>
            <a:pPr lvl="1"/>
            <a:r>
              <a:rPr lang="nl-NL" sz="1400" dirty="0" err="1"/>
              <a:t>Consume</a:t>
            </a:r>
            <a:r>
              <a:rPr lang="nl-NL" sz="1400" dirty="0"/>
              <a:t> </a:t>
            </a:r>
            <a:r>
              <a:rPr lang="nl-NL" sz="1400" dirty="0" err="1"/>
              <a:t>message</a:t>
            </a:r>
            <a:r>
              <a:rPr lang="nl-NL" sz="1400" dirty="0"/>
              <a:t>[s] (</a:t>
            </a:r>
            <a:r>
              <a:rPr lang="nl-NL" sz="1400" dirty="0" err="1"/>
              <a:t>from</a:t>
            </a:r>
            <a:r>
              <a:rPr lang="nl-NL" sz="1400" dirty="0"/>
              <a:t> </a:t>
            </a:r>
            <a:r>
              <a:rPr lang="nl-NL" sz="1400" dirty="0" err="1"/>
              <a:t>the</a:t>
            </a:r>
            <a:r>
              <a:rPr lang="nl-NL" sz="1400" dirty="0"/>
              <a:t> </a:t>
            </a:r>
            <a:r>
              <a:rPr lang="nl-NL" sz="1400" dirty="0" err="1"/>
              <a:t>specified</a:t>
            </a:r>
            <a:r>
              <a:rPr lang="nl-NL" sz="1400" dirty="0"/>
              <a:t> </a:t>
            </a:r>
            <a:r>
              <a:rPr lang="nl-NL" sz="1400" dirty="0" err="1"/>
              <a:t>subscriptions</a:t>
            </a:r>
            <a:r>
              <a:rPr lang="nl-NL" sz="1400" dirty="0"/>
              <a:t>)</a:t>
            </a:r>
          </a:p>
          <a:p>
            <a:pPr lvl="1"/>
            <a:r>
              <a:rPr lang="nl-NL" sz="1400" dirty="0"/>
              <a:t>[</a:t>
            </a:r>
            <a:r>
              <a:rPr lang="nl-NL" sz="1400" dirty="0" err="1"/>
              <a:t>Optionally</a:t>
            </a:r>
            <a:r>
              <a:rPr lang="nl-NL" sz="1400" dirty="0"/>
              <a:t>, </a:t>
            </a:r>
            <a:r>
              <a:rPr lang="nl-NL" sz="1400" dirty="0" err="1"/>
              <a:t>depending</a:t>
            </a:r>
            <a:r>
              <a:rPr lang="nl-NL" sz="1400" dirty="0"/>
              <a:t> on auto-</a:t>
            </a:r>
            <a:r>
              <a:rPr lang="nl-NL" sz="1400" dirty="0" err="1"/>
              <a:t>commit</a:t>
            </a:r>
            <a:r>
              <a:rPr lang="nl-NL" sz="1400" dirty="0"/>
              <a:t> </a:t>
            </a:r>
            <a:r>
              <a:rPr lang="nl-NL" sz="1400" dirty="0" err="1"/>
              <a:t>poperty</a:t>
            </a:r>
            <a:r>
              <a:rPr lang="nl-NL" sz="1400" dirty="0"/>
              <a:t>] </a:t>
            </a:r>
            <a:br>
              <a:rPr lang="nl-NL" sz="1400" dirty="0"/>
            </a:br>
            <a:r>
              <a:rPr lang="nl-NL" sz="1400" dirty="0" err="1"/>
              <a:t>Commit</a:t>
            </a:r>
            <a:r>
              <a:rPr lang="nl-NL" sz="1400" dirty="0"/>
              <a:t> </a:t>
            </a:r>
            <a:r>
              <a:rPr lang="nl-NL" sz="1400" dirty="0" err="1"/>
              <a:t>the</a:t>
            </a:r>
            <a:r>
              <a:rPr lang="nl-NL" sz="1400" dirty="0"/>
              <a:t> Transaction</a:t>
            </a:r>
          </a:p>
          <a:p>
            <a:r>
              <a:rPr lang="nl-NL" sz="1400" dirty="0"/>
              <a:t>[</a:t>
            </a:r>
            <a:r>
              <a:rPr lang="nl-NL" sz="1400" dirty="0" err="1"/>
              <a:t>Repeat</a:t>
            </a:r>
            <a:r>
              <a:rPr lang="nl-NL" sz="1400" dirty="0"/>
              <a:t> Message </a:t>
            </a:r>
            <a:r>
              <a:rPr lang="nl-NL" sz="1400" dirty="0" err="1"/>
              <a:t>Consumption</a:t>
            </a:r>
            <a:r>
              <a:rPr lang="nl-NL" sz="1400" dirty="0"/>
              <a:t>]</a:t>
            </a:r>
          </a:p>
          <a:p>
            <a:r>
              <a:rPr lang="nl-NL" sz="1400" dirty="0" err="1"/>
              <a:t>Disconnect</a:t>
            </a:r>
            <a:r>
              <a:rPr lang="nl-NL" sz="1400" dirty="0"/>
              <a:t> </a:t>
            </a:r>
            <a:r>
              <a:rPr lang="nl-NL" sz="1400" dirty="0" err="1"/>
              <a:t>the</a:t>
            </a:r>
            <a:r>
              <a:rPr lang="nl-NL" sz="1400" dirty="0"/>
              <a:t> </a:t>
            </a:r>
            <a:r>
              <a:rPr lang="nl-NL" sz="1400" dirty="0" err="1"/>
              <a:t>consumer</a:t>
            </a:r>
            <a:r>
              <a:rPr lang="nl-NL" sz="1400" dirty="0"/>
              <a:t>/close </a:t>
            </a:r>
            <a:r>
              <a:rPr lang="nl-NL" sz="1400" dirty="0" err="1"/>
              <a:t>the</a:t>
            </a:r>
            <a:r>
              <a:rPr lang="nl-NL" sz="1400" dirty="0"/>
              <a:t> </a:t>
            </a:r>
            <a:r>
              <a:rPr lang="nl-NL" sz="1400" dirty="0" err="1"/>
              <a:t>connection</a:t>
            </a:r>
            <a:endParaRPr lang="nl-NL" sz="1400" dirty="0"/>
          </a:p>
          <a:p>
            <a:pPr marL="0" indent="0">
              <a:buNone/>
            </a:pPr>
            <a:endParaRPr lang="nl-NL" sz="1400" dirty="0"/>
          </a:p>
          <a:p>
            <a:pPr lvl="1"/>
            <a:endParaRPr lang="nl-NL" sz="1400" dirty="0"/>
          </a:p>
          <a:p>
            <a:endParaRPr lang="nl-NL" sz="1400" dirty="0"/>
          </a:p>
          <a:p>
            <a:endParaRPr lang="en-NL" sz="1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F9F6F8-6E21-4835-95A3-E91E8BDD4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CF513A1-5B90-4C22-B598-EFAA00FE3164}"/>
              </a:ext>
            </a:extLst>
          </p:cNvPr>
          <p:cNvGrpSpPr/>
          <p:nvPr/>
        </p:nvGrpSpPr>
        <p:grpSpPr>
          <a:xfrm>
            <a:off x="4895196" y="2293883"/>
            <a:ext cx="3996342" cy="2422117"/>
            <a:chOff x="1744922" y="1133666"/>
            <a:chExt cx="4521654" cy="2710707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31167CB8-5583-42FB-9C60-AF5F0E62A9E5}"/>
                </a:ext>
              </a:extLst>
            </p:cNvPr>
            <p:cNvSpPr/>
            <p:nvPr/>
          </p:nvSpPr>
          <p:spPr>
            <a:xfrm>
              <a:off x="3124900" y="1133666"/>
              <a:ext cx="2044436" cy="604007"/>
            </a:xfrm>
            <a:prstGeom prst="round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1100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A23F8E1B-9CF8-4CE8-8843-C6ECB37F3251}"/>
                </a:ext>
              </a:extLst>
            </p:cNvPr>
            <p:cNvSpPr/>
            <p:nvPr/>
          </p:nvSpPr>
          <p:spPr>
            <a:xfrm>
              <a:off x="1919593" y="1969130"/>
              <a:ext cx="1090568" cy="604007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L" sz="1100"/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5FBF4C8D-93A3-484E-AF98-A009F7615363}"/>
                </a:ext>
              </a:extLst>
            </p:cNvPr>
            <p:cNvSpPr/>
            <p:nvPr/>
          </p:nvSpPr>
          <p:spPr>
            <a:xfrm>
              <a:off x="3468620" y="1969130"/>
              <a:ext cx="1090568" cy="604007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L" sz="1100"/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7264FB7F-A9DB-4EE3-82B6-25B2BF4CD282}"/>
                </a:ext>
              </a:extLst>
            </p:cNvPr>
            <p:cNvSpPr/>
            <p:nvPr/>
          </p:nvSpPr>
          <p:spPr>
            <a:xfrm>
              <a:off x="5017647" y="1969130"/>
              <a:ext cx="1090568" cy="604007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L" sz="1100"/>
            </a:p>
          </p:txBody>
        </p:sp>
        <p:pic>
          <p:nvPicPr>
            <p:cNvPr id="10" name="Picture 2" descr="Image result for logo kafka">
              <a:extLst>
                <a:ext uri="{FF2B5EF4-FFF2-40B4-BE49-F238E27FC236}">
                  <a16:creationId xmlns:a16="http://schemas.microsoft.com/office/drawing/2014/main" id="{9F81620E-BA98-4749-BD11-4DA5C52B29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93956" y="2002395"/>
              <a:ext cx="640520" cy="3366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2" descr="Image result for logo kafka">
              <a:extLst>
                <a:ext uri="{FF2B5EF4-FFF2-40B4-BE49-F238E27FC236}">
                  <a16:creationId xmlns:a16="http://schemas.microsoft.com/office/drawing/2014/main" id="{F40492AD-6504-4CBB-B4B7-DA0DAA0913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94119" y="1994890"/>
              <a:ext cx="640520" cy="3366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2" descr="Image result for logo kafka">
              <a:extLst>
                <a:ext uri="{FF2B5EF4-FFF2-40B4-BE49-F238E27FC236}">
                  <a16:creationId xmlns:a16="http://schemas.microsoft.com/office/drawing/2014/main" id="{5D1B8CF0-6DDE-4EDC-B653-66EFF107309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94282" y="1987385"/>
              <a:ext cx="640520" cy="3366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2" descr="Image result for image apache zookeeper">
              <a:extLst>
                <a:ext uri="{FF2B5EF4-FFF2-40B4-BE49-F238E27FC236}">
                  <a16:creationId xmlns:a16="http://schemas.microsoft.com/office/drawing/2014/main" id="{0027E32C-1FF0-4C9D-BEB1-D8EB1EF1E0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86639" y="1181118"/>
              <a:ext cx="743846" cy="4725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959DCAF-6AE7-4EED-8307-887955B495B1}"/>
                </a:ext>
              </a:extLst>
            </p:cNvPr>
            <p:cNvSpPr/>
            <p:nvPr/>
          </p:nvSpPr>
          <p:spPr>
            <a:xfrm>
              <a:off x="3539314" y="3240366"/>
              <a:ext cx="1366530" cy="604007"/>
            </a:xfrm>
            <a:prstGeom prst="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1100" dirty="0">
                  <a:solidFill>
                    <a:schemeClr val="tx1"/>
                  </a:solidFill>
                </a:rPr>
                <a:t>Client</a:t>
              </a:r>
            </a:p>
            <a:p>
              <a:pPr algn="ctr"/>
              <a:r>
                <a:rPr lang="nl-NL" sz="1100" dirty="0">
                  <a:solidFill>
                    <a:schemeClr val="tx1"/>
                  </a:solidFill>
                </a:rPr>
                <a:t>Application</a:t>
              </a:r>
              <a:endParaRPr lang="en-NL" sz="1100" dirty="0">
                <a:solidFill>
                  <a:schemeClr val="tx1"/>
                </a:solidFill>
              </a:endParaRP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A0C08A36-DD23-49C2-8D22-FF85192027A1}"/>
                </a:ext>
              </a:extLst>
            </p:cNvPr>
            <p:cNvSpPr/>
            <p:nvPr/>
          </p:nvSpPr>
          <p:spPr>
            <a:xfrm>
              <a:off x="1744922" y="1847713"/>
              <a:ext cx="4521654" cy="837034"/>
            </a:xfrm>
            <a:prstGeom prst="roundRect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1100"/>
            </a:p>
          </p:txBody>
        </p:sp>
        <p:cxnSp>
          <p:nvCxnSpPr>
            <p:cNvPr id="16" name="Connector: Elbow 15">
              <a:extLst>
                <a:ext uri="{FF2B5EF4-FFF2-40B4-BE49-F238E27FC236}">
                  <a16:creationId xmlns:a16="http://schemas.microsoft.com/office/drawing/2014/main" id="{0624A12E-47D2-4576-8C89-51CCC99C525D}"/>
                </a:ext>
              </a:extLst>
            </p:cNvPr>
            <p:cNvCxnSpPr>
              <a:stCxn id="9" idx="0"/>
              <a:endCxn id="6" idx="3"/>
            </p:cNvCxnSpPr>
            <p:nvPr/>
          </p:nvCxnSpPr>
          <p:spPr>
            <a:xfrm rot="16200000" flipV="1">
              <a:off x="5099404" y="1505602"/>
              <a:ext cx="533460" cy="393595"/>
            </a:xfrm>
            <a:prstGeom prst="bentConnector2">
              <a:avLst/>
            </a:prstGeom>
            <a:ln>
              <a:solidFill>
                <a:schemeClr val="accent6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ctor: Elbow 16">
              <a:extLst>
                <a:ext uri="{FF2B5EF4-FFF2-40B4-BE49-F238E27FC236}">
                  <a16:creationId xmlns:a16="http://schemas.microsoft.com/office/drawing/2014/main" id="{A96FC45F-8BDC-4959-B7FF-550E0517B46B}"/>
                </a:ext>
              </a:extLst>
            </p:cNvPr>
            <p:cNvCxnSpPr>
              <a:stCxn id="7" idx="0"/>
              <a:endCxn id="6" idx="1"/>
            </p:cNvCxnSpPr>
            <p:nvPr/>
          </p:nvCxnSpPr>
          <p:spPr>
            <a:xfrm rot="5400000" flipH="1" flipV="1">
              <a:off x="2528158" y="1372389"/>
              <a:ext cx="533460" cy="660023"/>
            </a:xfrm>
            <a:prstGeom prst="bentConnector2">
              <a:avLst/>
            </a:prstGeom>
            <a:ln>
              <a:solidFill>
                <a:schemeClr val="accent6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ctor: Elbow 17">
              <a:extLst>
                <a:ext uri="{FF2B5EF4-FFF2-40B4-BE49-F238E27FC236}">
                  <a16:creationId xmlns:a16="http://schemas.microsoft.com/office/drawing/2014/main" id="{666CDCEB-5BAC-4A26-8F86-4C81476A1E9C}"/>
                </a:ext>
              </a:extLst>
            </p:cNvPr>
            <p:cNvCxnSpPr>
              <a:stCxn id="8" idx="0"/>
              <a:endCxn id="6" idx="2"/>
            </p:cNvCxnSpPr>
            <p:nvPr/>
          </p:nvCxnSpPr>
          <p:spPr>
            <a:xfrm rot="5400000" flipH="1" flipV="1">
              <a:off x="3964783" y="1786795"/>
              <a:ext cx="231457" cy="133214"/>
            </a:xfrm>
            <a:prstGeom prst="bentConnector3">
              <a:avLst>
                <a:gd name="adj1" fmla="val 31877"/>
              </a:avLst>
            </a:prstGeom>
            <a:ln>
              <a:solidFill>
                <a:schemeClr val="accent6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D9668BB-61AF-4179-B9D9-91E46103D39F}"/>
                </a:ext>
              </a:extLst>
            </p:cNvPr>
            <p:cNvSpPr/>
            <p:nvPr/>
          </p:nvSpPr>
          <p:spPr>
            <a:xfrm>
              <a:off x="5600201" y="2485797"/>
              <a:ext cx="597070" cy="108000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900" dirty="0"/>
                <a:t>9094</a:t>
              </a:r>
              <a:endParaRPr lang="en-NL" sz="900" dirty="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4BCCD6B-31D9-478A-A9D3-6D59A073F0E1}"/>
                </a:ext>
              </a:extLst>
            </p:cNvPr>
            <p:cNvSpPr/>
            <p:nvPr/>
          </p:nvSpPr>
          <p:spPr>
            <a:xfrm>
              <a:off x="4081720" y="2503581"/>
              <a:ext cx="597070" cy="108000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900" dirty="0"/>
                <a:t>9093</a:t>
              </a:r>
              <a:endParaRPr lang="en-NL" sz="900" dirty="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103ADA0-A832-4396-8A71-352ED0DD083C}"/>
                </a:ext>
              </a:extLst>
            </p:cNvPr>
            <p:cNvSpPr/>
            <p:nvPr/>
          </p:nvSpPr>
          <p:spPr>
            <a:xfrm>
              <a:off x="2563239" y="2521365"/>
              <a:ext cx="597070" cy="108000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900" dirty="0"/>
                <a:t>9092</a:t>
              </a:r>
              <a:endParaRPr lang="en-NL" sz="900" dirty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162BC86C-C9CA-43B4-8ED2-12605810878A}"/>
                </a:ext>
              </a:extLst>
            </p:cNvPr>
            <p:cNvSpPr/>
            <p:nvPr/>
          </p:nvSpPr>
          <p:spPr>
            <a:xfrm>
              <a:off x="4778619" y="1660953"/>
              <a:ext cx="507578" cy="114760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900" dirty="0"/>
                <a:t>2181</a:t>
              </a:r>
              <a:endParaRPr lang="en-NL" sz="900" dirty="0"/>
            </a:p>
          </p:txBody>
        </p:sp>
        <p:cxnSp>
          <p:nvCxnSpPr>
            <p:cNvPr id="23" name="Connector: Elbow 22">
              <a:extLst>
                <a:ext uri="{FF2B5EF4-FFF2-40B4-BE49-F238E27FC236}">
                  <a16:creationId xmlns:a16="http://schemas.microsoft.com/office/drawing/2014/main" id="{3196CFEC-69AD-4FBA-BCD7-F00670EE62B7}"/>
                </a:ext>
              </a:extLst>
            </p:cNvPr>
            <p:cNvCxnSpPr>
              <a:stCxn id="14" idx="3"/>
              <a:endCxn id="13" idx="0"/>
            </p:cNvCxnSpPr>
            <p:nvPr/>
          </p:nvCxnSpPr>
          <p:spPr>
            <a:xfrm flipH="1" flipV="1">
              <a:off x="4158562" y="1181118"/>
              <a:ext cx="747282" cy="2361252"/>
            </a:xfrm>
            <a:prstGeom prst="bentConnector4">
              <a:avLst>
                <a:gd name="adj1" fmla="val -205697"/>
                <a:gd name="adj2" fmla="val 109681"/>
              </a:avLst>
            </a:prstGeom>
            <a:ln>
              <a:solidFill>
                <a:schemeClr val="accent5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ctor: Elbow 23">
              <a:extLst>
                <a:ext uri="{FF2B5EF4-FFF2-40B4-BE49-F238E27FC236}">
                  <a16:creationId xmlns:a16="http://schemas.microsoft.com/office/drawing/2014/main" id="{D8A13E23-E566-4672-AE8B-E464D23CC404}"/>
                </a:ext>
              </a:extLst>
            </p:cNvPr>
            <p:cNvCxnSpPr>
              <a:stCxn id="14" idx="0"/>
            </p:cNvCxnSpPr>
            <p:nvPr/>
          </p:nvCxnSpPr>
          <p:spPr>
            <a:xfrm rot="16200000" flipV="1">
              <a:off x="3678119" y="2695906"/>
              <a:ext cx="719001" cy="369920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or: Elbow 24">
              <a:extLst>
                <a:ext uri="{FF2B5EF4-FFF2-40B4-BE49-F238E27FC236}">
                  <a16:creationId xmlns:a16="http://schemas.microsoft.com/office/drawing/2014/main" id="{6E556D4C-10FD-4ADA-92B7-85710F1D2737}"/>
                </a:ext>
              </a:extLst>
            </p:cNvPr>
            <p:cNvCxnSpPr>
              <a:cxnSpLocks/>
              <a:stCxn id="14" idx="0"/>
              <a:endCxn id="9" idx="2"/>
            </p:cNvCxnSpPr>
            <p:nvPr/>
          </p:nvCxnSpPr>
          <p:spPr>
            <a:xfrm rot="5400000" flipH="1" flipV="1">
              <a:off x="4559141" y="2236576"/>
              <a:ext cx="667229" cy="1340352"/>
            </a:xfrm>
            <a:prstGeom prst="bentConnector3">
              <a:avLst>
                <a:gd name="adj1" fmla="val 31097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ctor: Elbow 25">
              <a:extLst>
                <a:ext uri="{FF2B5EF4-FFF2-40B4-BE49-F238E27FC236}">
                  <a16:creationId xmlns:a16="http://schemas.microsoft.com/office/drawing/2014/main" id="{555D0BDA-252C-4C70-9D81-D430633144BD}"/>
                </a:ext>
              </a:extLst>
            </p:cNvPr>
            <p:cNvCxnSpPr>
              <a:stCxn id="14" idx="0"/>
              <a:endCxn id="7" idx="2"/>
            </p:cNvCxnSpPr>
            <p:nvPr/>
          </p:nvCxnSpPr>
          <p:spPr>
            <a:xfrm rot="16200000" flipV="1">
              <a:off x="3010114" y="2027901"/>
              <a:ext cx="667229" cy="1757702"/>
            </a:xfrm>
            <a:prstGeom prst="bentConnector3">
              <a:avLst>
                <a:gd name="adj1" fmla="val 42911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010191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2D0E6-E6CA-45A9-993F-811CBD668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Introducing</a:t>
            </a:r>
            <a:r>
              <a:rPr lang="nl-NL" dirty="0"/>
              <a:t> Node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3A3D7C-D177-4B76-83BA-413225F3C2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936000"/>
            <a:ext cx="7052397" cy="3780000"/>
          </a:xfrm>
        </p:spPr>
        <p:txBody>
          <a:bodyPr/>
          <a:lstStyle/>
          <a:p>
            <a:r>
              <a:rPr lang="nl-NL" dirty="0" err="1"/>
              <a:t>JavaScript</a:t>
            </a:r>
            <a:r>
              <a:rPr lang="nl-NL" dirty="0"/>
              <a:t> dates back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mid</a:t>
            </a:r>
            <a:r>
              <a:rPr lang="nl-NL" dirty="0"/>
              <a:t> 1990s </a:t>
            </a:r>
            <a:br>
              <a:rPr lang="nl-NL" dirty="0"/>
            </a:b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Netscape Navigator browser</a:t>
            </a:r>
          </a:p>
          <a:p>
            <a:r>
              <a:rPr lang="nl-NL" dirty="0" err="1"/>
              <a:t>NodeJS</a:t>
            </a:r>
            <a:r>
              <a:rPr lang="nl-NL" dirty="0"/>
              <a:t> was born in 2009:</a:t>
            </a:r>
          </a:p>
          <a:p>
            <a:pPr lvl="1"/>
            <a:r>
              <a:rPr lang="nl-NL" dirty="0"/>
              <a:t>Server Side </a:t>
            </a:r>
            <a:r>
              <a:rPr lang="nl-NL" dirty="0" err="1"/>
              <a:t>JavaScript</a:t>
            </a:r>
            <a:endParaRPr lang="nl-NL" dirty="0"/>
          </a:p>
          <a:p>
            <a:pPr lvl="1"/>
            <a:r>
              <a:rPr lang="nl-NL" dirty="0" err="1"/>
              <a:t>Based</a:t>
            </a:r>
            <a:r>
              <a:rPr lang="nl-NL" dirty="0"/>
              <a:t> on V8 Javascript Engine</a:t>
            </a:r>
          </a:p>
          <a:p>
            <a:pPr lvl="1"/>
            <a:r>
              <a:rPr lang="nl-NL" dirty="0"/>
              <a:t>Using </a:t>
            </a:r>
            <a:r>
              <a:rPr lang="nl-NL" i="1" dirty="0" err="1"/>
              <a:t>npm</a:t>
            </a:r>
            <a:r>
              <a:rPr lang="nl-NL" dirty="0"/>
              <a:t> as package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build</a:t>
            </a:r>
            <a:r>
              <a:rPr lang="nl-NL" dirty="0"/>
              <a:t> manager</a:t>
            </a:r>
          </a:p>
          <a:p>
            <a:pPr lvl="1"/>
            <a:r>
              <a:rPr lang="nl-NL" dirty="0"/>
              <a:t>Simple, light </a:t>
            </a:r>
            <a:r>
              <a:rPr lang="nl-NL" dirty="0" err="1"/>
              <a:t>weight</a:t>
            </a:r>
            <a:r>
              <a:rPr lang="nl-NL" dirty="0"/>
              <a:t>, </a:t>
            </a:r>
            <a:r>
              <a:rPr lang="nl-NL" dirty="0" err="1"/>
              <a:t>faster</a:t>
            </a:r>
            <a:r>
              <a:rPr lang="nl-NL" dirty="0"/>
              <a:t> </a:t>
            </a:r>
            <a:r>
              <a:rPr lang="nl-NL" dirty="0" err="1"/>
              <a:t>developer</a:t>
            </a:r>
            <a:r>
              <a:rPr lang="nl-NL" dirty="0"/>
              <a:t> feedback, </a:t>
            </a:r>
            <a:br>
              <a:rPr lang="nl-NL" dirty="0"/>
            </a:br>
            <a:r>
              <a:rPr lang="nl-NL" dirty="0" err="1"/>
              <a:t>leveraging</a:t>
            </a:r>
            <a:r>
              <a:rPr lang="nl-NL" dirty="0"/>
              <a:t> 15 </a:t>
            </a:r>
            <a:r>
              <a:rPr lang="nl-NL" dirty="0" err="1"/>
              <a:t>years</a:t>
            </a:r>
            <a:r>
              <a:rPr lang="nl-NL" dirty="0"/>
              <a:t> of web development</a:t>
            </a:r>
          </a:p>
          <a:p>
            <a:r>
              <a:rPr lang="nl-NL" dirty="0"/>
              <a:t>2010: Express – </a:t>
            </a:r>
            <a:r>
              <a:rPr lang="nl-NL" dirty="0" err="1"/>
              <a:t>framework</a:t>
            </a:r>
            <a:r>
              <a:rPr lang="nl-NL" dirty="0"/>
              <a:t> for REST </a:t>
            </a:r>
            <a:r>
              <a:rPr lang="nl-NL" dirty="0" err="1"/>
              <a:t>APIs</a:t>
            </a:r>
            <a:endParaRPr lang="nl-NL" dirty="0"/>
          </a:p>
          <a:p>
            <a:r>
              <a:rPr lang="nl-NL" dirty="0"/>
              <a:t>2010-2020: </a:t>
            </a:r>
            <a:r>
              <a:rPr lang="nl-NL" dirty="0" err="1"/>
              <a:t>many</a:t>
            </a:r>
            <a:r>
              <a:rPr lang="nl-NL" dirty="0"/>
              <a:t> Node </a:t>
            </a:r>
            <a:r>
              <a:rPr lang="nl-NL" dirty="0" err="1"/>
              <a:t>libraries</a:t>
            </a:r>
            <a:r>
              <a:rPr lang="nl-NL" dirty="0"/>
              <a:t>, drivers, modules </a:t>
            </a:r>
            <a:r>
              <a:rPr lang="nl-NL" dirty="0" err="1"/>
              <a:t>appear</a:t>
            </a:r>
            <a:endParaRPr lang="nl-NL" dirty="0"/>
          </a:p>
          <a:p>
            <a:endParaRPr lang="nl-NL" dirty="0"/>
          </a:p>
          <a:p>
            <a:r>
              <a:rPr lang="nl-NL" dirty="0" err="1"/>
              <a:t>Core</a:t>
            </a:r>
            <a:r>
              <a:rPr lang="nl-NL" dirty="0"/>
              <a:t> component in MEAN-stack (</a:t>
            </a:r>
            <a:r>
              <a:rPr lang="nl-NL" dirty="0" err="1"/>
              <a:t>MongoDB</a:t>
            </a:r>
            <a:r>
              <a:rPr lang="nl-NL" dirty="0"/>
              <a:t>, Express, </a:t>
            </a:r>
            <a:r>
              <a:rPr lang="nl-NL" dirty="0" err="1"/>
              <a:t>Angular</a:t>
            </a:r>
            <a:r>
              <a:rPr lang="nl-NL" dirty="0"/>
              <a:t>, </a:t>
            </a:r>
            <a:r>
              <a:rPr lang="nl-NL" dirty="0" err="1"/>
              <a:t>NodeJS</a:t>
            </a:r>
            <a:r>
              <a:rPr lang="nl-NL" dirty="0"/>
              <a:t>)</a:t>
            </a:r>
          </a:p>
          <a:p>
            <a:r>
              <a:rPr lang="nl-NL" dirty="0"/>
              <a:t>Node (</a:t>
            </a:r>
            <a:r>
              <a:rPr lang="nl-NL" dirty="0" err="1"/>
              <a:t>JavaScript</a:t>
            </a:r>
            <a:r>
              <a:rPr lang="nl-NL" dirty="0"/>
              <a:t>) is </a:t>
            </a:r>
            <a:r>
              <a:rPr lang="nl-NL" dirty="0" err="1"/>
              <a:t>one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primary</a:t>
            </a:r>
            <a:r>
              <a:rPr lang="nl-NL" dirty="0"/>
              <a:t> </a:t>
            </a:r>
            <a:r>
              <a:rPr lang="nl-NL" dirty="0" err="1"/>
              <a:t>runtime</a:t>
            </a:r>
            <a:r>
              <a:rPr lang="nl-NL" dirty="0"/>
              <a:t> engines for </a:t>
            </a:r>
            <a:r>
              <a:rPr lang="nl-NL" dirty="0" err="1"/>
              <a:t>Serverless</a:t>
            </a:r>
            <a:r>
              <a:rPr lang="nl-NL" dirty="0"/>
              <a:t> </a:t>
            </a:r>
            <a:r>
              <a:rPr lang="nl-NL" dirty="0" err="1"/>
              <a:t>Functions</a:t>
            </a:r>
            <a:endParaRPr lang="nl-NL" dirty="0"/>
          </a:p>
          <a:p>
            <a:pPr lvl="1"/>
            <a:r>
              <a:rPr lang="nl-NL" dirty="0"/>
              <a:t>On </a:t>
            </a:r>
            <a:r>
              <a:rPr lang="nl-NL" dirty="0" err="1"/>
              <a:t>all</a:t>
            </a:r>
            <a:r>
              <a:rPr lang="nl-NL" dirty="0"/>
              <a:t> major </a:t>
            </a:r>
            <a:r>
              <a:rPr lang="nl-NL" dirty="0" err="1"/>
              <a:t>cloud</a:t>
            </a:r>
            <a:r>
              <a:rPr lang="nl-NL" dirty="0"/>
              <a:t> providers (AWS, </a:t>
            </a:r>
            <a:r>
              <a:rPr lang="nl-NL" dirty="0" err="1"/>
              <a:t>Azure</a:t>
            </a:r>
            <a:r>
              <a:rPr lang="nl-NL" dirty="0"/>
              <a:t>, GCP, Oracle Cloud </a:t>
            </a:r>
            <a:r>
              <a:rPr lang="nl-NL" dirty="0" err="1"/>
              <a:t>Infrastructure</a:t>
            </a:r>
            <a:r>
              <a:rPr lang="nl-NL" dirty="0"/>
              <a:t>)</a:t>
            </a:r>
          </a:p>
          <a:p>
            <a:endParaRPr lang="nl-NL" dirty="0"/>
          </a:p>
          <a:p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F9F6F8-6E21-4835-95A3-E91E8BDD4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/>
          </a:p>
        </p:txBody>
      </p:sp>
      <p:pic>
        <p:nvPicPr>
          <p:cNvPr id="5" name="Picture 24" descr="https://s14-eu5.startpage.com/cgi-bin/serveimage?url=https:%2F%2Fnodejs.org%2Fstatic%2Fimages%2Flogos%2Fnodejs-new-pantone-black.png&amp;sp=41ff74e295d7d40368fb486501455d1a">
            <a:extLst>
              <a:ext uri="{FF2B5EF4-FFF2-40B4-BE49-F238E27FC236}">
                <a16:creationId xmlns:a16="http://schemas.microsoft.com/office/drawing/2014/main" id="{7A96B207-F80F-4D55-997F-AA4D4AB0F0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0247" y="1489847"/>
            <a:ext cx="1766106" cy="1081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MEAN.JS">
            <a:extLst>
              <a:ext uri="{FF2B5EF4-FFF2-40B4-BE49-F238E27FC236}">
                <a16:creationId xmlns:a16="http://schemas.microsoft.com/office/drawing/2014/main" id="{E1135409-BEA9-46CC-8FBB-26A6145CAA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2259" y="2069733"/>
            <a:ext cx="702116" cy="168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ABABE799-D9AB-4A6C-A6EC-6B5BB3995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6879" y="582893"/>
            <a:ext cx="1657022" cy="994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96615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2D0E6-E6CA-45A9-993F-811CBD668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Introducing</a:t>
            </a:r>
            <a:r>
              <a:rPr lang="nl-NL" dirty="0"/>
              <a:t> Node – Single Thread model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3A3D7C-D177-4B76-83BA-413225F3C2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Multi-thread </a:t>
            </a:r>
            <a:r>
              <a:rPr lang="nl-NL" dirty="0" err="1"/>
              <a:t>languages</a:t>
            </a:r>
            <a:r>
              <a:rPr lang="nl-NL" dirty="0"/>
              <a:t> – </a:t>
            </a:r>
            <a:r>
              <a:rPr lang="nl-NL" dirty="0" err="1"/>
              <a:t>such</a:t>
            </a:r>
            <a:r>
              <a:rPr lang="nl-NL" dirty="0"/>
              <a:t> as Java – </a:t>
            </a:r>
            <a:br>
              <a:rPr lang="nl-NL" dirty="0"/>
            </a:br>
            <a:r>
              <a:rPr lang="nl-NL" dirty="0" err="1"/>
              <a:t>typically</a:t>
            </a:r>
            <a:r>
              <a:rPr lang="nl-NL" dirty="0"/>
              <a:t> block </a:t>
            </a:r>
            <a:r>
              <a:rPr lang="nl-NL" dirty="0" err="1"/>
              <a:t>when</a:t>
            </a:r>
            <a:r>
              <a:rPr lang="nl-NL" dirty="0"/>
              <a:t> file system or </a:t>
            </a:r>
            <a:r>
              <a:rPr lang="nl-NL" dirty="0" err="1"/>
              <a:t>network</a:t>
            </a:r>
            <a:r>
              <a:rPr lang="nl-NL" dirty="0"/>
              <a:t> operations take </a:t>
            </a:r>
            <a:r>
              <a:rPr lang="nl-NL" dirty="0" err="1"/>
              <a:t>place</a:t>
            </a:r>
            <a:endParaRPr lang="nl-NL" dirty="0"/>
          </a:p>
          <a:p>
            <a:pPr lvl="1"/>
            <a:r>
              <a:rPr lang="nl-NL" dirty="0"/>
              <a:t>Parallel processing </a:t>
            </a:r>
            <a:r>
              <a:rPr lang="nl-NL" dirty="0" err="1"/>
              <a:t>continues</a:t>
            </a:r>
            <a:r>
              <a:rPr lang="nl-NL" dirty="0"/>
              <a:t> in parallel </a:t>
            </a:r>
            <a:r>
              <a:rPr lang="nl-NL" dirty="0" err="1"/>
              <a:t>threads</a:t>
            </a:r>
            <a:endParaRPr lang="nl-NL" dirty="0"/>
          </a:p>
          <a:p>
            <a:pPr lvl="1"/>
            <a:r>
              <a:rPr lang="nl-NL" dirty="0" err="1"/>
              <a:t>Threads</a:t>
            </a:r>
            <a:r>
              <a:rPr lang="nl-NL" dirty="0"/>
              <a:t> </a:t>
            </a:r>
            <a:r>
              <a:rPr lang="nl-NL" dirty="0" err="1"/>
              <a:t>consume</a:t>
            </a:r>
            <a:r>
              <a:rPr lang="nl-NL" dirty="0"/>
              <a:t> resources </a:t>
            </a:r>
            <a:r>
              <a:rPr lang="nl-NL" dirty="0" err="1"/>
              <a:t>and</a:t>
            </a:r>
            <a:r>
              <a:rPr lang="nl-NL" dirty="0"/>
              <a:t> are </a:t>
            </a:r>
            <a:r>
              <a:rPr lang="nl-NL" dirty="0" err="1"/>
              <a:t>only</a:t>
            </a:r>
            <a:r>
              <a:rPr lang="nl-NL" dirty="0"/>
              <a:t> </a:t>
            </a:r>
            <a:r>
              <a:rPr lang="nl-NL" dirty="0" err="1"/>
              <a:t>somewhat</a:t>
            </a:r>
            <a:r>
              <a:rPr lang="nl-NL" dirty="0"/>
              <a:t> </a:t>
            </a:r>
            <a:r>
              <a:rPr lang="nl-NL" dirty="0" err="1"/>
              <a:t>scalable</a:t>
            </a:r>
            <a:endParaRPr lang="nl-NL" dirty="0"/>
          </a:p>
          <a:p>
            <a:endParaRPr lang="nl-NL" dirty="0"/>
          </a:p>
          <a:p>
            <a:r>
              <a:rPr lang="nl-NL" dirty="0" err="1"/>
              <a:t>JavaScript</a:t>
            </a:r>
            <a:r>
              <a:rPr lang="nl-NL" dirty="0"/>
              <a:t> has a </a:t>
            </a:r>
            <a:r>
              <a:rPr lang="nl-NL" dirty="0" err="1"/>
              <a:t>main</a:t>
            </a:r>
            <a:r>
              <a:rPr lang="nl-NL" dirty="0"/>
              <a:t> (single thread) event loop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uses</a:t>
            </a:r>
            <a:r>
              <a:rPr lang="nl-NL" dirty="0"/>
              <a:t> </a:t>
            </a:r>
            <a:br>
              <a:rPr lang="nl-NL" dirty="0"/>
            </a:br>
            <a:r>
              <a:rPr lang="nl-NL" dirty="0" err="1"/>
              <a:t>asynchronous</a:t>
            </a:r>
            <a:r>
              <a:rPr lang="nl-NL" dirty="0"/>
              <a:t> processing</a:t>
            </a:r>
          </a:p>
          <a:p>
            <a:pPr lvl="1"/>
            <a:r>
              <a:rPr lang="nl-NL" dirty="0"/>
              <a:t>Non-</a:t>
            </a:r>
            <a:r>
              <a:rPr lang="nl-NL" dirty="0" err="1"/>
              <a:t>blocking</a:t>
            </a:r>
            <a:r>
              <a:rPr lang="nl-NL" dirty="0"/>
              <a:t> handling of file system </a:t>
            </a:r>
            <a:br>
              <a:rPr lang="nl-NL" dirty="0"/>
            </a:br>
            <a:r>
              <a:rPr lang="nl-NL" dirty="0" err="1"/>
              <a:t>interactions</a:t>
            </a:r>
            <a:r>
              <a:rPr lang="nl-NL" dirty="0"/>
              <a:t>, HTTP calls, </a:t>
            </a:r>
            <a:r>
              <a:rPr lang="nl-NL" dirty="0" err="1"/>
              <a:t>network</a:t>
            </a:r>
            <a:r>
              <a:rPr lang="nl-NL" dirty="0"/>
              <a:t> </a:t>
            </a:r>
            <a:br>
              <a:rPr lang="nl-NL" dirty="0"/>
            </a:br>
            <a:r>
              <a:rPr lang="nl-NL" dirty="0"/>
              <a:t>operations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other</a:t>
            </a:r>
            <a:r>
              <a:rPr lang="nl-NL" dirty="0"/>
              <a:t> </a:t>
            </a:r>
            <a:r>
              <a:rPr lang="nl-NL" dirty="0" err="1"/>
              <a:t>blocking</a:t>
            </a:r>
            <a:r>
              <a:rPr lang="nl-NL" dirty="0"/>
              <a:t> actions</a:t>
            </a:r>
          </a:p>
          <a:p>
            <a:pPr lvl="1"/>
            <a:endParaRPr lang="nl-NL" dirty="0"/>
          </a:p>
          <a:p>
            <a:pPr lvl="1"/>
            <a:r>
              <a:rPr lang="nl-NL" dirty="0" err="1"/>
              <a:t>Scalable</a:t>
            </a:r>
            <a:r>
              <a:rPr lang="nl-NL" dirty="0"/>
              <a:t>, </a:t>
            </a:r>
            <a:r>
              <a:rPr lang="nl-NL" dirty="0" err="1"/>
              <a:t>very</a:t>
            </a:r>
            <a:r>
              <a:rPr lang="nl-NL" dirty="0"/>
              <a:t> </a:t>
            </a:r>
            <a:r>
              <a:rPr lang="nl-NL" dirty="0" err="1"/>
              <a:t>quick</a:t>
            </a:r>
            <a:r>
              <a:rPr lang="nl-NL" dirty="0"/>
              <a:t> startup</a:t>
            </a:r>
          </a:p>
          <a:p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F9F6F8-6E21-4835-95A3-E91E8BDD4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0256B6F6-C862-470E-9C50-66ABEE3F49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338"/>
          <a:stretch/>
        </p:blipFill>
        <p:spPr bwMode="auto">
          <a:xfrm>
            <a:off x="4824248" y="2729052"/>
            <a:ext cx="4242753" cy="2126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4" descr="https://s14-eu5.startpage.com/cgi-bin/serveimage?url=https:%2F%2Fnodejs.org%2Fstatic%2Fimages%2Flogos%2Fnodejs-new-pantone-black.png&amp;sp=41ff74e295d7d40368fb486501455d1a">
            <a:extLst>
              <a:ext uri="{FF2B5EF4-FFF2-40B4-BE49-F238E27FC236}">
                <a16:creationId xmlns:a16="http://schemas.microsoft.com/office/drawing/2014/main" id="{7A96B207-F80F-4D55-997F-AA4D4AB0F0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5625" y="1816835"/>
            <a:ext cx="1766106" cy="1081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45677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7467204-3271-4171-8532-1C1423463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Overview</a:t>
            </a:r>
            <a:endParaRPr lang="en-NL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2B7FCBC-576F-4756-B73C-2CCAC03BF4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936000"/>
            <a:ext cx="6623999" cy="3780000"/>
          </a:xfrm>
        </p:spPr>
        <p:txBody>
          <a:bodyPr/>
          <a:lstStyle/>
          <a:p>
            <a:r>
              <a:rPr lang="nl-NL" dirty="0" err="1"/>
              <a:t>What</a:t>
            </a:r>
            <a:r>
              <a:rPr lang="nl-NL" dirty="0"/>
              <a:t> is Apache </a:t>
            </a:r>
            <a:r>
              <a:rPr lang="nl-NL" dirty="0" err="1"/>
              <a:t>Kafka</a:t>
            </a:r>
            <a:r>
              <a:rPr lang="nl-NL" dirty="0"/>
              <a:t>? </a:t>
            </a:r>
            <a:r>
              <a:rPr lang="nl-NL" dirty="0" err="1"/>
              <a:t>Core</a:t>
            </a:r>
            <a:r>
              <a:rPr lang="nl-NL" dirty="0"/>
              <a:t> </a:t>
            </a:r>
            <a:r>
              <a:rPr lang="nl-NL" dirty="0" err="1"/>
              <a:t>concepts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technology</a:t>
            </a:r>
            <a:endParaRPr lang="nl-NL" dirty="0"/>
          </a:p>
          <a:p>
            <a:r>
              <a:rPr lang="nl-NL" dirty="0"/>
              <a:t>Lab 1 – First hands-on </a:t>
            </a:r>
            <a:r>
              <a:rPr lang="nl-NL" dirty="0" err="1"/>
              <a:t>with</a:t>
            </a:r>
            <a:r>
              <a:rPr lang="nl-NL" dirty="0"/>
              <a:t> Apache </a:t>
            </a:r>
            <a:r>
              <a:rPr lang="nl-NL" dirty="0" err="1"/>
              <a:t>Kafka</a:t>
            </a:r>
            <a:endParaRPr lang="nl-NL" dirty="0"/>
          </a:p>
          <a:p>
            <a:r>
              <a:rPr lang="nl-NL" dirty="0"/>
              <a:t>Programming </a:t>
            </a:r>
          </a:p>
          <a:p>
            <a:r>
              <a:rPr lang="nl-NL" dirty="0"/>
              <a:t>Brief </a:t>
            </a:r>
            <a:r>
              <a:rPr lang="nl-NL" dirty="0" err="1"/>
              <a:t>introduction</a:t>
            </a:r>
            <a:r>
              <a:rPr lang="nl-NL" dirty="0"/>
              <a:t> of Node (JS)</a:t>
            </a:r>
          </a:p>
          <a:p>
            <a:r>
              <a:rPr lang="nl-NL" dirty="0"/>
              <a:t>Lab 2 – </a:t>
            </a:r>
            <a:r>
              <a:rPr lang="nl-NL" dirty="0" err="1"/>
              <a:t>Programmatic</a:t>
            </a:r>
            <a:r>
              <a:rPr lang="nl-NL" dirty="0"/>
              <a:t> </a:t>
            </a:r>
            <a:r>
              <a:rPr lang="nl-NL" dirty="0" err="1"/>
              <a:t>interaction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Apache </a:t>
            </a:r>
            <a:r>
              <a:rPr lang="nl-NL" dirty="0" err="1"/>
              <a:t>Kafka</a:t>
            </a:r>
            <a:endParaRPr lang="nl-NL" dirty="0"/>
          </a:p>
          <a:p>
            <a:r>
              <a:rPr lang="nl-NL" dirty="0" err="1"/>
              <a:t>Shades</a:t>
            </a:r>
            <a:r>
              <a:rPr lang="nl-NL" dirty="0"/>
              <a:t> of Data – Streaming, CQRS, Event </a:t>
            </a:r>
            <a:r>
              <a:rPr lang="nl-NL" dirty="0" err="1"/>
              <a:t>Sourcing</a:t>
            </a:r>
            <a:endParaRPr lang="nl-NL" dirty="0"/>
          </a:p>
          <a:p>
            <a:r>
              <a:rPr lang="nl-NL" dirty="0"/>
              <a:t>The Eneco Case – The Event Streaming Platform</a:t>
            </a:r>
          </a:p>
          <a:p>
            <a:r>
              <a:rPr lang="nl-NL" dirty="0"/>
              <a:t>Lab 3 – DIY CQRS </a:t>
            </a:r>
          </a:p>
          <a:p>
            <a:r>
              <a:rPr lang="nl-NL" dirty="0"/>
              <a:t>Microservices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quest</a:t>
            </a:r>
            <a:r>
              <a:rPr lang="nl-NL" dirty="0"/>
              <a:t> for </a:t>
            </a:r>
            <a:r>
              <a:rPr lang="nl-NL" dirty="0" err="1"/>
              <a:t>decoupling</a:t>
            </a:r>
            <a:endParaRPr lang="nl-NL" dirty="0"/>
          </a:p>
          <a:p>
            <a:r>
              <a:rPr lang="nl-NL" dirty="0"/>
              <a:t>Lab 4 – Microservices </a:t>
            </a:r>
            <a:r>
              <a:rPr lang="nl-NL" dirty="0" err="1"/>
              <a:t>Interaction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Choreography</a:t>
            </a:r>
            <a:endParaRPr lang="nl-NL" dirty="0"/>
          </a:p>
          <a:p>
            <a:r>
              <a:rPr lang="nl-NL" dirty="0"/>
              <a:t>But </a:t>
            </a:r>
            <a:r>
              <a:rPr lang="nl-NL" dirty="0" err="1"/>
              <a:t>wait</a:t>
            </a:r>
            <a:r>
              <a:rPr lang="nl-NL" dirty="0"/>
              <a:t> – </a:t>
            </a:r>
            <a:r>
              <a:rPr lang="nl-NL" dirty="0" err="1"/>
              <a:t>there</a:t>
            </a:r>
            <a:r>
              <a:rPr lang="nl-NL" dirty="0"/>
              <a:t> is more: </a:t>
            </a:r>
          </a:p>
          <a:p>
            <a:pPr lvl="1"/>
            <a:r>
              <a:rPr lang="nl-NL" dirty="0" err="1"/>
              <a:t>Ecosystem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supporting</a:t>
            </a:r>
            <a:r>
              <a:rPr lang="nl-NL" dirty="0"/>
              <a:t> tools</a:t>
            </a:r>
          </a:p>
          <a:p>
            <a:pPr lvl="1"/>
            <a:r>
              <a:rPr lang="nl-NL" dirty="0" err="1"/>
              <a:t>Alternative</a:t>
            </a:r>
            <a:r>
              <a:rPr lang="nl-NL" dirty="0"/>
              <a:t> </a:t>
            </a:r>
            <a:r>
              <a:rPr lang="nl-NL" dirty="0" err="1"/>
              <a:t>offerings</a:t>
            </a:r>
            <a:r>
              <a:rPr lang="nl-NL" dirty="0"/>
              <a:t> (public </a:t>
            </a:r>
            <a:r>
              <a:rPr lang="nl-NL" dirty="0" err="1"/>
              <a:t>cloud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stand-alone</a:t>
            </a:r>
            <a:r>
              <a:rPr lang="nl-NL" dirty="0"/>
              <a:t>) </a:t>
            </a:r>
          </a:p>
          <a:p>
            <a:endParaRPr lang="en-NL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87E958-33C8-495A-BB01-882F1D9C6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Introducing Apache Kafka - 15 april 2020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0778681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2D0E6-E6CA-45A9-993F-811CBD668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Introducing</a:t>
            </a:r>
            <a:r>
              <a:rPr lang="nl-NL" dirty="0"/>
              <a:t> Node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3A3D7C-D177-4B76-83BA-413225F3C2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NPM = Node Package Manager</a:t>
            </a:r>
          </a:p>
          <a:p>
            <a:pPr lvl="1"/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include</a:t>
            </a:r>
            <a:r>
              <a:rPr lang="nl-NL" dirty="0"/>
              <a:t> </a:t>
            </a:r>
            <a:r>
              <a:rPr lang="nl-NL" dirty="0" err="1"/>
              <a:t>libraries</a:t>
            </a:r>
            <a:r>
              <a:rPr lang="nl-NL" dirty="0"/>
              <a:t> </a:t>
            </a:r>
            <a:r>
              <a:rPr lang="nl-NL" dirty="0" err="1"/>
              <a:t>from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ecosystem</a:t>
            </a:r>
            <a:r>
              <a:rPr lang="nl-NL" dirty="0"/>
              <a:t> </a:t>
            </a:r>
          </a:p>
          <a:p>
            <a:pPr lvl="2"/>
            <a:r>
              <a:rPr lang="nl-NL" dirty="0" err="1"/>
              <a:t>Leverages</a:t>
            </a:r>
            <a:r>
              <a:rPr lang="nl-NL" dirty="0"/>
              <a:t> </a:t>
            </a:r>
            <a:r>
              <a:rPr lang="nl-NL" dirty="0" err="1"/>
              <a:t>npm</a:t>
            </a:r>
            <a:r>
              <a:rPr lang="nl-NL" dirty="0"/>
              <a:t> </a:t>
            </a:r>
            <a:r>
              <a:rPr lang="nl-NL" dirty="0" err="1"/>
              <a:t>registry</a:t>
            </a:r>
            <a:r>
              <a:rPr lang="nl-NL" dirty="0"/>
              <a:t> (&gt; 1.2M NPM Modules </a:t>
            </a:r>
            <a:r>
              <a:rPr lang="nl-NL" dirty="0" err="1"/>
              <a:t>available</a:t>
            </a:r>
            <a:r>
              <a:rPr lang="nl-NL" dirty="0"/>
              <a:t> in April 2020)</a:t>
            </a:r>
          </a:p>
          <a:p>
            <a:pPr lvl="2"/>
            <a:r>
              <a:rPr lang="nl-NL" dirty="0" err="1"/>
              <a:t>Acquired</a:t>
            </a:r>
            <a:r>
              <a:rPr lang="nl-NL" dirty="0"/>
              <a:t> </a:t>
            </a:r>
            <a:r>
              <a:rPr lang="nl-NL" dirty="0" err="1"/>
              <a:t>by</a:t>
            </a:r>
            <a:r>
              <a:rPr lang="nl-NL" dirty="0"/>
              <a:t> Microsoft – </a:t>
            </a:r>
            <a:r>
              <a:rPr lang="nl-NL" dirty="0" err="1"/>
              <a:t>March</a:t>
            </a:r>
            <a:r>
              <a:rPr lang="nl-NL" dirty="0"/>
              <a:t> 2020</a:t>
            </a:r>
          </a:p>
          <a:p>
            <a:pPr lvl="1"/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build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run Node </a:t>
            </a:r>
            <a:r>
              <a:rPr lang="nl-NL" dirty="0" err="1"/>
              <a:t>applications</a:t>
            </a:r>
            <a:endParaRPr lang="nl-NL" dirty="0"/>
          </a:p>
          <a:p>
            <a:pPr lvl="2"/>
            <a:r>
              <a:rPr lang="nl-NL" dirty="0" err="1"/>
              <a:t>similar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Maven</a:t>
            </a:r>
            <a:r>
              <a:rPr lang="nl-NL" dirty="0"/>
              <a:t> &amp; </a:t>
            </a:r>
            <a:r>
              <a:rPr lang="nl-NL" dirty="0" err="1"/>
              <a:t>Gradle</a:t>
            </a:r>
            <a:r>
              <a:rPr lang="nl-NL" dirty="0"/>
              <a:t> (Java) </a:t>
            </a:r>
            <a:br>
              <a:rPr lang="nl-NL" dirty="0"/>
            </a:br>
            <a:r>
              <a:rPr lang="nl-NL" dirty="0"/>
              <a:t>or pip (Python)</a:t>
            </a:r>
          </a:p>
          <a:p>
            <a:pPr lvl="2"/>
            <a:r>
              <a:rPr lang="nl-NL" dirty="0" err="1"/>
              <a:t>Yarn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Turbo are </a:t>
            </a:r>
            <a:r>
              <a:rPr lang="nl-NL" dirty="0" err="1"/>
              <a:t>popular</a:t>
            </a:r>
            <a:r>
              <a:rPr lang="nl-NL" dirty="0"/>
              <a:t> </a:t>
            </a:r>
            <a:br>
              <a:rPr lang="nl-NL" dirty="0"/>
            </a:br>
            <a:r>
              <a:rPr lang="nl-NL" dirty="0" err="1"/>
              <a:t>alternatives</a:t>
            </a:r>
            <a:endParaRPr lang="nl-NL" dirty="0"/>
          </a:p>
          <a:p>
            <a:pPr lvl="1"/>
            <a:endParaRPr lang="nl-NL" dirty="0"/>
          </a:p>
          <a:p>
            <a:pPr lvl="1"/>
            <a:endParaRPr lang="nl-NL" dirty="0"/>
          </a:p>
          <a:p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F9F6F8-6E21-4835-95A3-E91E8BDD4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/>
          </a:p>
        </p:txBody>
      </p:sp>
      <p:pic>
        <p:nvPicPr>
          <p:cNvPr id="5" name="Picture 24" descr="https://s14-eu5.startpage.com/cgi-bin/serveimage?url=https:%2F%2Fnodejs.org%2Fstatic%2Fimages%2Flogos%2Fnodejs-new-pantone-black.png&amp;sp=41ff74e295d7d40368fb486501455d1a">
            <a:extLst>
              <a:ext uri="{FF2B5EF4-FFF2-40B4-BE49-F238E27FC236}">
                <a16:creationId xmlns:a16="http://schemas.microsoft.com/office/drawing/2014/main" id="{7A96B207-F80F-4D55-997F-AA4D4AB0F0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1570" y="323049"/>
            <a:ext cx="1766106" cy="1081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806BA7-5CE1-4CAA-81EA-A811EA049A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1868" y="2191788"/>
            <a:ext cx="4571545" cy="25873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829884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2D0E6-E6CA-45A9-993F-811CBD668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Hello</a:t>
            </a:r>
            <a:r>
              <a:rPr lang="nl-NL" dirty="0"/>
              <a:t> World in Node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3A3D7C-D177-4B76-83BA-413225F3C2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index.js</a:t>
            </a:r>
          </a:p>
          <a:p>
            <a:pPr lvl="1"/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code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execute</a:t>
            </a:r>
            <a:endParaRPr lang="nl-NL" dirty="0"/>
          </a:p>
          <a:p>
            <a:r>
              <a:rPr lang="nl-NL" dirty="0"/>
              <a:t>(</a:t>
            </a:r>
            <a:r>
              <a:rPr lang="nl-NL" dirty="0" err="1"/>
              <a:t>optional</a:t>
            </a:r>
            <a:r>
              <a:rPr lang="nl-NL" dirty="0"/>
              <a:t>) </a:t>
            </a:r>
            <a:r>
              <a:rPr lang="nl-NL" dirty="0" err="1"/>
              <a:t>package.json</a:t>
            </a:r>
            <a:endParaRPr lang="nl-NL" dirty="0"/>
          </a:p>
          <a:p>
            <a:pPr lvl="1"/>
            <a:r>
              <a:rPr lang="nl-NL" dirty="0" err="1"/>
              <a:t>with</a:t>
            </a:r>
            <a:r>
              <a:rPr lang="nl-NL" dirty="0"/>
              <a:t> NPM </a:t>
            </a:r>
            <a:r>
              <a:rPr lang="nl-NL" dirty="0" err="1"/>
              <a:t>dependencies</a:t>
            </a:r>
            <a:r>
              <a:rPr lang="nl-NL" dirty="0"/>
              <a:t>, </a:t>
            </a:r>
            <a:r>
              <a:rPr lang="nl-NL" dirty="0" err="1"/>
              <a:t>build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run </a:t>
            </a:r>
            <a:r>
              <a:rPr lang="nl-NL" dirty="0" err="1"/>
              <a:t>configuration</a:t>
            </a:r>
            <a:r>
              <a:rPr lang="nl-NL" dirty="0"/>
              <a:t> </a:t>
            </a:r>
            <a:br>
              <a:rPr lang="nl-NL" dirty="0"/>
            </a:br>
            <a:r>
              <a:rPr lang="nl-NL" dirty="0"/>
              <a:t>(</a:t>
            </a:r>
            <a:r>
              <a:rPr lang="nl-NL" dirty="0" err="1"/>
              <a:t>compare</a:t>
            </a:r>
            <a:r>
              <a:rPr lang="nl-NL" dirty="0"/>
              <a:t> </a:t>
            </a:r>
            <a:r>
              <a:rPr lang="nl-NL" dirty="0" err="1"/>
              <a:t>Maven</a:t>
            </a:r>
            <a:r>
              <a:rPr lang="nl-NL" dirty="0"/>
              <a:t> pom.xml)</a:t>
            </a:r>
          </a:p>
          <a:p>
            <a:endParaRPr lang="nl-NL" dirty="0"/>
          </a:p>
          <a:p>
            <a:r>
              <a:rPr lang="nl-NL" dirty="0" err="1"/>
              <a:t>Create</a:t>
            </a:r>
            <a:r>
              <a:rPr lang="nl-NL" dirty="0"/>
              <a:t> Node </a:t>
            </a:r>
            <a:r>
              <a:rPr lang="nl-NL" dirty="0" err="1"/>
              <a:t>application</a:t>
            </a:r>
            <a:r>
              <a:rPr lang="nl-NL" dirty="0"/>
              <a:t>:</a:t>
            </a:r>
          </a:p>
          <a:p>
            <a:pPr lvl="1"/>
            <a:r>
              <a:rPr lang="nl-NL" dirty="0" err="1"/>
              <a:t>npm</a:t>
            </a:r>
            <a:r>
              <a:rPr lang="nl-NL" dirty="0"/>
              <a:t> </a:t>
            </a:r>
            <a:r>
              <a:rPr lang="nl-NL" dirty="0" err="1"/>
              <a:t>init</a:t>
            </a:r>
            <a:r>
              <a:rPr lang="nl-NL" dirty="0"/>
              <a:t> (</a:t>
            </a:r>
            <a:r>
              <a:rPr lang="nl-NL" dirty="0" err="1"/>
              <a:t>optional</a:t>
            </a:r>
            <a:r>
              <a:rPr lang="nl-NL" dirty="0"/>
              <a:t>, </a:t>
            </a:r>
            <a:r>
              <a:rPr lang="nl-NL" dirty="0" err="1"/>
              <a:t>you</a:t>
            </a:r>
            <a:r>
              <a:rPr lang="nl-NL" dirty="0"/>
              <a:t>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just</a:t>
            </a:r>
            <a:r>
              <a:rPr lang="nl-NL" dirty="0"/>
              <a:t> </a:t>
            </a:r>
            <a:r>
              <a:rPr lang="nl-NL" dirty="0" err="1"/>
              <a:t>create</a:t>
            </a:r>
            <a:r>
              <a:rPr lang="nl-NL" dirty="0"/>
              <a:t> a </a:t>
            </a:r>
            <a:r>
              <a:rPr lang="nl-NL" dirty="0" err="1"/>
              <a:t>text</a:t>
            </a:r>
            <a:r>
              <a:rPr lang="nl-NL" dirty="0"/>
              <a:t> file </a:t>
            </a:r>
            <a:r>
              <a:rPr lang="nl-NL" dirty="0" err="1"/>
              <a:t>by</a:t>
            </a:r>
            <a:r>
              <a:rPr lang="nl-NL" dirty="0"/>
              <a:t> hand)</a:t>
            </a:r>
          </a:p>
          <a:p>
            <a:r>
              <a:rPr lang="nl-NL" dirty="0"/>
              <a:t>Run Node </a:t>
            </a:r>
            <a:r>
              <a:rPr lang="nl-NL" dirty="0" err="1"/>
              <a:t>application</a:t>
            </a:r>
            <a:endParaRPr lang="nl-NL" dirty="0"/>
          </a:p>
          <a:p>
            <a:pPr lvl="1"/>
            <a:r>
              <a:rPr lang="nl-NL" dirty="0"/>
              <a:t>node index.js</a:t>
            </a:r>
          </a:p>
          <a:p>
            <a:pPr lvl="1"/>
            <a:r>
              <a:rPr lang="nl-NL" dirty="0" err="1"/>
              <a:t>npm</a:t>
            </a:r>
            <a:r>
              <a:rPr lang="nl-NL" dirty="0"/>
              <a:t> start</a:t>
            </a:r>
          </a:p>
          <a:p>
            <a:r>
              <a:rPr lang="nl-NL" dirty="0" err="1"/>
              <a:t>Add</a:t>
            </a:r>
            <a:r>
              <a:rPr lang="nl-NL" dirty="0"/>
              <a:t> </a:t>
            </a:r>
            <a:r>
              <a:rPr lang="nl-NL" dirty="0" err="1"/>
              <a:t>dependencies</a:t>
            </a:r>
            <a:endParaRPr lang="nl-NL" dirty="0"/>
          </a:p>
          <a:p>
            <a:pPr lvl="1"/>
            <a:r>
              <a:rPr lang="nl-NL" dirty="0" err="1"/>
              <a:t>npm</a:t>
            </a:r>
            <a:r>
              <a:rPr lang="nl-NL" dirty="0"/>
              <a:t> </a:t>
            </a:r>
            <a:r>
              <a:rPr lang="nl-NL" dirty="0" err="1"/>
              <a:t>install</a:t>
            </a:r>
            <a:r>
              <a:rPr lang="nl-NL" dirty="0"/>
              <a:t> &lt;name of module&gt; --save</a:t>
            </a:r>
          </a:p>
          <a:p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F9F6F8-6E21-4835-95A3-E91E8BDD4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/>
          </a:p>
        </p:txBody>
      </p:sp>
      <p:pic>
        <p:nvPicPr>
          <p:cNvPr id="5" name="Picture 24" descr="https://s14-eu5.startpage.com/cgi-bin/serveimage?url=https:%2F%2Fnodejs.org%2Fstatic%2Fimages%2Flogos%2Fnodejs-new-pantone-black.png&amp;sp=41ff74e295d7d40368fb486501455d1a">
            <a:extLst>
              <a:ext uri="{FF2B5EF4-FFF2-40B4-BE49-F238E27FC236}">
                <a16:creationId xmlns:a16="http://schemas.microsoft.com/office/drawing/2014/main" id="{7A96B207-F80F-4D55-997F-AA4D4AB0F0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2777" y="141745"/>
            <a:ext cx="1766106" cy="1081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046412D-D345-455C-B107-D2BB6267F0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4211" y="3294647"/>
            <a:ext cx="3903237" cy="9128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468641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D50C4-11FD-448B-92A5-3F7491EFD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Hello</a:t>
            </a:r>
            <a:r>
              <a:rPr lang="nl-NL" dirty="0"/>
              <a:t> World Web Application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A940D6-3D06-48F6-A28C-E43D9C158F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936000"/>
            <a:ext cx="8353052" cy="3780000"/>
          </a:xfrm>
        </p:spPr>
        <p:txBody>
          <a:bodyPr/>
          <a:lstStyle/>
          <a:p>
            <a:r>
              <a:rPr lang="nl-NL" dirty="0"/>
              <a:t>Node is </a:t>
            </a:r>
            <a:r>
              <a:rPr lang="nl-NL" dirty="0" err="1"/>
              <a:t>very</a:t>
            </a:r>
            <a:r>
              <a:rPr lang="nl-NL" dirty="0"/>
              <a:t> </a:t>
            </a:r>
            <a:r>
              <a:rPr lang="nl-NL" dirty="0" err="1"/>
              <a:t>good</a:t>
            </a:r>
            <a:r>
              <a:rPr lang="nl-NL" dirty="0"/>
              <a:t> at handling HTTP </a:t>
            </a:r>
            <a:r>
              <a:rPr lang="nl-NL" dirty="0" err="1"/>
              <a:t>Requests</a:t>
            </a:r>
            <a:endParaRPr lang="nl-NL" dirty="0"/>
          </a:p>
          <a:p>
            <a:pPr lvl="1"/>
            <a:r>
              <a:rPr lang="nl-NL" dirty="0" err="1"/>
              <a:t>And</a:t>
            </a:r>
            <a:r>
              <a:rPr lang="nl-NL" dirty="0"/>
              <a:t> at making </a:t>
            </a:r>
            <a:r>
              <a:rPr lang="nl-NL" dirty="0" err="1"/>
              <a:t>them</a:t>
            </a:r>
            <a:endParaRPr lang="nl-NL" dirty="0"/>
          </a:p>
          <a:p>
            <a:r>
              <a:rPr lang="nl-NL" dirty="0"/>
              <a:t>It is a </a:t>
            </a:r>
            <a:r>
              <a:rPr lang="nl-NL" dirty="0" err="1"/>
              <a:t>great</a:t>
            </a:r>
            <a:r>
              <a:rPr lang="nl-NL" dirty="0"/>
              <a:t> </a:t>
            </a:r>
            <a:r>
              <a:rPr lang="nl-NL" dirty="0" err="1"/>
              <a:t>technology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implement</a:t>
            </a:r>
            <a:r>
              <a:rPr lang="nl-NL" dirty="0"/>
              <a:t> REST </a:t>
            </a:r>
            <a:r>
              <a:rPr lang="nl-NL" dirty="0" err="1"/>
              <a:t>APIs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backends</a:t>
            </a:r>
            <a:r>
              <a:rPr lang="nl-NL" dirty="0"/>
              <a:t> for Web </a:t>
            </a:r>
            <a:r>
              <a:rPr lang="nl-NL" dirty="0" err="1"/>
              <a:t>and</a:t>
            </a:r>
            <a:r>
              <a:rPr lang="nl-NL" dirty="0"/>
              <a:t> Mobile </a:t>
            </a:r>
            <a:r>
              <a:rPr lang="nl-NL" dirty="0" err="1"/>
              <a:t>applications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2980E9-4ED4-44F1-BA4C-7873404C5F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/>
          </a:p>
        </p:txBody>
      </p:sp>
      <p:pic>
        <p:nvPicPr>
          <p:cNvPr id="5" name="Picture 24" descr="https://s14-eu5.startpage.com/cgi-bin/serveimage?url=https:%2F%2Fnodejs.org%2Fstatic%2Fimages%2Flogos%2Fnodejs-new-pantone-black.png&amp;sp=41ff74e295d7d40368fb486501455d1a">
            <a:extLst>
              <a:ext uri="{FF2B5EF4-FFF2-40B4-BE49-F238E27FC236}">
                <a16:creationId xmlns:a16="http://schemas.microsoft.com/office/drawing/2014/main" id="{7A66F88B-CEEF-4766-8E96-FF6AAD52D0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2777" y="141745"/>
            <a:ext cx="1766106" cy="1081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Snagit_SNG82C">
            <a:extLst>
              <a:ext uri="{FF2B5EF4-FFF2-40B4-BE49-F238E27FC236}">
                <a16:creationId xmlns:a16="http://schemas.microsoft.com/office/drawing/2014/main" id="{3F9301BE-D1B6-4F28-AA94-21872FE86D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819" y="1789666"/>
            <a:ext cx="6843581" cy="29461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191933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2D0E6-E6CA-45A9-993F-811CBD668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Node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Kafka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3A3D7C-D177-4B76-83BA-413225F3C2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We </a:t>
            </a:r>
            <a:r>
              <a:rPr lang="nl-NL" dirty="0" err="1"/>
              <a:t>will</a:t>
            </a:r>
            <a:r>
              <a:rPr lang="nl-NL" dirty="0"/>
              <a:t> </a:t>
            </a:r>
            <a:r>
              <a:rPr lang="nl-NL" dirty="0" err="1"/>
              <a:t>use</a:t>
            </a:r>
            <a:r>
              <a:rPr lang="nl-NL" dirty="0"/>
              <a:t> NPM module node-</a:t>
            </a:r>
            <a:r>
              <a:rPr lang="nl-NL" dirty="0" err="1"/>
              <a:t>rdkafka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facilitate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interaction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Apache </a:t>
            </a:r>
            <a:r>
              <a:rPr lang="nl-NL" dirty="0" err="1"/>
              <a:t>Kafka</a:t>
            </a:r>
            <a:r>
              <a:rPr lang="nl-NL" dirty="0"/>
              <a:t> </a:t>
            </a:r>
            <a:r>
              <a:rPr lang="nl-NL" dirty="0" err="1"/>
              <a:t>from</a:t>
            </a:r>
            <a:r>
              <a:rPr lang="nl-NL" dirty="0"/>
              <a:t> </a:t>
            </a:r>
            <a:r>
              <a:rPr lang="nl-NL" dirty="0" err="1"/>
              <a:t>our</a:t>
            </a:r>
            <a:r>
              <a:rPr lang="nl-NL" dirty="0"/>
              <a:t> Node </a:t>
            </a:r>
            <a:r>
              <a:rPr lang="nl-NL" dirty="0" err="1"/>
              <a:t>application</a:t>
            </a:r>
            <a:endParaRPr lang="nl-NL" dirty="0"/>
          </a:p>
          <a:p>
            <a:pPr lvl="1"/>
            <a:r>
              <a:rPr lang="nl-NL" dirty="0" err="1"/>
              <a:t>This</a:t>
            </a:r>
            <a:r>
              <a:rPr lang="nl-NL" dirty="0"/>
              <a:t> module </a:t>
            </a:r>
            <a:r>
              <a:rPr lang="nl-NL" dirty="0" err="1"/>
              <a:t>leverages</a:t>
            </a:r>
            <a:r>
              <a:rPr lang="nl-NL" dirty="0"/>
              <a:t> a C/C++ </a:t>
            </a:r>
            <a:r>
              <a:rPr lang="nl-NL" dirty="0" err="1"/>
              <a:t>library</a:t>
            </a:r>
            <a:r>
              <a:rPr lang="nl-NL" dirty="0"/>
              <a:t> for </a:t>
            </a:r>
            <a:r>
              <a:rPr lang="nl-NL" dirty="0" err="1"/>
              <a:t>Kafka</a:t>
            </a:r>
            <a:r>
              <a:rPr lang="nl-NL" dirty="0"/>
              <a:t> </a:t>
            </a:r>
            <a:r>
              <a:rPr lang="nl-NL" dirty="0" err="1"/>
              <a:t>interactions</a:t>
            </a:r>
            <a:endParaRPr lang="nl-NL" dirty="0"/>
          </a:p>
          <a:p>
            <a:pPr lvl="1"/>
            <a:endParaRPr lang="nl-NL" dirty="0"/>
          </a:p>
          <a:p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F9F6F8-6E21-4835-95A3-E91E8BDD4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DC61ED-5157-4AC4-BF63-E0F0B76BBF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337" y="1900857"/>
            <a:ext cx="5580993" cy="29546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785947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2D0E6-E6CA-45A9-993F-811CBD668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Node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Kafka</a:t>
            </a:r>
            <a:r>
              <a:rPr lang="nl-NL" dirty="0"/>
              <a:t> – a </a:t>
            </a:r>
            <a:r>
              <a:rPr lang="nl-NL" dirty="0" err="1"/>
              <a:t>simple</a:t>
            </a:r>
            <a:r>
              <a:rPr lang="nl-NL" dirty="0"/>
              <a:t> producer 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F9F6F8-6E21-4835-95A3-E91E8BDD4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/>
          </a:p>
        </p:txBody>
      </p:sp>
      <p:pic>
        <p:nvPicPr>
          <p:cNvPr id="9" name="Snagit_SNG835">
            <a:extLst>
              <a:ext uri="{FF2B5EF4-FFF2-40B4-BE49-F238E27FC236}">
                <a16:creationId xmlns:a16="http://schemas.microsoft.com/office/drawing/2014/main" id="{96FB3CE5-E396-4974-8751-B160001759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91138"/>
          <a:stretch/>
        </p:blipFill>
        <p:spPr>
          <a:xfrm>
            <a:off x="719999" y="891673"/>
            <a:ext cx="7170948" cy="3380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894150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2D0E6-E6CA-45A9-993F-811CBD668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Node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Kafka</a:t>
            </a:r>
            <a:r>
              <a:rPr lang="nl-NL" dirty="0"/>
              <a:t> – a </a:t>
            </a:r>
            <a:r>
              <a:rPr lang="nl-NL" dirty="0" err="1"/>
              <a:t>simple</a:t>
            </a:r>
            <a:r>
              <a:rPr lang="nl-NL" dirty="0"/>
              <a:t> producer 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F9F6F8-6E21-4835-95A3-E91E8BDD4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/>
          </a:p>
        </p:txBody>
      </p:sp>
      <p:pic>
        <p:nvPicPr>
          <p:cNvPr id="9" name="Snagit_SNG835">
            <a:extLst>
              <a:ext uri="{FF2B5EF4-FFF2-40B4-BE49-F238E27FC236}">
                <a16:creationId xmlns:a16="http://schemas.microsoft.com/office/drawing/2014/main" id="{96FB3CE5-E396-4974-8751-B160001759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68818"/>
          <a:stretch/>
        </p:blipFill>
        <p:spPr>
          <a:xfrm>
            <a:off x="719999" y="891673"/>
            <a:ext cx="7170948" cy="11893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419120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2D0E6-E6CA-45A9-993F-811CBD668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Node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Kafka</a:t>
            </a:r>
            <a:r>
              <a:rPr lang="nl-NL" dirty="0"/>
              <a:t> – a </a:t>
            </a:r>
            <a:r>
              <a:rPr lang="nl-NL" dirty="0" err="1"/>
              <a:t>simple</a:t>
            </a:r>
            <a:r>
              <a:rPr lang="nl-NL" dirty="0"/>
              <a:t> producer 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F9F6F8-6E21-4835-95A3-E91E8BDD4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/>
          </a:p>
        </p:txBody>
      </p:sp>
      <p:pic>
        <p:nvPicPr>
          <p:cNvPr id="9" name="Snagit_SNG835">
            <a:extLst>
              <a:ext uri="{FF2B5EF4-FFF2-40B4-BE49-F238E27FC236}">
                <a16:creationId xmlns:a16="http://schemas.microsoft.com/office/drawing/2014/main" id="{96FB3CE5-E396-4974-8751-B160001759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55954"/>
          <a:stretch/>
        </p:blipFill>
        <p:spPr>
          <a:xfrm>
            <a:off x="719999" y="891673"/>
            <a:ext cx="7170948" cy="16800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464017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2D0E6-E6CA-45A9-993F-811CBD668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Node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Kafka</a:t>
            </a:r>
            <a:r>
              <a:rPr lang="nl-NL" dirty="0"/>
              <a:t> – a </a:t>
            </a:r>
            <a:r>
              <a:rPr lang="nl-NL" dirty="0" err="1"/>
              <a:t>simple</a:t>
            </a:r>
            <a:r>
              <a:rPr lang="nl-NL" dirty="0"/>
              <a:t> producer 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F9F6F8-6E21-4835-95A3-E91E8BDD4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/>
          </a:p>
        </p:txBody>
      </p:sp>
      <p:pic>
        <p:nvPicPr>
          <p:cNvPr id="9" name="Snagit_SNG835">
            <a:extLst>
              <a:ext uri="{FF2B5EF4-FFF2-40B4-BE49-F238E27FC236}">
                <a16:creationId xmlns:a16="http://schemas.microsoft.com/office/drawing/2014/main" id="{96FB3CE5-E396-4974-8751-B160001759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55954"/>
          <a:stretch/>
        </p:blipFill>
        <p:spPr>
          <a:xfrm>
            <a:off x="719999" y="891673"/>
            <a:ext cx="7170948" cy="16800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Snagit_SNG835">
            <a:extLst>
              <a:ext uri="{FF2B5EF4-FFF2-40B4-BE49-F238E27FC236}">
                <a16:creationId xmlns:a16="http://schemas.microsoft.com/office/drawing/2014/main" id="{08A2F65C-5C12-41B8-BD25-E045C78613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3880"/>
          <a:stretch/>
        </p:blipFill>
        <p:spPr>
          <a:xfrm>
            <a:off x="719999" y="4091152"/>
            <a:ext cx="7170948" cy="6148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420897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2D0E6-E6CA-45A9-993F-811CBD668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Node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Kafka</a:t>
            </a:r>
            <a:r>
              <a:rPr lang="nl-NL" dirty="0"/>
              <a:t> – a </a:t>
            </a:r>
            <a:r>
              <a:rPr lang="nl-NL" dirty="0" err="1"/>
              <a:t>simple</a:t>
            </a:r>
            <a:r>
              <a:rPr lang="nl-NL" dirty="0"/>
              <a:t> producer 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F9F6F8-6E21-4835-95A3-E91E8BDD4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/>
          </a:p>
        </p:txBody>
      </p:sp>
      <p:pic>
        <p:nvPicPr>
          <p:cNvPr id="9" name="Snagit_SNG835">
            <a:extLst>
              <a:ext uri="{FF2B5EF4-FFF2-40B4-BE49-F238E27FC236}">
                <a16:creationId xmlns:a16="http://schemas.microsoft.com/office/drawing/2014/main" id="{96FB3CE5-E396-4974-8751-B160001759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9999" y="891673"/>
            <a:ext cx="7170948" cy="38143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5801175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2D0E6-E6CA-45A9-993F-811CBD668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Node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Kafka</a:t>
            </a:r>
            <a:r>
              <a:rPr lang="nl-NL" dirty="0"/>
              <a:t> – a </a:t>
            </a:r>
            <a:r>
              <a:rPr lang="nl-NL" dirty="0" err="1"/>
              <a:t>simple</a:t>
            </a:r>
            <a:r>
              <a:rPr lang="nl-NL" dirty="0"/>
              <a:t> producer 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F9F6F8-6E21-4835-95A3-E91E8BDD4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/>
          </a:p>
        </p:txBody>
      </p:sp>
      <p:pic>
        <p:nvPicPr>
          <p:cNvPr id="9" name="Snagit_SNG835">
            <a:extLst>
              <a:ext uri="{FF2B5EF4-FFF2-40B4-BE49-F238E27FC236}">
                <a16:creationId xmlns:a16="http://schemas.microsoft.com/office/drawing/2014/main" id="{96FB3CE5-E396-4974-8751-B160001759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9999" y="891673"/>
            <a:ext cx="7170948" cy="38143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5192B78-0DA7-461C-BDF7-D1FB1F039E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777" y="2881517"/>
            <a:ext cx="8844142" cy="768200"/>
          </a:xfrm>
          <a:prstGeom prst="rect">
            <a:avLst/>
          </a:prstGeom>
          <a:ln w="12700">
            <a:solidFill>
              <a:schemeClr val="accent5">
                <a:lumMod val="5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235782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918974" y="5604164"/>
            <a:ext cx="3240000" cy="108000"/>
          </a:xfrm>
        </p:spPr>
        <p:txBody>
          <a:bodyPr/>
          <a:lstStyle/>
          <a:p>
            <a:r>
              <a:rPr lang="en-US"/>
              <a:t>Introducing Apache Kafka - 15 april 2020</a:t>
            </a:r>
            <a:endParaRPr lang="nl-NL" dirty="0"/>
          </a:p>
        </p:txBody>
      </p:sp>
      <p:sp>
        <p:nvSpPr>
          <p:cNvPr id="6" name="Cloud Callout 5"/>
          <p:cNvSpPr/>
          <p:nvPr/>
        </p:nvSpPr>
        <p:spPr>
          <a:xfrm>
            <a:off x="84367" y="2856355"/>
            <a:ext cx="2665975" cy="1423164"/>
          </a:xfrm>
          <a:prstGeom prst="cloudCallout">
            <a:avLst>
              <a:gd name="adj1" fmla="val -38913"/>
              <a:gd name="adj2" fmla="val 8690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7" name="TextBox 6"/>
          <p:cNvSpPr txBox="1"/>
          <p:nvPr/>
        </p:nvSpPr>
        <p:spPr>
          <a:xfrm>
            <a:off x="368329" y="3167827"/>
            <a:ext cx="2509603" cy="80021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300" dirty="0"/>
              <a:t>It would be so nice if I could publish my ideas and actions, accessible near instantly for everyone who is interested</a:t>
            </a:r>
            <a:endParaRPr lang="nl-NL" sz="1300" dirty="0"/>
          </a:p>
        </p:txBody>
      </p:sp>
      <p:sp>
        <p:nvSpPr>
          <p:cNvPr id="8" name="Cloud Callout 7"/>
          <p:cNvSpPr/>
          <p:nvPr/>
        </p:nvSpPr>
        <p:spPr>
          <a:xfrm>
            <a:off x="5635256" y="249709"/>
            <a:ext cx="3508745" cy="1706681"/>
          </a:xfrm>
          <a:prstGeom prst="cloudCallout">
            <a:avLst>
              <a:gd name="adj1" fmla="val -38913"/>
              <a:gd name="adj2" fmla="val 86906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9" name="TextBox 8"/>
          <p:cNvSpPr txBox="1"/>
          <p:nvPr/>
        </p:nvSpPr>
        <p:spPr>
          <a:xfrm>
            <a:off x="6138477" y="492358"/>
            <a:ext cx="2934746" cy="120032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300" dirty="0"/>
              <a:t>Heck, I do not even know these people and they may not know me [personally] – just my pearls of wisdom. And if they are late to the party,  they can also check out the historic archives of my eloquence </a:t>
            </a:r>
            <a:endParaRPr lang="nl-NL" sz="1300" dirty="0"/>
          </a:p>
        </p:txBody>
      </p:sp>
      <p:sp>
        <p:nvSpPr>
          <p:cNvPr id="10" name="Cloud Callout 9"/>
          <p:cNvSpPr/>
          <p:nvPr/>
        </p:nvSpPr>
        <p:spPr>
          <a:xfrm>
            <a:off x="2523565" y="1460596"/>
            <a:ext cx="3423632" cy="1614532"/>
          </a:xfrm>
          <a:prstGeom prst="cloudCallout">
            <a:avLst>
              <a:gd name="adj1" fmla="val -38913"/>
              <a:gd name="adj2" fmla="val 86906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11" name="TextBox 10"/>
          <p:cNvSpPr txBox="1"/>
          <p:nvPr/>
        </p:nvSpPr>
        <p:spPr>
          <a:xfrm>
            <a:off x="2959448" y="1802738"/>
            <a:ext cx="2987749" cy="10002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300" dirty="0"/>
              <a:t>Without fretting about the numbers of readers involved and whether they are in the same time zone as me and online when I publish my messages – and which device they use</a:t>
            </a:r>
            <a:endParaRPr lang="nl-NL" sz="1300" dirty="0"/>
          </a:p>
        </p:txBody>
      </p:sp>
      <p:pic>
        <p:nvPicPr>
          <p:cNvPr id="1026" name="Picture 2" descr="Image result for logo twitter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6842" y="27003"/>
            <a:ext cx="2594767" cy="1831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3309" y="3417270"/>
            <a:ext cx="1564143" cy="150906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3627" y="3417270"/>
            <a:ext cx="3795094" cy="1399536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5103627" y="3417270"/>
            <a:ext cx="446568" cy="311214"/>
          </a:xfrm>
          <a:prstGeom prst="rect">
            <a:avLst/>
          </a:prstGeom>
          <a:noFill/>
          <a:ln w="381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77691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 animBg="1"/>
      <p:bldP spid="9" grpId="0"/>
      <p:bldP spid="10" grpId="0" animBg="1"/>
      <p:bldP spid="11" grpId="0"/>
      <p:bldP spid="14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7467204-3271-4171-8532-1C1423463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Overview</a:t>
            </a:r>
            <a:endParaRPr lang="en-NL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2B7FCBC-576F-4756-B73C-2CCAC03BF4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936000"/>
            <a:ext cx="6623999" cy="3780000"/>
          </a:xfrm>
        </p:spPr>
        <p:txBody>
          <a:bodyPr/>
          <a:lstStyle/>
          <a:p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What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is Apache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Kafka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?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Core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concepts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and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technology</a:t>
            </a:r>
            <a:endParaRPr lang="nl-NL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Lab 1 – First hands-on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with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Apache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Kafka</a:t>
            </a:r>
            <a:endParaRPr lang="nl-NL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nl-NL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Programming </a:t>
            </a:r>
            <a:r>
              <a:rPr lang="nl-NL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against</a:t>
            </a:r>
            <a:r>
              <a:rPr lang="nl-NL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Apache </a:t>
            </a:r>
            <a:r>
              <a:rPr lang="nl-NL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Kafka</a:t>
            </a:r>
            <a:endParaRPr lang="nl-NL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nl-NL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Brief </a:t>
            </a:r>
            <a:r>
              <a:rPr lang="nl-NL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introduction</a:t>
            </a:r>
            <a:r>
              <a:rPr lang="nl-NL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of Node (JS)</a:t>
            </a:r>
          </a:p>
          <a:p>
            <a:r>
              <a:rPr lang="nl-NL" b="1" dirty="0"/>
              <a:t>Lab 2 – </a:t>
            </a:r>
            <a:r>
              <a:rPr lang="nl-NL" b="1" dirty="0" err="1"/>
              <a:t>Programmatic</a:t>
            </a:r>
            <a:r>
              <a:rPr lang="nl-NL" b="1" dirty="0"/>
              <a:t> </a:t>
            </a:r>
            <a:r>
              <a:rPr lang="nl-NL" b="1" dirty="0" err="1"/>
              <a:t>interaction</a:t>
            </a:r>
            <a:r>
              <a:rPr lang="nl-NL" b="1" dirty="0"/>
              <a:t> </a:t>
            </a:r>
            <a:r>
              <a:rPr lang="nl-NL" b="1" dirty="0" err="1"/>
              <a:t>with</a:t>
            </a:r>
            <a:r>
              <a:rPr lang="nl-NL" b="1" dirty="0"/>
              <a:t> Apache </a:t>
            </a:r>
            <a:r>
              <a:rPr lang="nl-NL" b="1" dirty="0" err="1"/>
              <a:t>Kafka</a:t>
            </a:r>
            <a:endParaRPr lang="nl-NL" b="1" dirty="0"/>
          </a:p>
          <a:p>
            <a:r>
              <a:rPr lang="nl-NL" dirty="0" err="1"/>
              <a:t>Shades</a:t>
            </a:r>
            <a:r>
              <a:rPr lang="nl-NL" dirty="0"/>
              <a:t> of Data – Streaming, CQRS, Event </a:t>
            </a:r>
            <a:r>
              <a:rPr lang="nl-NL" dirty="0" err="1"/>
              <a:t>Sourcing</a:t>
            </a:r>
            <a:endParaRPr lang="nl-NL" dirty="0"/>
          </a:p>
          <a:p>
            <a:r>
              <a:rPr lang="nl-NL" dirty="0"/>
              <a:t>The Eneco Case – The Event Streaming Platform</a:t>
            </a:r>
          </a:p>
          <a:p>
            <a:r>
              <a:rPr lang="nl-NL" dirty="0"/>
              <a:t>Lab 3 – DIY CQRS </a:t>
            </a:r>
          </a:p>
          <a:p>
            <a:r>
              <a:rPr lang="nl-NL" dirty="0"/>
              <a:t>Microservices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quest</a:t>
            </a:r>
            <a:r>
              <a:rPr lang="nl-NL" dirty="0"/>
              <a:t> for </a:t>
            </a:r>
            <a:r>
              <a:rPr lang="nl-NL" dirty="0" err="1"/>
              <a:t>decoupling</a:t>
            </a:r>
            <a:endParaRPr lang="nl-NL" dirty="0"/>
          </a:p>
          <a:p>
            <a:r>
              <a:rPr lang="nl-NL" dirty="0"/>
              <a:t>Lab 4 – Microservices </a:t>
            </a:r>
            <a:r>
              <a:rPr lang="nl-NL" dirty="0" err="1"/>
              <a:t>Choreography</a:t>
            </a:r>
            <a:endParaRPr lang="nl-NL" dirty="0"/>
          </a:p>
          <a:p>
            <a:r>
              <a:rPr lang="nl-NL" dirty="0"/>
              <a:t>But </a:t>
            </a:r>
            <a:r>
              <a:rPr lang="nl-NL" dirty="0" err="1"/>
              <a:t>wait</a:t>
            </a:r>
            <a:r>
              <a:rPr lang="nl-NL" dirty="0"/>
              <a:t> – </a:t>
            </a:r>
            <a:r>
              <a:rPr lang="nl-NL" dirty="0" err="1"/>
              <a:t>there</a:t>
            </a:r>
            <a:r>
              <a:rPr lang="nl-NL" dirty="0"/>
              <a:t> is more: </a:t>
            </a:r>
          </a:p>
          <a:p>
            <a:pPr lvl="1"/>
            <a:r>
              <a:rPr lang="nl-NL" dirty="0" err="1"/>
              <a:t>Ecosystem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supporting</a:t>
            </a:r>
            <a:r>
              <a:rPr lang="nl-NL" dirty="0"/>
              <a:t> tools</a:t>
            </a:r>
          </a:p>
          <a:p>
            <a:pPr lvl="1"/>
            <a:r>
              <a:rPr lang="nl-NL" dirty="0" err="1"/>
              <a:t>Alternative</a:t>
            </a:r>
            <a:r>
              <a:rPr lang="nl-NL" dirty="0"/>
              <a:t> </a:t>
            </a:r>
            <a:r>
              <a:rPr lang="nl-NL" dirty="0" err="1"/>
              <a:t>offerings</a:t>
            </a:r>
            <a:r>
              <a:rPr lang="nl-NL" dirty="0"/>
              <a:t> (public </a:t>
            </a:r>
            <a:r>
              <a:rPr lang="nl-NL" dirty="0" err="1"/>
              <a:t>cloud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stand-alone</a:t>
            </a:r>
            <a:r>
              <a:rPr lang="nl-NL" dirty="0"/>
              <a:t>) </a:t>
            </a:r>
          </a:p>
          <a:p>
            <a:endParaRPr lang="en-NL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87E958-33C8-495A-BB01-882F1D9C6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Introducing Apache Kafka - 15 april 2020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9887725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6FA6F-9645-4BC3-8C7E-DCA178C9EB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Lab 2 – </a:t>
            </a:r>
            <a:r>
              <a:rPr lang="nl-NL" dirty="0" err="1"/>
              <a:t>Programmatic</a:t>
            </a:r>
            <a:r>
              <a:rPr lang="nl-NL" dirty="0"/>
              <a:t> </a:t>
            </a:r>
            <a:r>
              <a:rPr lang="nl-NL" dirty="0" err="1"/>
              <a:t>interaction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Apache </a:t>
            </a:r>
            <a:r>
              <a:rPr lang="nl-NL" dirty="0" err="1"/>
              <a:t>Kafka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5C5733-1177-427D-9E3F-68753512F1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Prequisite</a:t>
            </a:r>
            <a:r>
              <a:rPr lang="nl-NL" dirty="0"/>
              <a:t>: </a:t>
            </a:r>
            <a:r>
              <a:rPr lang="nl-NL" dirty="0" err="1"/>
              <a:t>local</a:t>
            </a:r>
            <a:r>
              <a:rPr lang="nl-NL" dirty="0"/>
              <a:t> Node </a:t>
            </a:r>
            <a:r>
              <a:rPr lang="nl-NL" dirty="0" err="1"/>
              <a:t>runtime</a:t>
            </a:r>
            <a:endParaRPr lang="nl-NL" dirty="0"/>
          </a:p>
          <a:p>
            <a:r>
              <a:rPr lang="nl-NL" dirty="0"/>
              <a:t>Step </a:t>
            </a:r>
            <a:r>
              <a:rPr lang="nl-NL" dirty="0" err="1"/>
              <a:t>One</a:t>
            </a:r>
            <a:r>
              <a:rPr lang="nl-NL" dirty="0"/>
              <a:t>: </a:t>
            </a:r>
          </a:p>
          <a:p>
            <a:pPr lvl="1"/>
            <a:r>
              <a:rPr lang="nl-NL" dirty="0" err="1"/>
              <a:t>Hello</a:t>
            </a:r>
            <a:r>
              <a:rPr lang="nl-NL" dirty="0"/>
              <a:t> World in Node</a:t>
            </a:r>
          </a:p>
          <a:p>
            <a:r>
              <a:rPr lang="nl-NL" dirty="0"/>
              <a:t>Step </a:t>
            </a:r>
            <a:r>
              <a:rPr lang="nl-NL" dirty="0" err="1"/>
              <a:t>Two</a:t>
            </a:r>
            <a:r>
              <a:rPr lang="nl-NL" dirty="0"/>
              <a:t>:</a:t>
            </a:r>
          </a:p>
          <a:p>
            <a:pPr lvl="1"/>
            <a:r>
              <a:rPr lang="nl-NL" dirty="0"/>
              <a:t>Node </a:t>
            </a:r>
            <a:r>
              <a:rPr lang="nl-NL" dirty="0" err="1"/>
              <a:t>application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Produce </a:t>
            </a:r>
            <a:r>
              <a:rPr lang="nl-NL" dirty="0" err="1"/>
              <a:t>Messages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Kafka</a:t>
            </a:r>
            <a:r>
              <a:rPr lang="nl-NL" dirty="0"/>
              <a:t> Topic</a:t>
            </a:r>
          </a:p>
          <a:p>
            <a:pPr lvl="1"/>
            <a:r>
              <a:rPr lang="nl-NL" dirty="0"/>
              <a:t>Node </a:t>
            </a:r>
            <a:r>
              <a:rPr lang="nl-NL" dirty="0" err="1"/>
              <a:t>application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Consume</a:t>
            </a:r>
            <a:r>
              <a:rPr lang="nl-NL" dirty="0"/>
              <a:t> </a:t>
            </a:r>
            <a:r>
              <a:rPr lang="nl-NL" dirty="0" err="1"/>
              <a:t>Messages</a:t>
            </a:r>
            <a:r>
              <a:rPr lang="nl-NL" dirty="0"/>
              <a:t> </a:t>
            </a:r>
            <a:r>
              <a:rPr lang="nl-NL" dirty="0" err="1"/>
              <a:t>from</a:t>
            </a:r>
            <a:r>
              <a:rPr lang="nl-NL" dirty="0"/>
              <a:t> </a:t>
            </a:r>
            <a:r>
              <a:rPr lang="nl-NL" dirty="0" err="1"/>
              <a:t>Kafka</a:t>
            </a:r>
            <a:r>
              <a:rPr lang="nl-NL" dirty="0"/>
              <a:t> Topic</a:t>
            </a:r>
          </a:p>
          <a:p>
            <a:r>
              <a:rPr lang="nl-NL" dirty="0"/>
              <a:t>Bonus Step Three:</a:t>
            </a:r>
          </a:p>
          <a:p>
            <a:pPr lvl="1"/>
            <a:r>
              <a:rPr lang="nl-NL" dirty="0"/>
              <a:t>Node Web Application </a:t>
            </a:r>
            <a:r>
              <a:rPr lang="nl-NL" dirty="0" err="1"/>
              <a:t>to</a:t>
            </a:r>
            <a:r>
              <a:rPr lang="nl-NL" dirty="0"/>
              <a:t> Produce </a:t>
            </a:r>
            <a:r>
              <a:rPr lang="nl-NL" dirty="0" err="1"/>
              <a:t>Messages</a:t>
            </a:r>
            <a:r>
              <a:rPr lang="nl-NL" dirty="0"/>
              <a:t> </a:t>
            </a:r>
            <a:r>
              <a:rPr lang="nl-NL" dirty="0" err="1"/>
              <a:t>from</a:t>
            </a:r>
            <a:r>
              <a:rPr lang="nl-NL" dirty="0"/>
              <a:t> HTTP Request</a:t>
            </a:r>
          </a:p>
          <a:p>
            <a:pPr lvl="1"/>
            <a:r>
              <a:rPr lang="nl-NL" dirty="0"/>
              <a:t>Node Web Application </a:t>
            </a:r>
            <a:r>
              <a:rPr lang="nl-NL" dirty="0" err="1"/>
              <a:t>to</a:t>
            </a:r>
            <a:r>
              <a:rPr lang="nl-NL" dirty="0"/>
              <a:t> return </a:t>
            </a:r>
            <a:r>
              <a:rPr lang="nl-NL" dirty="0" err="1"/>
              <a:t>Messages</a:t>
            </a:r>
            <a:r>
              <a:rPr lang="nl-NL" dirty="0"/>
              <a:t> on Topic in HTTP Response</a:t>
            </a:r>
          </a:p>
          <a:p>
            <a:pPr lvl="1"/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94E33D-C159-4F02-97A7-FFDBA5915D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/>
          </a:p>
        </p:txBody>
      </p:sp>
      <p:pic>
        <p:nvPicPr>
          <p:cNvPr id="5" name="Picture 24" descr="https://s14-eu5.startpage.com/cgi-bin/serveimage?url=https:%2F%2Fnodejs.org%2Fstatic%2Fimages%2Flogos%2Fnodejs-new-pantone-black.png&amp;sp=41ff74e295d7d40368fb486501455d1a">
            <a:extLst>
              <a:ext uri="{FF2B5EF4-FFF2-40B4-BE49-F238E27FC236}">
                <a16:creationId xmlns:a16="http://schemas.microsoft.com/office/drawing/2014/main" id="{2E8F0B03-A517-4B3C-B11D-33F3F000F1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2314" y="867103"/>
            <a:ext cx="1019534" cy="624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519328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7467204-3271-4171-8532-1C1423463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Overview</a:t>
            </a:r>
            <a:endParaRPr lang="en-NL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2B7FCBC-576F-4756-B73C-2CCAC03BF4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936000"/>
            <a:ext cx="6623999" cy="3780000"/>
          </a:xfrm>
        </p:spPr>
        <p:txBody>
          <a:bodyPr/>
          <a:lstStyle/>
          <a:p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What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is Apache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Kafka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?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Core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concepts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and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technology</a:t>
            </a:r>
            <a:endParaRPr lang="nl-NL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Lab 1 – First hands-on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with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Apache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Kafka</a:t>
            </a:r>
            <a:endParaRPr lang="nl-NL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Programming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against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Apache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Kafka</a:t>
            </a:r>
            <a:endParaRPr lang="nl-NL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Brief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introduction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of Node (JS)</a:t>
            </a:r>
          </a:p>
          <a:p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Lab 2 –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Programmatic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interaction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with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Apache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Kafka</a:t>
            </a:r>
            <a:endParaRPr lang="nl-NL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nl-NL" b="1" dirty="0"/>
              <a:t>The Eneco Case – The Event Streaming Platform</a:t>
            </a:r>
          </a:p>
          <a:p>
            <a:r>
              <a:rPr lang="nl-NL" b="1" dirty="0" err="1"/>
              <a:t>Shades</a:t>
            </a:r>
            <a:r>
              <a:rPr lang="nl-NL" b="1" dirty="0"/>
              <a:t> of Data – Streaming, CQRS, Event </a:t>
            </a:r>
            <a:r>
              <a:rPr lang="nl-NL" b="1" dirty="0" err="1"/>
              <a:t>Sourcing</a:t>
            </a:r>
            <a:endParaRPr lang="nl-NL" b="1" dirty="0"/>
          </a:p>
          <a:p>
            <a:r>
              <a:rPr lang="nl-NL" dirty="0"/>
              <a:t>Lab 3 – DIY CQRS </a:t>
            </a:r>
          </a:p>
          <a:p>
            <a:r>
              <a:rPr lang="nl-NL" dirty="0"/>
              <a:t>Microservices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quest</a:t>
            </a:r>
            <a:r>
              <a:rPr lang="nl-NL" dirty="0"/>
              <a:t> for </a:t>
            </a:r>
            <a:r>
              <a:rPr lang="nl-NL" dirty="0" err="1"/>
              <a:t>decoupling</a:t>
            </a:r>
            <a:endParaRPr lang="nl-NL" dirty="0"/>
          </a:p>
          <a:p>
            <a:r>
              <a:rPr lang="nl-NL" dirty="0"/>
              <a:t>Lab 4 – Microservices </a:t>
            </a:r>
            <a:r>
              <a:rPr lang="nl-NL" dirty="0" err="1"/>
              <a:t>Choreography</a:t>
            </a:r>
            <a:endParaRPr lang="nl-NL" dirty="0"/>
          </a:p>
          <a:p>
            <a:r>
              <a:rPr lang="nl-NL" dirty="0"/>
              <a:t>But </a:t>
            </a:r>
            <a:r>
              <a:rPr lang="nl-NL" dirty="0" err="1"/>
              <a:t>wait</a:t>
            </a:r>
            <a:r>
              <a:rPr lang="nl-NL" dirty="0"/>
              <a:t> – </a:t>
            </a:r>
            <a:r>
              <a:rPr lang="nl-NL" dirty="0" err="1"/>
              <a:t>there</a:t>
            </a:r>
            <a:r>
              <a:rPr lang="nl-NL" dirty="0"/>
              <a:t> is more: </a:t>
            </a:r>
          </a:p>
          <a:p>
            <a:pPr lvl="1"/>
            <a:r>
              <a:rPr lang="nl-NL" dirty="0" err="1"/>
              <a:t>Ecosystem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supporting</a:t>
            </a:r>
            <a:r>
              <a:rPr lang="nl-NL" dirty="0"/>
              <a:t> tools</a:t>
            </a:r>
          </a:p>
          <a:p>
            <a:pPr lvl="1"/>
            <a:r>
              <a:rPr lang="nl-NL" dirty="0" err="1"/>
              <a:t>Alternative</a:t>
            </a:r>
            <a:r>
              <a:rPr lang="nl-NL" dirty="0"/>
              <a:t> </a:t>
            </a:r>
            <a:r>
              <a:rPr lang="nl-NL" dirty="0" err="1"/>
              <a:t>offerings</a:t>
            </a:r>
            <a:r>
              <a:rPr lang="nl-NL" dirty="0"/>
              <a:t> (public </a:t>
            </a:r>
            <a:r>
              <a:rPr lang="nl-NL" dirty="0" err="1"/>
              <a:t>cloud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stand-alone</a:t>
            </a:r>
            <a:r>
              <a:rPr lang="nl-NL" dirty="0"/>
              <a:t>)</a:t>
            </a:r>
          </a:p>
          <a:p>
            <a:pPr marL="0" indent="0">
              <a:buNone/>
            </a:pPr>
            <a:endParaRPr lang="en-NL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87E958-33C8-495A-BB01-882F1D9C6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Introducing Apache Kafka - 15 april 2020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07718099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FB6CBB-62A8-47DB-969F-7E8648196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Eneco – </a:t>
            </a:r>
            <a:r>
              <a:rPr lang="nl-NL" dirty="0" err="1"/>
              <a:t>Utility</a:t>
            </a:r>
            <a:r>
              <a:rPr lang="nl-NL" dirty="0"/>
              <a:t> company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9DA1A2-35A3-4A64-941A-EE71D6928D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DD53F1-6458-4705-9446-D6A22408B9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/>
          </a:p>
        </p:txBody>
      </p:sp>
      <p:pic>
        <p:nvPicPr>
          <p:cNvPr id="5" name="Picture 4" descr="https://images2.persgroep.net/rcs/2Z-3cI0kk2XUz9lyu4Bak1hQyZU/diocontent/139532947/_fill/1596/899/?appId=21791a8992982cd8da851550a453bd7f&amp;quality=0.9">
            <a:extLst>
              <a:ext uri="{FF2B5EF4-FFF2-40B4-BE49-F238E27FC236}">
                <a16:creationId xmlns:a16="http://schemas.microsoft.com/office/drawing/2014/main" id="{A3ADF15D-299B-4214-B25E-A1960E656A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99" b="17499"/>
          <a:stretch>
            <a:fillRect/>
          </a:stretch>
        </p:blipFill>
        <p:spPr bwMode="auto">
          <a:xfrm>
            <a:off x="0" y="810001"/>
            <a:ext cx="9144000" cy="33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C0F1D75-DC88-495D-80A8-013B431B1435}"/>
              </a:ext>
            </a:extLst>
          </p:cNvPr>
          <p:cNvSpPr txBox="1"/>
          <p:nvPr/>
        </p:nvSpPr>
        <p:spPr>
          <a:xfrm>
            <a:off x="334538" y="4333499"/>
            <a:ext cx="7993304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nl-NL" sz="1300" dirty="0" err="1"/>
              <a:t>Interesting</a:t>
            </a:r>
            <a:r>
              <a:rPr lang="nl-NL" sz="1300" dirty="0"/>
              <a:t> mix of </a:t>
            </a:r>
            <a:r>
              <a:rPr lang="nl-NL" sz="1300" dirty="0" err="1"/>
              <a:t>operational</a:t>
            </a:r>
            <a:r>
              <a:rPr lang="nl-NL" sz="1300" dirty="0"/>
              <a:t>, real time systems in </a:t>
            </a:r>
            <a:r>
              <a:rPr lang="nl-NL" sz="1300" dirty="0" err="1"/>
              <a:t>physical</a:t>
            </a:r>
            <a:r>
              <a:rPr lang="nl-NL" sz="1300" dirty="0"/>
              <a:t> environments, large </a:t>
            </a:r>
            <a:r>
              <a:rPr lang="nl-NL" sz="1300" dirty="0" err="1"/>
              <a:t>scale</a:t>
            </a:r>
            <a:r>
              <a:rPr lang="nl-NL" sz="1300" dirty="0"/>
              <a:t> </a:t>
            </a:r>
            <a:r>
              <a:rPr lang="nl-NL" sz="1300" dirty="0" err="1"/>
              <a:t>enterprise</a:t>
            </a:r>
            <a:r>
              <a:rPr lang="nl-NL" sz="1300" dirty="0"/>
              <a:t> systems for 1000s of </a:t>
            </a:r>
            <a:r>
              <a:rPr lang="nl-NL" sz="1300" dirty="0" err="1"/>
              <a:t>internal</a:t>
            </a:r>
            <a:r>
              <a:rPr lang="nl-NL" sz="1300" dirty="0"/>
              <a:t> professionals </a:t>
            </a:r>
            <a:r>
              <a:rPr lang="nl-NL" sz="1300" dirty="0" err="1"/>
              <a:t>and</a:t>
            </a:r>
            <a:r>
              <a:rPr lang="nl-NL" sz="1300" dirty="0"/>
              <a:t> </a:t>
            </a:r>
            <a:r>
              <a:rPr lang="nl-NL" sz="1300" dirty="0" err="1"/>
              <a:t>millions</a:t>
            </a:r>
            <a:r>
              <a:rPr lang="nl-NL" sz="1300" dirty="0"/>
              <a:t> of </a:t>
            </a:r>
            <a:r>
              <a:rPr lang="nl-NL" sz="1300" dirty="0" err="1"/>
              <a:t>external</a:t>
            </a:r>
            <a:r>
              <a:rPr lang="nl-NL" sz="1300" dirty="0"/>
              <a:t> </a:t>
            </a:r>
            <a:r>
              <a:rPr lang="nl-NL" sz="1300" dirty="0" err="1"/>
              <a:t>consumers</a:t>
            </a:r>
            <a:r>
              <a:rPr lang="nl-NL" sz="1300" dirty="0"/>
              <a:t> – </a:t>
            </a:r>
            <a:r>
              <a:rPr lang="nl-NL" sz="1300" dirty="0" err="1"/>
              <a:t>with</a:t>
            </a:r>
            <a:r>
              <a:rPr lang="nl-NL" sz="1300" dirty="0"/>
              <a:t> a mission </a:t>
            </a:r>
            <a:r>
              <a:rPr lang="nl-NL" sz="1300" dirty="0" err="1"/>
              <a:t>to</a:t>
            </a:r>
            <a:r>
              <a:rPr lang="nl-NL" sz="1300" dirty="0"/>
              <a:t> </a:t>
            </a:r>
            <a:r>
              <a:rPr lang="nl-NL" sz="1300" dirty="0" err="1"/>
              <a:t>improve</a:t>
            </a:r>
            <a:r>
              <a:rPr lang="nl-NL" sz="1300" dirty="0"/>
              <a:t> </a:t>
            </a:r>
            <a:r>
              <a:rPr lang="nl-NL" sz="1300" dirty="0" err="1"/>
              <a:t>the</a:t>
            </a:r>
            <a:r>
              <a:rPr lang="nl-NL" sz="1300" dirty="0"/>
              <a:t> </a:t>
            </a:r>
            <a:r>
              <a:rPr lang="nl-NL" sz="1300" dirty="0" err="1"/>
              <a:t>world</a:t>
            </a:r>
            <a:endParaRPr lang="en-NL" sz="1300" dirty="0" err="1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79E275-065B-4952-8C7B-F2C46292E4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7149" y="213825"/>
            <a:ext cx="3003243" cy="20547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1031900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36439-49BA-4D67-83C5-6256D55C0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Utility</a:t>
            </a:r>
            <a:r>
              <a:rPr lang="nl-NL" dirty="0"/>
              <a:t> Company </a:t>
            </a:r>
            <a:r>
              <a:rPr lang="nl-NL" dirty="0" err="1"/>
              <a:t>looking</a:t>
            </a:r>
            <a:r>
              <a:rPr lang="nl-NL" dirty="0"/>
              <a:t> for Performance, </a:t>
            </a:r>
            <a:r>
              <a:rPr lang="nl-NL" dirty="0" err="1"/>
              <a:t>Scalability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Availability in </a:t>
            </a:r>
            <a:r>
              <a:rPr lang="nl-NL" dirty="0" err="1"/>
              <a:t>their</a:t>
            </a:r>
            <a:r>
              <a:rPr lang="nl-NL" dirty="0"/>
              <a:t> </a:t>
            </a:r>
            <a:r>
              <a:rPr lang="nl-NL" dirty="0" err="1"/>
              <a:t>core</a:t>
            </a:r>
            <a:r>
              <a:rPr lang="nl-NL" dirty="0"/>
              <a:t> data sets</a:t>
            </a:r>
            <a:endParaRPr lang="en-NL" dirty="0"/>
          </a:p>
        </p:txBody>
      </p:sp>
      <p:pic>
        <p:nvPicPr>
          <p:cNvPr id="10" name="Content Placeholder 9" descr="Monitor">
            <a:extLst>
              <a:ext uri="{FF2B5EF4-FFF2-40B4-BE49-F238E27FC236}">
                <a16:creationId xmlns:a16="http://schemas.microsoft.com/office/drawing/2014/main" id="{562FB96F-3020-4D51-BADB-29497B7B18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54404" y="828514"/>
            <a:ext cx="914400" cy="914400"/>
          </a:xfrm>
          <a:scene3d>
            <a:camera prst="isometricOffAxis1Left"/>
            <a:lightRig rig="threePt" dir="t"/>
          </a:scene3d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65B050-78D1-41CB-A019-54607DE30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 dirty="0"/>
          </a:p>
        </p:txBody>
      </p:sp>
      <p:sp>
        <p:nvSpPr>
          <p:cNvPr id="5" name="Cylinder 4">
            <a:extLst>
              <a:ext uri="{FF2B5EF4-FFF2-40B4-BE49-F238E27FC236}">
                <a16:creationId xmlns:a16="http://schemas.microsoft.com/office/drawing/2014/main" id="{25A5061C-AC66-49F3-8CF0-69CEB2FBC6E3}"/>
              </a:ext>
            </a:extLst>
          </p:cNvPr>
          <p:cNvSpPr/>
          <p:nvPr/>
        </p:nvSpPr>
        <p:spPr>
          <a:xfrm>
            <a:off x="2620800" y="1771200"/>
            <a:ext cx="1951200" cy="113040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CRM</a:t>
            </a:r>
            <a:endParaRPr lang="en-NL" dirty="0"/>
          </a:p>
        </p:txBody>
      </p:sp>
      <p:sp>
        <p:nvSpPr>
          <p:cNvPr id="6" name="Cylinder 5">
            <a:extLst>
              <a:ext uri="{FF2B5EF4-FFF2-40B4-BE49-F238E27FC236}">
                <a16:creationId xmlns:a16="http://schemas.microsoft.com/office/drawing/2014/main" id="{432A37F5-D04F-4AA5-847C-6762D6BA6E18}"/>
              </a:ext>
            </a:extLst>
          </p:cNvPr>
          <p:cNvSpPr/>
          <p:nvPr/>
        </p:nvSpPr>
        <p:spPr>
          <a:xfrm>
            <a:off x="3478803" y="3285900"/>
            <a:ext cx="1951200" cy="1130400"/>
          </a:xfrm>
          <a:prstGeom prst="can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Meter Readings</a:t>
            </a:r>
            <a:endParaRPr lang="en-NL" dirty="0"/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E48A187F-F579-4BD7-9F24-0A6844129FE0}"/>
              </a:ext>
            </a:extLst>
          </p:cNvPr>
          <p:cNvSpPr/>
          <p:nvPr/>
        </p:nvSpPr>
        <p:spPr>
          <a:xfrm>
            <a:off x="4759200" y="2736000"/>
            <a:ext cx="670803" cy="684000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8424A5-C000-427F-BF8C-6F212C408479}"/>
              </a:ext>
            </a:extLst>
          </p:cNvPr>
          <p:cNvSpPr txBox="1"/>
          <p:nvPr/>
        </p:nvSpPr>
        <p:spPr>
          <a:xfrm rot="5400000">
            <a:off x="4890217" y="2930356"/>
            <a:ext cx="408766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batch</a:t>
            </a:r>
            <a:endParaRPr lang="en-NL" sz="1300" dirty="0" err="1"/>
          </a:p>
        </p:txBody>
      </p:sp>
      <p:pic>
        <p:nvPicPr>
          <p:cNvPr id="13" name="Graphic 12" descr="Smart Phone">
            <a:extLst>
              <a:ext uri="{FF2B5EF4-FFF2-40B4-BE49-F238E27FC236}">
                <a16:creationId xmlns:a16="http://schemas.microsoft.com/office/drawing/2014/main" id="{B1A27D27-AC87-4D43-9232-652DC751F7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6847" y="1338676"/>
            <a:ext cx="914400" cy="914400"/>
          </a:xfrm>
          <a:prstGeom prst="rect">
            <a:avLst/>
          </a:prstGeom>
          <a:scene3d>
            <a:camera prst="isometricOffAxis1Left"/>
            <a:lightRig rig="threePt" dir="t"/>
          </a:scene3d>
        </p:spPr>
      </p:pic>
      <p:pic>
        <p:nvPicPr>
          <p:cNvPr id="17" name="Graphic 16" descr="Computer">
            <a:extLst>
              <a:ext uri="{FF2B5EF4-FFF2-40B4-BE49-F238E27FC236}">
                <a16:creationId xmlns:a16="http://schemas.microsoft.com/office/drawing/2014/main" id="{EE8A770E-ADB9-4282-BA40-335B216309B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14677" y="2384700"/>
            <a:ext cx="914400" cy="914400"/>
          </a:xfrm>
          <a:prstGeom prst="rect">
            <a:avLst/>
          </a:prstGeom>
          <a:scene3d>
            <a:camera prst="isometricOffAxis1Left"/>
            <a:lightRig rig="threePt" dir="t"/>
          </a:scene3d>
        </p:spPr>
      </p:pic>
      <p:pic>
        <p:nvPicPr>
          <p:cNvPr id="19" name="Graphic 18" descr="Person eating">
            <a:extLst>
              <a:ext uri="{FF2B5EF4-FFF2-40B4-BE49-F238E27FC236}">
                <a16:creationId xmlns:a16="http://schemas.microsoft.com/office/drawing/2014/main" id="{3CD84223-2B6C-4C7B-BBF1-8E5BEFCDE2F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49200" y="2792572"/>
            <a:ext cx="914400" cy="914400"/>
          </a:xfrm>
          <a:prstGeom prst="rect">
            <a:avLst/>
          </a:prstGeom>
        </p:spPr>
      </p:pic>
      <p:pic>
        <p:nvPicPr>
          <p:cNvPr id="21" name="Graphic 20" descr="Man">
            <a:extLst>
              <a:ext uri="{FF2B5EF4-FFF2-40B4-BE49-F238E27FC236}">
                <a16:creationId xmlns:a16="http://schemas.microsoft.com/office/drawing/2014/main" id="{F61AF61A-517B-4D4A-968B-D6DA0BAF436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435200" y="3367650"/>
            <a:ext cx="914400" cy="914400"/>
          </a:xfrm>
          <a:prstGeom prst="rect">
            <a:avLst/>
          </a:prstGeom>
        </p:spPr>
      </p:pic>
      <p:pic>
        <p:nvPicPr>
          <p:cNvPr id="23" name="Graphic 22" descr="Woman">
            <a:extLst>
              <a:ext uri="{FF2B5EF4-FFF2-40B4-BE49-F238E27FC236}">
                <a16:creationId xmlns:a16="http://schemas.microsoft.com/office/drawing/2014/main" id="{2889E155-AD72-402B-A89E-187F7833EDD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352406" y="1086412"/>
            <a:ext cx="914400" cy="914400"/>
          </a:xfrm>
          <a:prstGeom prst="rect">
            <a:avLst/>
          </a:prstGeom>
        </p:spPr>
      </p:pic>
      <p:pic>
        <p:nvPicPr>
          <p:cNvPr id="25" name="Graphic 24" descr="School girl">
            <a:extLst>
              <a:ext uri="{FF2B5EF4-FFF2-40B4-BE49-F238E27FC236}">
                <a16:creationId xmlns:a16="http://schemas.microsoft.com/office/drawing/2014/main" id="{D503EAE8-F2DF-48E9-8D26-2C83CAF102E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24849" y="1713610"/>
            <a:ext cx="914400" cy="914400"/>
          </a:xfrm>
          <a:prstGeom prst="rect">
            <a:avLst/>
          </a:prstGeom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750D9EB-0248-4EF0-844C-AC1170711A58}"/>
              </a:ext>
            </a:extLst>
          </p:cNvPr>
          <p:cNvCxnSpPr/>
          <p:nvPr/>
        </p:nvCxnSpPr>
        <p:spPr>
          <a:xfrm>
            <a:off x="2349600" y="1713610"/>
            <a:ext cx="271200" cy="1583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9103A42-4CBD-4EE2-AC73-3F69063B7ACE}"/>
              </a:ext>
            </a:extLst>
          </p:cNvPr>
          <p:cNvCxnSpPr>
            <a:endCxn id="5" idx="2"/>
          </p:cNvCxnSpPr>
          <p:nvPr/>
        </p:nvCxnSpPr>
        <p:spPr>
          <a:xfrm>
            <a:off x="1466428" y="1959755"/>
            <a:ext cx="1154372" cy="3766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DE91E48-4E3F-42FA-A521-13F1774BE933}"/>
              </a:ext>
            </a:extLst>
          </p:cNvPr>
          <p:cNvCxnSpPr>
            <a:cxnSpLocks/>
          </p:cNvCxnSpPr>
          <p:nvPr/>
        </p:nvCxnSpPr>
        <p:spPr>
          <a:xfrm flipV="1">
            <a:off x="1890619" y="2532412"/>
            <a:ext cx="730181" cy="3691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477F269-0AAB-4F5D-BE8D-B0BE7E6947F3}"/>
              </a:ext>
            </a:extLst>
          </p:cNvPr>
          <p:cNvCxnSpPr/>
          <p:nvPr/>
        </p:nvCxnSpPr>
        <p:spPr>
          <a:xfrm flipV="1">
            <a:off x="2485200" y="2868000"/>
            <a:ext cx="341631" cy="6546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C245AE1-DDB5-45EC-BA63-BD33292B1713}"/>
              </a:ext>
            </a:extLst>
          </p:cNvPr>
          <p:cNvCxnSpPr/>
          <p:nvPr/>
        </p:nvCxnSpPr>
        <p:spPr>
          <a:xfrm>
            <a:off x="2495877" y="3609600"/>
            <a:ext cx="929707" cy="2358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B2138EF-07C3-4E55-BA6F-69827BC13033}"/>
              </a:ext>
            </a:extLst>
          </p:cNvPr>
          <p:cNvCxnSpPr>
            <a:cxnSpLocks/>
          </p:cNvCxnSpPr>
          <p:nvPr/>
        </p:nvCxnSpPr>
        <p:spPr>
          <a:xfrm>
            <a:off x="1466428" y="2076679"/>
            <a:ext cx="2012375" cy="161056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5" name="Graphic 14" descr="Tablet">
            <a:extLst>
              <a:ext uri="{FF2B5EF4-FFF2-40B4-BE49-F238E27FC236}">
                <a16:creationId xmlns:a16="http://schemas.microsoft.com/office/drawing/2014/main" id="{55E2474B-4803-451C-A5F7-3483443114C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746954" y="2916300"/>
            <a:ext cx="914400" cy="914400"/>
          </a:xfrm>
          <a:prstGeom prst="rect">
            <a:avLst/>
          </a:prstGeom>
          <a:scene3d>
            <a:camera prst="isometricOffAxis1Left"/>
            <a:lightRig rig="threePt" dir="t"/>
          </a:scene3d>
        </p:spPr>
      </p:pic>
      <p:sp>
        <p:nvSpPr>
          <p:cNvPr id="40" name="Cube 39">
            <a:extLst>
              <a:ext uri="{FF2B5EF4-FFF2-40B4-BE49-F238E27FC236}">
                <a16:creationId xmlns:a16="http://schemas.microsoft.com/office/drawing/2014/main" id="{B329BC57-9122-491A-B264-9A8A6DC3D521}"/>
              </a:ext>
            </a:extLst>
          </p:cNvPr>
          <p:cNvSpPr/>
          <p:nvPr/>
        </p:nvSpPr>
        <p:spPr>
          <a:xfrm>
            <a:off x="7150843" y="1618625"/>
            <a:ext cx="1504800" cy="990267"/>
          </a:xfrm>
          <a:prstGeom prst="cub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Invoicing</a:t>
            </a:r>
            <a:endParaRPr lang="en-NL" dirty="0"/>
          </a:p>
        </p:txBody>
      </p:sp>
      <p:sp>
        <p:nvSpPr>
          <p:cNvPr id="41" name="Cube 40">
            <a:extLst>
              <a:ext uri="{FF2B5EF4-FFF2-40B4-BE49-F238E27FC236}">
                <a16:creationId xmlns:a16="http://schemas.microsoft.com/office/drawing/2014/main" id="{2A762639-A605-45F0-8145-749D2F46B1C4}"/>
              </a:ext>
            </a:extLst>
          </p:cNvPr>
          <p:cNvSpPr/>
          <p:nvPr/>
        </p:nvSpPr>
        <p:spPr>
          <a:xfrm>
            <a:off x="7276923" y="2783908"/>
            <a:ext cx="1504800" cy="990267"/>
          </a:xfrm>
          <a:prstGeom prst="cub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Billing</a:t>
            </a:r>
            <a:endParaRPr lang="en-NL" dirty="0"/>
          </a:p>
        </p:txBody>
      </p:sp>
      <p:sp>
        <p:nvSpPr>
          <p:cNvPr id="42" name="Cube 41">
            <a:extLst>
              <a:ext uri="{FF2B5EF4-FFF2-40B4-BE49-F238E27FC236}">
                <a16:creationId xmlns:a16="http://schemas.microsoft.com/office/drawing/2014/main" id="{E3067E03-8292-4E4E-892E-982A26AB7CFD}"/>
              </a:ext>
            </a:extLst>
          </p:cNvPr>
          <p:cNvSpPr/>
          <p:nvPr/>
        </p:nvSpPr>
        <p:spPr>
          <a:xfrm>
            <a:off x="6000047" y="641942"/>
            <a:ext cx="1504800" cy="990267"/>
          </a:xfrm>
          <a:prstGeom prst="cub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/>
              <a:t>Marketing </a:t>
            </a:r>
            <a:r>
              <a:rPr lang="nl-NL" dirty="0" err="1"/>
              <a:t>Campaigns</a:t>
            </a:r>
            <a:endParaRPr lang="en-NL" dirty="0"/>
          </a:p>
        </p:txBody>
      </p:sp>
      <p:sp>
        <p:nvSpPr>
          <p:cNvPr id="43" name="Arrow: Left 42">
            <a:extLst>
              <a:ext uri="{FF2B5EF4-FFF2-40B4-BE49-F238E27FC236}">
                <a16:creationId xmlns:a16="http://schemas.microsoft.com/office/drawing/2014/main" id="{87C33C4D-2762-4D65-9F2B-F4C9378DE44A}"/>
              </a:ext>
            </a:extLst>
          </p:cNvPr>
          <p:cNvSpPr/>
          <p:nvPr/>
        </p:nvSpPr>
        <p:spPr>
          <a:xfrm rot="19630519">
            <a:off x="5302454" y="1390285"/>
            <a:ext cx="509906" cy="456679"/>
          </a:xfrm>
          <a:prstGeom prst="lef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4" name="Arrow: Left 43">
            <a:extLst>
              <a:ext uri="{FF2B5EF4-FFF2-40B4-BE49-F238E27FC236}">
                <a16:creationId xmlns:a16="http://schemas.microsoft.com/office/drawing/2014/main" id="{E6D990A3-5C43-4467-A487-6711602EAE46}"/>
              </a:ext>
            </a:extLst>
          </p:cNvPr>
          <p:cNvSpPr/>
          <p:nvPr/>
        </p:nvSpPr>
        <p:spPr>
          <a:xfrm rot="1121444">
            <a:off x="5916024" y="2744032"/>
            <a:ext cx="1117029" cy="456679"/>
          </a:xfrm>
          <a:prstGeom prst="lef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5" name="Arrow: Left 44">
            <a:extLst>
              <a:ext uri="{FF2B5EF4-FFF2-40B4-BE49-F238E27FC236}">
                <a16:creationId xmlns:a16="http://schemas.microsoft.com/office/drawing/2014/main" id="{71F9CE35-B270-48D0-8730-7FCAF5DDE46E}"/>
              </a:ext>
            </a:extLst>
          </p:cNvPr>
          <p:cNvSpPr/>
          <p:nvPr/>
        </p:nvSpPr>
        <p:spPr>
          <a:xfrm rot="20888313">
            <a:off x="5836996" y="3415460"/>
            <a:ext cx="1117029" cy="456679"/>
          </a:xfrm>
          <a:prstGeom prst="lef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6" name="Arrow: Left 45">
            <a:extLst>
              <a:ext uri="{FF2B5EF4-FFF2-40B4-BE49-F238E27FC236}">
                <a16:creationId xmlns:a16="http://schemas.microsoft.com/office/drawing/2014/main" id="{578A4C31-73F4-4846-8F1B-10D88019532F}"/>
              </a:ext>
            </a:extLst>
          </p:cNvPr>
          <p:cNvSpPr/>
          <p:nvPr/>
        </p:nvSpPr>
        <p:spPr>
          <a:xfrm rot="21448226">
            <a:off x="5450623" y="1867779"/>
            <a:ext cx="1596129" cy="456679"/>
          </a:xfrm>
          <a:prstGeom prst="lef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4C2E4EB4-A01E-4EA2-A8C2-1851AC958D0F}"/>
              </a:ext>
            </a:extLst>
          </p:cNvPr>
          <p:cNvSpPr/>
          <p:nvPr/>
        </p:nvSpPr>
        <p:spPr>
          <a:xfrm>
            <a:off x="4831195" y="777600"/>
            <a:ext cx="1152005" cy="3996000"/>
          </a:xfrm>
          <a:custGeom>
            <a:avLst/>
            <a:gdLst>
              <a:gd name="connsiteX0" fmla="*/ 388805 w 1152005"/>
              <a:gd name="connsiteY0" fmla="*/ 0 h 3996000"/>
              <a:gd name="connsiteX1" fmla="*/ 5 w 1152005"/>
              <a:gd name="connsiteY1" fmla="*/ 835200 h 3996000"/>
              <a:gd name="connsiteX2" fmla="*/ 396005 w 1152005"/>
              <a:gd name="connsiteY2" fmla="*/ 1425600 h 3996000"/>
              <a:gd name="connsiteX3" fmla="*/ 612005 w 1152005"/>
              <a:gd name="connsiteY3" fmla="*/ 2145600 h 3996000"/>
              <a:gd name="connsiteX4" fmla="*/ 1101605 w 1152005"/>
              <a:gd name="connsiteY4" fmla="*/ 2404800 h 3996000"/>
              <a:gd name="connsiteX5" fmla="*/ 856805 w 1152005"/>
              <a:gd name="connsiteY5" fmla="*/ 2952000 h 3996000"/>
              <a:gd name="connsiteX6" fmla="*/ 1152005 w 1152005"/>
              <a:gd name="connsiteY6" fmla="*/ 3996000 h 39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52005" h="3996000">
                <a:moveTo>
                  <a:pt x="388805" y="0"/>
                </a:moveTo>
                <a:cubicBezTo>
                  <a:pt x="193805" y="298800"/>
                  <a:pt x="-1195" y="597600"/>
                  <a:pt x="5" y="835200"/>
                </a:cubicBezTo>
                <a:cubicBezTo>
                  <a:pt x="1205" y="1072800"/>
                  <a:pt x="294005" y="1207200"/>
                  <a:pt x="396005" y="1425600"/>
                </a:cubicBezTo>
                <a:cubicBezTo>
                  <a:pt x="498005" y="1644000"/>
                  <a:pt x="494405" y="1982400"/>
                  <a:pt x="612005" y="2145600"/>
                </a:cubicBezTo>
                <a:cubicBezTo>
                  <a:pt x="729605" y="2308800"/>
                  <a:pt x="1060805" y="2270400"/>
                  <a:pt x="1101605" y="2404800"/>
                </a:cubicBezTo>
                <a:cubicBezTo>
                  <a:pt x="1142405" y="2539200"/>
                  <a:pt x="848405" y="2686800"/>
                  <a:pt x="856805" y="2952000"/>
                </a:cubicBezTo>
                <a:cubicBezTo>
                  <a:pt x="865205" y="3217200"/>
                  <a:pt x="1008605" y="3606600"/>
                  <a:pt x="1152005" y="3996000"/>
                </a:cubicBezTo>
              </a:path>
            </a:pathLst>
          </a:custGeom>
          <a:noFill/>
          <a:ln w="762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8" name="Speech Bubble: Rectangle 47">
            <a:extLst>
              <a:ext uri="{FF2B5EF4-FFF2-40B4-BE49-F238E27FC236}">
                <a16:creationId xmlns:a16="http://schemas.microsoft.com/office/drawing/2014/main" id="{9301ACDF-5A73-422E-9412-3AE7C3E737C2}"/>
              </a:ext>
            </a:extLst>
          </p:cNvPr>
          <p:cNvSpPr/>
          <p:nvPr/>
        </p:nvSpPr>
        <p:spPr>
          <a:xfrm>
            <a:off x="6868800" y="3952948"/>
            <a:ext cx="2203200" cy="902552"/>
          </a:xfrm>
          <a:prstGeom prst="wedgeRectCallout">
            <a:avLst>
              <a:gd name="adj1" fmla="val -93368"/>
              <a:gd name="adj2" fmla="val 9003"/>
            </a:avLst>
          </a:prstGeom>
          <a:solidFill>
            <a:srgbClr val="FFC0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2">
                    <a:lumMod val="50000"/>
                  </a:schemeClr>
                </a:solidFill>
              </a:rPr>
              <a:t>Load on </a:t>
            </a:r>
            <a:r>
              <a:rPr lang="nl-NL" dirty="0" err="1">
                <a:solidFill>
                  <a:schemeClr val="tx2">
                    <a:lumMod val="50000"/>
                  </a:schemeClr>
                </a:solidFill>
              </a:rPr>
              <a:t>Core</a:t>
            </a:r>
            <a:r>
              <a:rPr lang="nl-NL" dirty="0">
                <a:solidFill>
                  <a:schemeClr val="tx2">
                    <a:lumMod val="50000"/>
                  </a:schemeClr>
                </a:solidFill>
              </a:rPr>
              <a:t> Systems &amp; effect on Performance</a:t>
            </a:r>
          </a:p>
          <a:p>
            <a:pPr algn="ctr"/>
            <a:r>
              <a:rPr lang="nl-NL" dirty="0">
                <a:solidFill>
                  <a:schemeClr val="tx2">
                    <a:lumMod val="50000"/>
                  </a:schemeClr>
                </a:solidFill>
              </a:rPr>
              <a:t>Availability </a:t>
            </a:r>
            <a:r>
              <a:rPr lang="nl-NL" dirty="0" err="1">
                <a:solidFill>
                  <a:schemeClr val="tx2">
                    <a:lumMod val="50000"/>
                  </a:schemeClr>
                </a:solidFill>
              </a:rPr>
              <a:t>Core</a:t>
            </a:r>
            <a:r>
              <a:rPr lang="nl-NL" dirty="0">
                <a:solidFill>
                  <a:schemeClr val="tx2">
                    <a:lumMod val="50000"/>
                  </a:schemeClr>
                </a:solidFill>
              </a:rPr>
              <a:t> Systems</a:t>
            </a:r>
            <a:endParaRPr lang="en-NL" dirty="0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4098" name="Picture 2" descr="Image result for stop">
            <a:extLst>
              <a:ext uri="{FF2B5EF4-FFF2-40B4-BE49-F238E27FC236}">
                <a16:creationId xmlns:a16="http://schemas.microsoft.com/office/drawing/2014/main" id="{EF04E8BA-B609-45DD-BCAD-AA4927FCB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4988" y="597203"/>
            <a:ext cx="740604" cy="740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7598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36439-49BA-4D67-83C5-6256D55C0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Utility</a:t>
            </a:r>
            <a:r>
              <a:rPr lang="nl-NL" dirty="0"/>
              <a:t> Company </a:t>
            </a:r>
            <a:r>
              <a:rPr lang="nl-NL" dirty="0" err="1"/>
              <a:t>looking</a:t>
            </a:r>
            <a:r>
              <a:rPr lang="nl-NL" dirty="0"/>
              <a:t> for Performance, </a:t>
            </a:r>
            <a:r>
              <a:rPr lang="nl-NL" dirty="0" err="1"/>
              <a:t>Scalability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Availability in </a:t>
            </a:r>
            <a:r>
              <a:rPr lang="nl-NL" dirty="0" err="1"/>
              <a:t>their</a:t>
            </a:r>
            <a:r>
              <a:rPr lang="nl-NL" dirty="0"/>
              <a:t> </a:t>
            </a:r>
            <a:r>
              <a:rPr lang="nl-NL" dirty="0" err="1"/>
              <a:t>core</a:t>
            </a:r>
            <a:r>
              <a:rPr lang="nl-NL" dirty="0"/>
              <a:t> data sets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65B050-78D1-41CB-A019-54607DE30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 dirty="0"/>
          </a:p>
        </p:txBody>
      </p:sp>
      <p:sp>
        <p:nvSpPr>
          <p:cNvPr id="5" name="Cylinder 4">
            <a:extLst>
              <a:ext uri="{FF2B5EF4-FFF2-40B4-BE49-F238E27FC236}">
                <a16:creationId xmlns:a16="http://schemas.microsoft.com/office/drawing/2014/main" id="{25A5061C-AC66-49F3-8CF0-69CEB2FBC6E3}"/>
              </a:ext>
            </a:extLst>
          </p:cNvPr>
          <p:cNvSpPr/>
          <p:nvPr/>
        </p:nvSpPr>
        <p:spPr>
          <a:xfrm>
            <a:off x="116028" y="1267578"/>
            <a:ext cx="1951200" cy="113040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CRM</a:t>
            </a:r>
            <a:endParaRPr lang="en-NL" dirty="0"/>
          </a:p>
        </p:txBody>
      </p:sp>
      <p:sp>
        <p:nvSpPr>
          <p:cNvPr id="6" name="Cylinder 5">
            <a:extLst>
              <a:ext uri="{FF2B5EF4-FFF2-40B4-BE49-F238E27FC236}">
                <a16:creationId xmlns:a16="http://schemas.microsoft.com/office/drawing/2014/main" id="{432A37F5-D04F-4AA5-847C-6762D6BA6E18}"/>
              </a:ext>
            </a:extLst>
          </p:cNvPr>
          <p:cNvSpPr/>
          <p:nvPr/>
        </p:nvSpPr>
        <p:spPr>
          <a:xfrm>
            <a:off x="974031" y="2782278"/>
            <a:ext cx="1951200" cy="1130400"/>
          </a:xfrm>
          <a:prstGeom prst="can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Meter Readings</a:t>
            </a:r>
            <a:endParaRPr lang="en-NL" dirty="0"/>
          </a:p>
        </p:txBody>
      </p:sp>
      <p:sp>
        <p:nvSpPr>
          <p:cNvPr id="40" name="Cube 39">
            <a:extLst>
              <a:ext uri="{FF2B5EF4-FFF2-40B4-BE49-F238E27FC236}">
                <a16:creationId xmlns:a16="http://schemas.microsoft.com/office/drawing/2014/main" id="{B329BC57-9122-491A-B264-9A8A6DC3D521}"/>
              </a:ext>
            </a:extLst>
          </p:cNvPr>
          <p:cNvSpPr/>
          <p:nvPr/>
        </p:nvSpPr>
        <p:spPr>
          <a:xfrm>
            <a:off x="7762843" y="1618625"/>
            <a:ext cx="1504800" cy="990267"/>
          </a:xfrm>
          <a:prstGeom prst="cub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Invoicing</a:t>
            </a:r>
            <a:endParaRPr lang="en-NL" dirty="0"/>
          </a:p>
        </p:txBody>
      </p:sp>
      <p:sp>
        <p:nvSpPr>
          <p:cNvPr id="41" name="Cube 40">
            <a:extLst>
              <a:ext uri="{FF2B5EF4-FFF2-40B4-BE49-F238E27FC236}">
                <a16:creationId xmlns:a16="http://schemas.microsoft.com/office/drawing/2014/main" id="{2A762639-A605-45F0-8145-749D2F46B1C4}"/>
              </a:ext>
            </a:extLst>
          </p:cNvPr>
          <p:cNvSpPr/>
          <p:nvPr/>
        </p:nvSpPr>
        <p:spPr>
          <a:xfrm>
            <a:off x="7888923" y="2783908"/>
            <a:ext cx="1504800" cy="990267"/>
          </a:xfrm>
          <a:prstGeom prst="cub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Billing</a:t>
            </a:r>
            <a:endParaRPr lang="en-NL" dirty="0"/>
          </a:p>
        </p:txBody>
      </p:sp>
      <p:sp>
        <p:nvSpPr>
          <p:cNvPr id="42" name="Cube 41">
            <a:extLst>
              <a:ext uri="{FF2B5EF4-FFF2-40B4-BE49-F238E27FC236}">
                <a16:creationId xmlns:a16="http://schemas.microsoft.com/office/drawing/2014/main" id="{E3067E03-8292-4E4E-892E-982A26AB7CFD}"/>
              </a:ext>
            </a:extLst>
          </p:cNvPr>
          <p:cNvSpPr/>
          <p:nvPr/>
        </p:nvSpPr>
        <p:spPr>
          <a:xfrm>
            <a:off x="6612047" y="641942"/>
            <a:ext cx="1504800" cy="990267"/>
          </a:xfrm>
          <a:prstGeom prst="cub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/>
              <a:t>Marketing </a:t>
            </a:r>
            <a:r>
              <a:rPr lang="nl-NL" dirty="0" err="1"/>
              <a:t>Campaigns</a:t>
            </a:r>
            <a:endParaRPr lang="en-NL" dirty="0"/>
          </a:p>
        </p:txBody>
      </p:sp>
      <p:sp>
        <p:nvSpPr>
          <p:cNvPr id="43" name="Arrow: Left 42">
            <a:extLst>
              <a:ext uri="{FF2B5EF4-FFF2-40B4-BE49-F238E27FC236}">
                <a16:creationId xmlns:a16="http://schemas.microsoft.com/office/drawing/2014/main" id="{87C33C4D-2762-4D65-9F2B-F4C9378DE44A}"/>
              </a:ext>
            </a:extLst>
          </p:cNvPr>
          <p:cNvSpPr/>
          <p:nvPr/>
        </p:nvSpPr>
        <p:spPr>
          <a:xfrm rot="19630519">
            <a:off x="5914454" y="1390285"/>
            <a:ext cx="509906" cy="456679"/>
          </a:xfrm>
          <a:prstGeom prst="lef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4" name="Arrow: Left 43">
            <a:extLst>
              <a:ext uri="{FF2B5EF4-FFF2-40B4-BE49-F238E27FC236}">
                <a16:creationId xmlns:a16="http://schemas.microsoft.com/office/drawing/2014/main" id="{E6D990A3-5C43-4467-A487-6711602EAE46}"/>
              </a:ext>
            </a:extLst>
          </p:cNvPr>
          <p:cNvSpPr/>
          <p:nvPr/>
        </p:nvSpPr>
        <p:spPr>
          <a:xfrm rot="1121444">
            <a:off x="6528024" y="2744032"/>
            <a:ext cx="1117029" cy="456679"/>
          </a:xfrm>
          <a:prstGeom prst="lef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5" name="Arrow: Left 44">
            <a:extLst>
              <a:ext uri="{FF2B5EF4-FFF2-40B4-BE49-F238E27FC236}">
                <a16:creationId xmlns:a16="http://schemas.microsoft.com/office/drawing/2014/main" id="{71F9CE35-B270-48D0-8730-7FCAF5DDE46E}"/>
              </a:ext>
            </a:extLst>
          </p:cNvPr>
          <p:cNvSpPr/>
          <p:nvPr/>
        </p:nvSpPr>
        <p:spPr>
          <a:xfrm rot="20888313">
            <a:off x="6448996" y="3415460"/>
            <a:ext cx="1117029" cy="456679"/>
          </a:xfrm>
          <a:prstGeom prst="lef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6" name="Arrow: Left 45">
            <a:extLst>
              <a:ext uri="{FF2B5EF4-FFF2-40B4-BE49-F238E27FC236}">
                <a16:creationId xmlns:a16="http://schemas.microsoft.com/office/drawing/2014/main" id="{578A4C31-73F4-4846-8F1B-10D88019532F}"/>
              </a:ext>
            </a:extLst>
          </p:cNvPr>
          <p:cNvSpPr/>
          <p:nvPr/>
        </p:nvSpPr>
        <p:spPr>
          <a:xfrm rot="21448226">
            <a:off x="6062623" y="1867779"/>
            <a:ext cx="1596129" cy="456679"/>
          </a:xfrm>
          <a:prstGeom prst="lef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F744C5BE-6EED-4F32-91EB-FD8936BA9BB7}"/>
              </a:ext>
            </a:extLst>
          </p:cNvPr>
          <p:cNvSpPr/>
          <p:nvPr/>
        </p:nvSpPr>
        <p:spPr>
          <a:xfrm>
            <a:off x="2489800" y="799578"/>
            <a:ext cx="1152005" cy="3996000"/>
          </a:xfrm>
          <a:custGeom>
            <a:avLst/>
            <a:gdLst>
              <a:gd name="connsiteX0" fmla="*/ 388805 w 1152005"/>
              <a:gd name="connsiteY0" fmla="*/ 0 h 3996000"/>
              <a:gd name="connsiteX1" fmla="*/ 5 w 1152005"/>
              <a:gd name="connsiteY1" fmla="*/ 835200 h 3996000"/>
              <a:gd name="connsiteX2" fmla="*/ 396005 w 1152005"/>
              <a:gd name="connsiteY2" fmla="*/ 1425600 h 3996000"/>
              <a:gd name="connsiteX3" fmla="*/ 612005 w 1152005"/>
              <a:gd name="connsiteY3" fmla="*/ 2145600 h 3996000"/>
              <a:gd name="connsiteX4" fmla="*/ 1101605 w 1152005"/>
              <a:gd name="connsiteY4" fmla="*/ 2404800 h 3996000"/>
              <a:gd name="connsiteX5" fmla="*/ 856805 w 1152005"/>
              <a:gd name="connsiteY5" fmla="*/ 2952000 h 3996000"/>
              <a:gd name="connsiteX6" fmla="*/ 1152005 w 1152005"/>
              <a:gd name="connsiteY6" fmla="*/ 3996000 h 39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52005" h="3996000">
                <a:moveTo>
                  <a:pt x="388805" y="0"/>
                </a:moveTo>
                <a:cubicBezTo>
                  <a:pt x="193805" y="298800"/>
                  <a:pt x="-1195" y="597600"/>
                  <a:pt x="5" y="835200"/>
                </a:cubicBezTo>
                <a:cubicBezTo>
                  <a:pt x="1205" y="1072800"/>
                  <a:pt x="294005" y="1207200"/>
                  <a:pt x="396005" y="1425600"/>
                </a:cubicBezTo>
                <a:cubicBezTo>
                  <a:pt x="498005" y="1644000"/>
                  <a:pt x="494405" y="1982400"/>
                  <a:pt x="612005" y="2145600"/>
                </a:cubicBezTo>
                <a:cubicBezTo>
                  <a:pt x="729605" y="2308800"/>
                  <a:pt x="1060805" y="2270400"/>
                  <a:pt x="1101605" y="2404800"/>
                </a:cubicBezTo>
                <a:cubicBezTo>
                  <a:pt x="1142405" y="2539200"/>
                  <a:pt x="848405" y="2686800"/>
                  <a:pt x="856805" y="2952000"/>
                </a:cubicBezTo>
                <a:cubicBezTo>
                  <a:pt x="865205" y="3217200"/>
                  <a:pt x="1008605" y="3606600"/>
                  <a:pt x="1152005" y="3996000"/>
                </a:cubicBezTo>
              </a:path>
            </a:pathLst>
          </a:custGeom>
          <a:noFill/>
          <a:ln w="762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EB7153D8-761D-4BBC-94BF-60E1435C6741}"/>
              </a:ext>
            </a:extLst>
          </p:cNvPr>
          <p:cNvSpPr/>
          <p:nvPr/>
        </p:nvSpPr>
        <p:spPr>
          <a:xfrm>
            <a:off x="5509219" y="864034"/>
            <a:ext cx="1152005" cy="3996000"/>
          </a:xfrm>
          <a:custGeom>
            <a:avLst/>
            <a:gdLst>
              <a:gd name="connsiteX0" fmla="*/ 388805 w 1152005"/>
              <a:gd name="connsiteY0" fmla="*/ 0 h 3996000"/>
              <a:gd name="connsiteX1" fmla="*/ 5 w 1152005"/>
              <a:gd name="connsiteY1" fmla="*/ 835200 h 3996000"/>
              <a:gd name="connsiteX2" fmla="*/ 396005 w 1152005"/>
              <a:gd name="connsiteY2" fmla="*/ 1425600 h 3996000"/>
              <a:gd name="connsiteX3" fmla="*/ 612005 w 1152005"/>
              <a:gd name="connsiteY3" fmla="*/ 2145600 h 3996000"/>
              <a:gd name="connsiteX4" fmla="*/ 1101605 w 1152005"/>
              <a:gd name="connsiteY4" fmla="*/ 2404800 h 3996000"/>
              <a:gd name="connsiteX5" fmla="*/ 856805 w 1152005"/>
              <a:gd name="connsiteY5" fmla="*/ 2952000 h 3996000"/>
              <a:gd name="connsiteX6" fmla="*/ 1152005 w 1152005"/>
              <a:gd name="connsiteY6" fmla="*/ 3996000 h 39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52005" h="3996000">
                <a:moveTo>
                  <a:pt x="388805" y="0"/>
                </a:moveTo>
                <a:cubicBezTo>
                  <a:pt x="193805" y="298800"/>
                  <a:pt x="-1195" y="597600"/>
                  <a:pt x="5" y="835200"/>
                </a:cubicBezTo>
                <a:cubicBezTo>
                  <a:pt x="1205" y="1072800"/>
                  <a:pt x="294005" y="1207200"/>
                  <a:pt x="396005" y="1425600"/>
                </a:cubicBezTo>
                <a:cubicBezTo>
                  <a:pt x="498005" y="1644000"/>
                  <a:pt x="494405" y="1982400"/>
                  <a:pt x="612005" y="2145600"/>
                </a:cubicBezTo>
                <a:cubicBezTo>
                  <a:pt x="729605" y="2308800"/>
                  <a:pt x="1060805" y="2270400"/>
                  <a:pt x="1101605" y="2404800"/>
                </a:cubicBezTo>
                <a:cubicBezTo>
                  <a:pt x="1142405" y="2539200"/>
                  <a:pt x="848405" y="2686800"/>
                  <a:pt x="856805" y="2952000"/>
                </a:cubicBezTo>
                <a:cubicBezTo>
                  <a:pt x="865205" y="3217200"/>
                  <a:pt x="1008605" y="3606600"/>
                  <a:pt x="1152005" y="3996000"/>
                </a:cubicBezTo>
              </a:path>
            </a:pathLst>
          </a:custGeom>
          <a:noFill/>
          <a:ln w="19050">
            <a:solidFill>
              <a:schemeClr val="accent3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1" name="Cylinder 10">
            <a:extLst>
              <a:ext uri="{FF2B5EF4-FFF2-40B4-BE49-F238E27FC236}">
                <a16:creationId xmlns:a16="http://schemas.microsoft.com/office/drawing/2014/main" id="{469A51BD-DEE0-4D6A-BBCC-E9206D3AA4FF}"/>
              </a:ext>
            </a:extLst>
          </p:cNvPr>
          <p:cNvSpPr/>
          <p:nvPr/>
        </p:nvSpPr>
        <p:spPr>
          <a:xfrm>
            <a:off x="4464480" y="1855972"/>
            <a:ext cx="1098046" cy="68400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CRM Cache DB</a:t>
            </a:r>
            <a:endParaRPr lang="en-NL" dirty="0"/>
          </a:p>
        </p:txBody>
      </p:sp>
      <p:sp>
        <p:nvSpPr>
          <p:cNvPr id="39" name="Cylinder 38">
            <a:extLst>
              <a:ext uri="{FF2B5EF4-FFF2-40B4-BE49-F238E27FC236}">
                <a16:creationId xmlns:a16="http://schemas.microsoft.com/office/drawing/2014/main" id="{C4A86EE4-BD89-411A-907F-5243A4029D84}"/>
              </a:ext>
            </a:extLst>
          </p:cNvPr>
          <p:cNvSpPr/>
          <p:nvPr/>
        </p:nvSpPr>
        <p:spPr>
          <a:xfrm>
            <a:off x="4668529" y="3015138"/>
            <a:ext cx="1329632" cy="966926"/>
          </a:xfrm>
          <a:prstGeom prst="can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Meter Readings Cache DB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035705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2000" fill="hold"/>
                                        <p:tgtEl>
                                          <p:spTgt spid="4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2000" fill="hold"/>
                                        <p:tgtEl>
                                          <p:spTgt spid="4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5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25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43" grpId="0" animBg="1"/>
      <p:bldP spid="46" grpId="0" animBg="1"/>
      <p:bldP spid="11" grpId="0" animBg="1"/>
      <p:bldP spid="39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36439-49BA-4D67-83C5-6256D55C0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Utility</a:t>
            </a:r>
            <a:r>
              <a:rPr lang="nl-NL" dirty="0"/>
              <a:t> Company </a:t>
            </a:r>
            <a:r>
              <a:rPr lang="nl-NL" dirty="0" err="1"/>
              <a:t>looking</a:t>
            </a:r>
            <a:r>
              <a:rPr lang="nl-NL" dirty="0"/>
              <a:t> for Performance, </a:t>
            </a:r>
            <a:r>
              <a:rPr lang="nl-NL" dirty="0" err="1"/>
              <a:t>Scalability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Availability in </a:t>
            </a:r>
            <a:r>
              <a:rPr lang="nl-NL" dirty="0" err="1"/>
              <a:t>their</a:t>
            </a:r>
            <a:r>
              <a:rPr lang="nl-NL" dirty="0"/>
              <a:t> </a:t>
            </a:r>
            <a:r>
              <a:rPr lang="nl-NL" dirty="0" err="1"/>
              <a:t>core</a:t>
            </a:r>
            <a:r>
              <a:rPr lang="nl-NL" dirty="0"/>
              <a:t> data sets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65B050-78D1-41CB-A019-54607DE30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 dirty="0"/>
          </a:p>
        </p:txBody>
      </p:sp>
      <p:sp>
        <p:nvSpPr>
          <p:cNvPr id="5" name="Cylinder 4">
            <a:extLst>
              <a:ext uri="{FF2B5EF4-FFF2-40B4-BE49-F238E27FC236}">
                <a16:creationId xmlns:a16="http://schemas.microsoft.com/office/drawing/2014/main" id="{25A5061C-AC66-49F3-8CF0-69CEB2FBC6E3}"/>
              </a:ext>
            </a:extLst>
          </p:cNvPr>
          <p:cNvSpPr/>
          <p:nvPr/>
        </p:nvSpPr>
        <p:spPr>
          <a:xfrm>
            <a:off x="116028" y="1267578"/>
            <a:ext cx="1951200" cy="113040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CRM</a:t>
            </a:r>
            <a:endParaRPr lang="en-NL" dirty="0"/>
          </a:p>
        </p:txBody>
      </p:sp>
      <p:sp>
        <p:nvSpPr>
          <p:cNvPr id="6" name="Cylinder 5">
            <a:extLst>
              <a:ext uri="{FF2B5EF4-FFF2-40B4-BE49-F238E27FC236}">
                <a16:creationId xmlns:a16="http://schemas.microsoft.com/office/drawing/2014/main" id="{432A37F5-D04F-4AA5-847C-6762D6BA6E18}"/>
              </a:ext>
            </a:extLst>
          </p:cNvPr>
          <p:cNvSpPr/>
          <p:nvPr/>
        </p:nvSpPr>
        <p:spPr>
          <a:xfrm>
            <a:off x="974031" y="2782278"/>
            <a:ext cx="1951200" cy="1130400"/>
          </a:xfrm>
          <a:prstGeom prst="can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Meter Readings</a:t>
            </a:r>
            <a:endParaRPr lang="en-NL" dirty="0"/>
          </a:p>
        </p:txBody>
      </p:sp>
      <p:sp>
        <p:nvSpPr>
          <p:cNvPr id="40" name="Cube 39">
            <a:extLst>
              <a:ext uri="{FF2B5EF4-FFF2-40B4-BE49-F238E27FC236}">
                <a16:creationId xmlns:a16="http://schemas.microsoft.com/office/drawing/2014/main" id="{B329BC57-9122-491A-B264-9A8A6DC3D521}"/>
              </a:ext>
            </a:extLst>
          </p:cNvPr>
          <p:cNvSpPr/>
          <p:nvPr/>
        </p:nvSpPr>
        <p:spPr>
          <a:xfrm>
            <a:off x="7762843" y="1618625"/>
            <a:ext cx="1504800" cy="990267"/>
          </a:xfrm>
          <a:prstGeom prst="cub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Invoicing</a:t>
            </a:r>
            <a:endParaRPr lang="en-NL" dirty="0"/>
          </a:p>
        </p:txBody>
      </p:sp>
      <p:sp>
        <p:nvSpPr>
          <p:cNvPr id="41" name="Cube 40">
            <a:extLst>
              <a:ext uri="{FF2B5EF4-FFF2-40B4-BE49-F238E27FC236}">
                <a16:creationId xmlns:a16="http://schemas.microsoft.com/office/drawing/2014/main" id="{2A762639-A605-45F0-8145-749D2F46B1C4}"/>
              </a:ext>
            </a:extLst>
          </p:cNvPr>
          <p:cNvSpPr/>
          <p:nvPr/>
        </p:nvSpPr>
        <p:spPr>
          <a:xfrm>
            <a:off x="7888923" y="2783908"/>
            <a:ext cx="1504800" cy="990267"/>
          </a:xfrm>
          <a:prstGeom prst="cub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Billing</a:t>
            </a:r>
            <a:endParaRPr lang="en-NL" dirty="0"/>
          </a:p>
        </p:txBody>
      </p:sp>
      <p:sp>
        <p:nvSpPr>
          <p:cNvPr id="42" name="Cube 41">
            <a:extLst>
              <a:ext uri="{FF2B5EF4-FFF2-40B4-BE49-F238E27FC236}">
                <a16:creationId xmlns:a16="http://schemas.microsoft.com/office/drawing/2014/main" id="{E3067E03-8292-4E4E-892E-982A26AB7CFD}"/>
              </a:ext>
            </a:extLst>
          </p:cNvPr>
          <p:cNvSpPr/>
          <p:nvPr/>
        </p:nvSpPr>
        <p:spPr>
          <a:xfrm>
            <a:off x="6612047" y="641942"/>
            <a:ext cx="1504800" cy="990267"/>
          </a:xfrm>
          <a:prstGeom prst="cub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/>
              <a:t>Marketing </a:t>
            </a:r>
            <a:r>
              <a:rPr lang="nl-NL" dirty="0" err="1"/>
              <a:t>Campaigns</a:t>
            </a:r>
            <a:endParaRPr lang="en-NL" dirty="0"/>
          </a:p>
        </p:txBody>
      </p:sp>
      <p:sp>
        <p:nvSpPr>
          <p:cNvPr id="43" name="Arrow: Left 42">
            <a:extLst>
              <a:ext uri="{FF2B5EF4-FFF2-40B4-BE49-F238E27FC236}">
                <a16:creationId xmlns:a16="http://schemas.microsoft.com/office/drawing/2014/main" id="{87C33C4D-2762-4D65-9F2B-F4C9378DE44A}"/>
              </a:ext>
            </a:extLst>
          </p:cNvPr>
          <p:cNvSpPr/>
          <p:nvPr/>
        </p:nvSpPr>
        <p:spPr>
          <a:xfrm rot="19630519">
            <a:off x="5914454" y="1390285"/>
            <a:ext cx="509906" cy="456679"/>
          </a:xfrm>
          <a:prstGeom prst="lef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4" name="Arrow: Left 43">
            <a:extLst>
              <a:ext uri="{FF2B5EF4-FFF2-40B4-BE49-F238E27FC236}">
                <a16:creationId xmlns:a16="http://schemas.microsoft.com/office/drawing/2014/main" id="{E6D990A3-5C43-4467-A487-6711602EAE46}"/>
              </a:ext>
            </a:extLst>
          </p:cNvPr>
          <p:cNvSpPr/>
          <p:nvPr/>
        </p:nvSpPr>
        <p:spPr>
          <a:xfrm rot="1121444">
            <a:off x="6528024" y="2744032"/>
            <a:ext cx="1117029" cy="456679"/>
          </a:xfrm>
          <a:prstGeom prst="lef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5" name="Arrow: Left 44">
            <a:extLst>
              <a:ext uri="{FF2B5EF4-FFF2-40B4-BE49-F238E27FC236}">
                <a16:creationId xmlns:a16="http://schemas.microsoft.com/office/drawing/2014/main" id="{71F9CE35-B270-48D0-8730-7FCAF5DDE46E}"/>
              </a:ext>
            </a:extLst>
          </p:cNvPr>
          <p:cNvSpPr/>
          <p:nvPr/>
        </p:nvSpPr>
        <p:spPr>
          <a:xfrm rot="20888313">
            <a:off x="6448996" y="3415460"/>
            <a:ext cx="1117029" cy="456679"/>
          </a:xfrm>
          <a:prstGeom prst="lef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6" name="Arrow: Left 45">
            <a:extLst>
              <a:ext uri="{FF2B5EF4-FFF2-40B4-BE49-F238E27FC236}">
                <a16:creationId xmlns:a16="http://schemas.microsoft.com/office/drawing/2014/main" id="{578A4C31-73F4-4846-8F1B-10D88019532F}"/>
              </a:ext>
            </a:extLst>
          </p:cNvPr>
          <p:cNvSpPr/>
          <p:nvPr/>
        </p:nvSpPr>
        <p:spPr>
          <a:xfrm rot="21448226">
            <a:off x="6062623" y="1867779"/>
            <a:ext cx="1596129" cy="456679"/>
          </a:xfrm>
          <a:prstGeom prst="lef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F744C5BE-6EED-4F32-91EB-FD8936BA9BB7}"/>
              </a:ext>
            </a:extLst>
          </p:cNvPr>
          <p:cNvSpPr/>
          <p:nvPr/>
        </p:nvSpPr>
        <p:spPr>
          <a:xfrm>
            <a:off x="2489800" y="799578"/>
            <a:ext cx="1152005" cy="3996000"/>
          </a:xfrm>
          <a:custGeom>
            <a:avLst/>
            <a:gdLst>
              <a:gd name="connsiteX0" fmla="*/ 388805 w 1152005"/>
              <a:gd name="connsiteY0" fmla="*/ 0 h 3996000"/>
              <a:gd name="connsiteX1" fmla="*/ 5 w 1152005"/>
              <a:gd name="connsiteY1" fmla="*/ 835200 h 3996000"/>
              <a:gd name="connsiteX2" fmla="*/ 396005 w 1152005"/>
              <a:gd name="connsiteY2" fmla="*/ 1425600 h 3996000"/>
              <a:gd name="connsiteX3" fmla="*/ 612005 w 1152005"/>
              <a:gd name="connsiteY3" fmla="*/ 2145600 h 3996000"/>
              <a:gd name="connsiteX4" fmla="*/ 1101605 w 1152005"/>
              <a:gd name="connsiteY4" fmla="*/ 2404800 h 3996000"/>
              <a:gd name="connsiteX5" fmla="*/ 856805 w 1152005"/>
              <a:gd name="connsiteY5" fmla="*/ 2952000 h 3996000"/>
              <a:gd name="connsiteX6" fmla="*/ 1152005 w 1152005"/>
              <a:gd name="connsiteY6" fmla="*/ 3996000 h 39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52005" h="3996000">
                <a:moveTo>
                  <a:pt x="388805" y="0"/>
                </a:moveTo>
                <a:cubicBezTo>
                  <a:pt x="193805" y="298800"/>
                  <a:pt x="-1195" y="597600"/>
                  <a:pt x="5" y="835200"/>
                </a:cubicBezTo>
                <a:cubicBezTo>
                  <a:pt x="1205" y="1072800"/>
                  <a:pt x="294005" y="1207200"/>
                  <a:pt x="396005" y="1425600"/>
                </a:cubicBezTo>
                <a:cubicBezTo>
                  <a:pt x="498005" y="1644000"/>
                  <a:pt x="494405" y="1982400"/>
                  <a:pt x="612005" y="2145600"/>
                </a:cubicBezTo>
                <a:cubicBezTo>
                  <a:pt x="729605" y="2308800"/>
                  <a:pt x="1060805" y="2270400"/>
                  <a:pt x="1101605" y="2404800"/>
                </a:cubicBezTo>
                <a:cubicBezTo>
                  <a:pt x="1142405" y="2539200"/>
                  <a:pt x="848405" y="2686800"/>
                  <a:pt x="856805" y="2952000"/>
                </a:cubicBezTo>
                <a:cubicBezTo>
                  <a:pt x="865205" y="3217200"/>
                  <a:pt x="1008605" y="3606600"/>
                  <a:pt x="1152005" y="3996000"/>
                </a:cubicBezTo>
              </a:path>
            </a:pathLst>
          </a:custGeom>
          <a:noFill/>
          <a:ln w="762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EB7153D8-761D-4BBC-94BF-60E1435C6741}"/>
              </a:ext>
            </a:extLst>
          </p:cNvPr>
          <p:cNvSpPr/>
          <p:nvPr/>
        </p:nvSpPr>
        <p:spPr>
          <a:xfrm>
            <a:off x="5509219" y="864034"/>
            <a:ext cx="1152005" cy="3996000"/>
          </a:xfrm>
          <a:custGeom>
            <a:avLst/>
            <a:gdLst>
              <a:gd name="connsiteX0" fmla="*/ 388805 w 1152005"/>
              <a:gd name="connsiteY0" fmla="*/ 0 h 3996000"/>
              <a:gd name="connsiteX1" fmla="*/ 5 w 1152005"/>
              <a:gd name="connsiteY1" fmla="*/ 835200 h 3996000"/>
              <a:gd name="connsiteX2" fmla="*/ 396005 w 1152005"/>
              <a:gd name="connsiteY2" fmla="*/ 1425600 h 3996000"/>
              <a:gd name="connsiteX3" fmla="*/ 612005 w 1152005"/>
              <a:gd name="connsiteY3" fmla="*/ 2145600 h 3996000"/>
              <a:gd name="connsiteX4" fmla="*/ 1101605 w 1152005"/>
              <a:gd name="connsiteY4" fmla="*/ 2404800 h 3996000"/>
              <a:gd name="connsiteX5" fmla="*/ 856805 w 1152005"/>
              <a:gd name="connsiteY5" fmla="*/ 2952000 h 3996000"/>
              <a:gd name="connsiteX6" fmla="*/ 1152005 w 1152005"/>
              <a:gd name="connsiteY6" fmla="*/ 3996000 h 39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52005" h="3996000">
                <a:moveTo>
                  <a:pt x="388805" y="0"/>
                </a:moveTo>
                <a:cubicBezTo>
                  <a:pt x="193805" y="298800"/>
                  <a:pt x="-1195" y="597600"/>
                  <a:pt x="5" y="835200"/>
                </a:cubicBezTo>
                <a:cubicBezTo>
                  <a:pt x="1205" y="1072800"/>
                  <a:pt x="294005" y="1207200"/>
                  <a:pt x="396005" y="1425600"/>
                </a:cubicBezTo>
                <a:cubicBezTo>
                  <a:pt x="498005" y="1644000"/>
                  <a:pt x="494405" y="1982400"/>
                  <a:pt x="612005" y="2145600"/>
                </a:cubicBezTo>
                <a:cubicBezTo>
                  <a:pt x="729605" y="2308800"/>
                  <a:pt x="1060805" y="2270400"/>
                  <a:pt x="1101605" y="2404800"/>
                </a:cubicBezTo>
                <a:cubicBezTo>
                  <a:pt x="1142405" y="2539200"/>
                  <a:pt x="848405" y="2686800"/>
                  <a:pt x="856805" y="2952000"/>
                </a:cubicBezTo>
                <a:cubicBezTo>
                  <a:pt x="865205" y="3217200"/>
                  <a:pt x="1008605" y="3606600"/>
                  <a:pt x="1152005" y="3996000"/>
                </a:cubicBezTo>
              </a:path>
            </a:pathLst>
          </a:custGeom>
          <a:noFill/>
          <a:ln w="19050">
            <a:solidFill>
              <a:schemeClr val="accent3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9" name="Picture 14" descr="Image result for elastic search">
            <a:extLst>
              <a:ext uri="{FF2B5EF4-FFF2-40B4-BE49-F238E27FC236}">
                <a16:creationId xmlns:a16="http://schemas.microsoft.com/office/drawing/2014/main" id="{04F941DD-FFD5-4F9D-8781-7880D8227B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5506" y="4054098"/>
            <a:ext cx="957762" cy="372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Cylinder 20">
            <a:extLst>
              <a:ext uri="{FF2B5EF4-FFF2-40B4-BE49-F238E27FC236}">
                <a16:creationId xmlns:a16="http://schemas.microsoft.com/office/drawing/2014/main" id="{D343D829-6652-4A5A-BD1B-2AD16B1CF340}"/>
              </a:ext>
            </a:extLst>
          </p:cNvPr>
          <p:cNvSpPr/>
          <p:nvPr/>
        </p:nvSpPr>
        <p:spPr>
          <a:xfrm>
            <a:off x="4464480" y="1855972"/>
            <a:ext cx="1098046" cy="68400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CRM Cache DB</a:t>
            </a:r>
            <a:endParaRPr lang="en-NL" dirty="0"/>
          </a:p>
        </p:txBody>
      </p:sp>
      <p:sp>
        <p:nvSpPr>
          <p:cNvPr id="22" name="Cylinder 21">
            <a:extLst>
              <a:ext uri="{FF2B5EF4-FFF2-40B4-BE49-F238E27FC236}">
                <a16:creationId xmlns:a16="http://schemas.microsoft.com/office/drawing/2014/main" id="{8B71801B-5CD1-49EF-A71A-51CF62FD09E5}"/>
              </a:ext>
            </a:extLst>
          </p:cNvPr>
          <p:cNvSpPr/>
          <p:nvPr/>
        </p:nvSpPr>
        <p:spPr>
          <a:xfrm>
            <a:off x="4668529" y="3015138"/>
            <a:ext cx="1329632" cy="966926"/>
          </a:xfrm>
          <a:prstGeom prst="can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Meter Readings Cache DB</a:t>
            </a:r>
            <a:endParaRPr lang="en-NL" dirty="0"/>
          </a:p>
        </p:txBody>
      </p:sp>
      <p:pic>
        <p:nvPicPr>
          <p:cNvPr id="6146" name="Picture 2" descr="Image result for apache cassandra logo">
            <a:extLst>
              <a:ext uri="{FF2B5EF4-FFF2-40B4-BE49-F238E27FC236}">
                <a16:creationId xmlns:a16="http://schemas.microsoft.com/office/drawing/2014/main" id="{74783038-9A34-424B-8739-80AB8CB732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0694" y="4213558"/>
            <a:ext cx="957762" cy="641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ube 2">
            <a:extLst>
              <a:ext uri="{FF2B5EF4-FFF2-40B4-BE49-F238E27FC236}">
                <a16:creationId xmlns:a16="http://schemas.microsoft.com/office/drawing/2014/main" id="{75A6A084-5A55-4B6F-BFF0-1F99DC5C97AA}"/>
              </a:ext>
            </a:extLst>
          </p:cNvPr>
          <p:cNvSpPr/>
          <p:nvPr/>
        </p:nvSpPr>
        <p:spPr>
          <a:xfrm>
            <a:off x="3263671" y="2232378"/>
            <a:ext cx="989032" cy="782760"/>
          </a:xfrm>
          <a:prstGeom prst="cub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20" name="Picture 2" descr="Image result for logo kafka">
            <a:extLst>
              <a:ext uri="{FF2B5EF4-FFF2-40B4-BE49-F238E27FC236}">
                <a16:creationId xmlns:a16="http://schemas.microsoft.com/office/drawing/2014/main" id="{A40760A4-A588-4B64-A9CC-71415F50A4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4634" y="2690628"/>
            <a:ext cx="612619" cy="322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F149BEE3-A8A3-4BF9-A689-CA3EDFF23A2D}"/>
              </a:ext>
            </a:extLst>
          </p:cNvPr>
          <p:cNvCxnSpPr>
            <a:stCxn id="3" idx="5"/>
            <a:endCxn id="21" idx="2"/>
          </p:cNvCxnSpPr>
          <p:nvPr/>
        </p:nvCxnSpPr>
        <p:spPr>
          <a:xfrm flipV="1">
            <a:off x="4252703" y="2197972"/>
            <a:ext cx="211777" cy="327941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DFC68285-26C5-4882-AF5E-01214EACF92D}"/>
              </a:ext>
            </a:extLst>
          </p:cNvPr>
          <p:cNvCxnSpPr>
            <a:stCxn id="3" idx="4"/>
            <a:endCxn id="22" idx="2"/>
          </p:cNvCxnSpPr>
          <p:nvPr/>
        </p:nvCxnSpPr>
        <p:spPr>
          <a:xfrm>
            <a:off x="4057013" y="2721603"/>
            <a:ext cx="611516" cy="776998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C84BBFB-61DC-4A11-B1C2-D0D582568C60}"/>
              </a:ext>
            </a:extLst>
          </p:cNvPr>
          <p:cNvSpPr/>
          <p:nvPr/>
        </p:nvSpPr>
        <p:spPr>
          <a:xfrm>
            <a:off x="2066400" y="1264647"/>
            <a:ext cx="1318327" cy="1046553"/>
          </a:xfrm>
          <a:custGeom>
            <a:avLst/>
            <a:gdLst>
              <a:gd name="connsiteX0" fmla="*/ 0 w 1318327"/>
              <a:gd name="connsiteY0" fmla="*/ 592953 h 1046553"/>
              <a:gd name="connsiteX1" fmla="*/ 561600 w 1318327"/>
              <a:gd name="connsiteY1" fmla="*/ 9753 h 1046553"/>
              <a:gd name="connsiteX2" fmla="*/ 1303200 w 1318327"/>
              <a:gd name="connsiteY2" fmla="*/ 261753 h 1046553"/>
              <a:gd name="connsiteX3" fmla="*/ 1080000 w 1318327"/>
              <a:gd name="connsiteY3" fmla="*/ 700953 h 1046553"/>
              <a:gd name="connsiteX4" fmla="*/ 1317600 w 1318327"/>
              <a:gd name="connsiteY4" fmla="*/ 1046553 h 1046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27" h="1046553">
                <a:moveTo>
                  <a:pt x="0" y="592953"/>
                </a:moveTo>
                <a:cubicBezTo>
                  <a:pt x="172200" y="328953"/>
                  <a:pt x="344400" y="64953"/>
                  <a:pt x="561600" y="9753"/>
                </a:cubicBezTo>
                <a:cubicBezTo>
                  <a:pt x="778800" y="-45447"/>
                  <a:pt x="1216800" y="146553"/>
                  <a:pt x="1303200" y="261753"/>
                </a:cubicBezTo>
                <a:cubicBezTo>
                  <a:pt x="1389600" y="376953"/>
                  <a:pt x="1077600" y="570153"/>
                  <a:pt x="1080000" y="700953"/>
                </a:cubicBezTo>
                <a:cubicBezTo>
                  <a:pt x="1082400" y="831753"/>
                  <a:pt x="1200000" y="939153"/>
                  <a:pt x="1317600" y="1046553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D2BD0C42-206D-413B-BDEA-C4DCE92FA2BA}"/>
              </a:ext>
            </a:extLst>
          </p:cNvPr>
          <p:cNvSpPr/>
          <p:nvPr/>
        </p:nvSpPr>
        <p:spPr>
          <a:xfrm>
            <a:off x="2905530" y="2620800"/>
            <a:ext cx="377670" cy="928800"/>
          </a:xfrm>
          <a:custGeom>
            <a:avLst/>
            <a:gdLst>
              <a:gd name="connsiteX0" fmla="*/ 24870 w 377670"/>
              <a:gd name="connsiteY0" fmla="*/ 928800 h 928800"/>
              <a:gd name="connsiteX1" fmla="*/ 370470 w 377670"/>
              <a:gd name="connsiteY1" fmla="*/ 763200 h 928800"/>
              <a:gd name="connsiteX2" fmla="*/ 204870 w 377670"/>
              <a:gd name="connsiteY2" fmla="*/ 532800 h 928800"/>
              <a:gd name="connsiteX3" fmla="*/ 3270 w 377670"/>
              <a:gd name="connsiteY3" fmla="*/ 122400 h 928800"/>
              <a:gd name="connsiteX4" fmla="*/ 377670 w 377670"/>
              <a:gd name="connsiteY4" fmla="*/ 0 h 9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7670" h="928800">
                <a:moveTo>
                  <a:pt x="24870" y="928800"/>
                </a:moveTo>
                <a:cubicBezTo>
                  <a:pt x="182670" y="879000"/>
                  <a:pt x="340470" y="829200"/>
                  <a:pt x="370470" y="763200"/>
                </a:cubicBezTo>
                <a:cubicBezTo>
                  <a:pt x="400470" y="697200"/>
                  <a:pt x="266070" y="639600"/>
                  <a:pt x="204870" y="532800"/>
                </a:cubicBezTo>
                <a:cubicBezTo>
                  <a:pt x="143670" y="426000"/>
                  <a:pt x="-25530" y="211200"/>
                  <a:pt x="3270" y="122400"/>
                </a:cubicBezTo>
                <a:cubicBezTo>
                  <a:pt x="32070" y="33600"/>
                  <a:pt x="204870" y="16800"/>
                  <a:pt x="377670" y="0"/>
                </a:cubicBezTo>
              </a:path>
            </a:pathLst>
          </a:cu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6" name="Lightning Bolt 15">
            <a:extLst>
              <a:ext uri="{FF2B5EF4-FFF2-40B4-BE49-F238E27FC236}">
                <a16:creationId xmlns:a16="http://schemas.microsoft.com/office/drawing/2014/main" id="{BD9B543A-3D6E-4CA4-80C3-96F84D33E94E}"/>
              </a:ext>
            </a:extLst>
          </p:cNvPr>
          <p:cNvSpPr/>
          <p:nvPr/>
        </p:nvSpPr>
        <p:spPr>
          <a:xfrm>
            <a:off x="2236123" y="1349478"/>
            <a:ext cx="149059" cy="277722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2" name="Lightning Bolt 31">
            <a:extLst>
              <a:ext uri="{FF2B5EF4-FFF2-40B4-BE49-F238E27FC236}">
                <a16:creationId xmlns:a16="http://schemas.microsoft.com/office/drawing/2014/main" id="{92CDC882-2580-4822-880A-9B29EE305F07}"/>
              </a:ext>
            </a:extLst>
          </p:cNvPr>
          <p:cNvSpPr/>
          <p:nvPr/>
        </p:nvSpPr>
        <p:spPr>
          <a:xfrm>
            <a:off x="3093773" y="3314556"/>
            <a:ext cx="149059" cy="277722"/>
          </a:xfrm>
          <a:prstGeom prst="lightningBol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3" name="Lightning Bolt 32">
            <a:extLst>
              <a:ext uri="{FF2B5EF4-FFF2-40B4-BE49-F238E27FC236}">
                <a16:creationId xmlns:a16="http://schemas.microsoft.com/office/drawing/2014/main" id="{A0115555-51E4-4B63-9AD3-F5AC11A999DC}"/>
              </a:ext>
            </a:extLst>
          </p:cNvPr>
          <p:cNvSpPr/>
          <p:nvPr/>
        </p:nvSpPr>
        <p:spPr>
          <a:xfrm>
            <a:off x="4303068" y="3027813"/>
            <a:ext cx="149059" cy="277722"/>
          </a:xfrm>
          <a:prstGeom prst="lightningBol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5" name="Lightning Bolt 34">
            <a:extLst>
              <a:ext uri="{FF2B5EF4-FFF2-40B4-BE49-F238E27FC236}">
                <a16:creationId xmlns:a16="http://schemas.microsoft.com/office/drawing/2014/main" id="{AE88E309-4C1F-4838-AE33-B83AA1A2F5A6}"/>
              </a:ext>
            </a:extLst>
          </p:cNvPr>
          <p:cNvSpPr/>
          <p:nvPr/>
        </p:nvSpPr>
        <p:spPr>
          <a:xfrm>
            <a:off x="4274512" y="2300126"/>
            <a:ext cx="149059" cy="277722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368833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4" grpId="0" animBg="1"/>
      <p:bldP spid="15" grpId="0" animBg="1"/>
      <p:bldP spid="16" grpId="0" animBg="1"/>
      <p:bldP spid="32" grpId="0" animBg="1"/>
      <p:bldP spid="33" grpId="0" animBg="1"/>
      <p:bldP spid="35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218400-63A0-4DD5-847D-B72C5436DE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Practical </a:t>
            </a:r>
            <a:r>
              <a:rPr lang="nl-NL" dirty="0" err="1"/>
              <a:t>Challenges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B960BF-3866-43AC-8CD4-E244554F31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Publish</a:t>
            </a:r>
            <a:r>
              <a:rPr lang="nl-NL" dirty="0"/>
              <a:t> </a:t>
            </a:r>
            <a:r>
              <a:rPr lang="nl-NL" dirty="0" err="1"/>
              <a:t>all</a:t>
            </a:r>
            <a:r>
              <a:rPr lang="nl-NL" dirty="0"/>
              <a:t> change events</a:t>
            </a:r>
            <a:br>
              <a:rPr lang="nl-NL" dirty="0"/>
            </a:br>
            <a:r>
              <a:rPr lang="nl-NL" dirty="0" err="1"/>
              <a:t>from</a:t>
            </a:r>
            <a:r>
              <a:rPr lang="nl-NL" dirty="0"/>
              <a:t> sources</a:t>
            </a:r>
          </a:p>
          <a:p>
            <a:r>
              <a:rPr lang="nl-NL" dirty="0"/>
              <a:t>Event schema </a:t>
            </a:r>
            <a:r>
              <a:rPr lang="nl-NL" dirty="0" err="1"/>
              <a:t>evolution</a:t>
            </a:r>
            <a:endParaRPr lang="nl-NL" dirty="0"/>
          </a:p>
          <a:p>
            <a:r>
              <a:rPr lang="nl-NL" dirty="0"/>
              <a:t>Lag in Cache Databases</a:t>
            </a:r>
          </a:p>
          <a:p>
            <a:pPr lvl="1"/>
            <a:r>
              <a:rPr lang="nl-NL" dirty="0"/>
              <a:t>“</a:t>
            </a:r>
            <a:r>
              <a:rPr lang="nl-NL" dirty="0" err="1"/>
              <a:t>eventual</a:t>
            </a:r>
            <a:r>
              <a:rPr lang="nl-NL" dirty="0"/>
              <a:t> </a:t>
            </a:r>
            <a:r>
              <a:rPr lang="nl-NL" dirty="0" err="1"/>
              <a:t>consistency</a:t>
            </a:r>
            <a:r>
              <a:rPr lang="nl-NL" dirty="0"/>
              <a:t>”</a:t>
            </a:r>
          </a:p>
          <a:p>
            <a:r>
              <a:rPr lang="nl-NL" dirty="0" err="1"/>
              <a:t>Differences</a:t>
            </a:r>
            <a:r>
              <a:rPr lang="nl-NL" dirty="0"/>
              <a:t> </a:t>
            </a:r>
            <a:r>
              <a:rPr lang="nl-NL" dirty="0" err="1"/>
              <a:t>between</a:t>
            </a:r>
            <a:r>
              <a:rPr lang="nl-NL" dirty="0"/>
              <a:t> sources</a:t>
            </a:r>
            <a:br>
              <a:rPr lang="nl-NL" dirty="0"/>
            </a:br>
            <a:r>
              <a:rPr lang="nl-NL" dirty="0" err="1"/>
              <a:t>and</a:t>
            </a:r>
            <a:r>
              <a:rPr lang="nl-NL" dirty="0"/>
              <a:t> cache databases</a:t>
            </a:r>
          </a:p>
          <a:p>
            <a:r>
              <a:rPr lang="nl-NL" dirty="0" err="1"/>
              <a:t>Initial</a:t>
            </a:r>
            <a:r>
              <a:rPr lang="nl-NL" dirty="0"/>
              <a:t> </a:t>
            </a:r>
            <a:r>
              <a:rPr lang="nl-NL" dirty="0" err="1"/>
              <a:t>creation</a:t>
            </a:r>
            <a:r>
              <a:rPr lang="nl-NL" dirty="0"/>
              <a:t> of Cache Databases</a:t>
            </a:r>
          </a:p>
          <a:p>
            <a:r>
              <a:rPr lang="nl-NL" dirty="0"/>
              <a:t>General </a:t>
            </a:r>
            <a:r>
              <a:rPr lang="nl-NL" dirty="0" err="1"/>
              <a:t>Scale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Incidental</a:t>
            </a:r>
            <a:r>
              <a:rPr lang="nl-NL" dirty="0"/>
              <a:t> event storm</a:t>
            </a:r>
          </a:p>
          <a:p>
            <a:r>
              <a:rPr lang="nl-NL" dirty="0"/>
              <a:t>Business </a:t>
            </a:r>
            <a:r>
              <a:rPr lang="nl-NL" dirty="0" err="1"/>
              <a:t>and</a:t>
            </a:r>
            <a:r>
              <a:rPr lang="nl-NL" dirty="0"/>
              <a:t> Mission Critical availability</a:t>
            </a:r>
          </a:p>
          <a:p>
            <a:r>
              <a:rPr lang="nl-NL" dirty="0"/>
              <a:t>Data </a:t>
            </a:r>
            <a:r>
              <a:rPr lang="nl-NL" dirty="0" err="1"/>
              <a:t>Authorization</a:t>
            </a:r>
            <a:endParaRPr lang="nl-NL" dirty="0"/>
          </a:p>
          <a:p>
            <a:pPr lvl="1"/>
            <a:r>
              <a:rPr lang="nl-NL" dirty="0"/>
              <a:t>Logic </a:t>
            </a:r>
            <a:r>
              <a:rPr lang="nl-NL" dirty="0" err="1"/>
              <a:t>enforced</a:t>
            </a:r>
            <a:r>
              <a:rPr lang="nl-NL" dirty="0"/>
              <a:t> in source (</a:t>
            </a:r>
            <a:r>
              <a:rPr lang="nl-NL" dirty="0" err="1"/>
              <a:t>applications</a:t>
            </a:r>
            <a:r>
              <a:rPr lang="nl-NL" dirty="0"/>
              <a:t>)</a:t>
            </a:r>
          </a:p>
          <a:p>
            <a:r>
              <a:rPr lang="nl-NL" dirty="0"/>
              <a:t>GDPR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BA646D-5395-4A67-86BF-DB0C10E6FB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963C16B1-5023-4149-93B5-A172DFF19E39}"/>
              </a:ext>
            </a:extLst>
          </p:cNvPr>
          <p:cNvGrpSpPr/>
          <p:nvPr/>
        </p:nvGrpSpPr>
        <p:grpSpPr>
          <a:xfrm>
            <a:off x="3204000" y="750086"/>
            <a:ext cx="5749809" cy="2698714"/>
            <a:chOff x="116028" y="641942"/>
            <a:chExt cx="9277695" cy="4218092"/>
          </a:xfrm>
        </p:grpSpPr>
        <p:sp>
          <p:nvSpPr>
            <p:cNvPr id="5" name="Cylinder 4">
              <a:extLst>
                <a:ext uri="{FF2B5EF4-FFF2-40B4-BE49-F238E27FC236}">
                  <a16:creationId xmlns:a16="http://schemas.microsoft.com/office/drawing/2014/main" id="{BDAABF45-1F1D-4CC1-92EB-E75182DE652A}"/>
                </a:ext>
              </a:extLst>
            </p:cNvPr>
            <p:cNvSpPr/>
            <p:nvPr/>
          </p:nvSpPr>
          <p:spPr>
            <a:xfrm>
              <a:off x="116028" y="1267578"/>
              <a:ext cx="1951200" cy="1130400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700" dirty="0"/>
                <a:t>CRM</a:t>
              </a:r>
              <a:endParaRPr lang="en-NL" sz="700" dirty="0"/>
            </a:p>
          </p:txBody>
        </p:sp>
        <p:sp>
          <p:nvSpPr>
            <p:cNvPr id="6" name="Cylinder 5">
              <a:extLst>
                <a:ext uri="{FF2B5EF4-FFF2-40B4-BE49-F238E27FC236}">
                  <a16:creationId xmlns:a16="http://schemas.microsoft.com/office/drawing/2014/main" id="{65A94650-09FE-42B6-98F7-37D65817A6E6}"/>
                </a:ext>
              </a:extLst>
            </p:cNvPr>
            <p:cNvSpPr/>
            <p:nvPr/>
          </p:nvSpPr>
          <p:spPr>
            <a:xfrm>
              <a:off x="974031" y="2782278"/>
              <a:ext cx="1951200" cy="1130400"/>
            </a:xfrm>
            <a:prstGeom prst="can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700" dirty="0"/>
                <a:t>Meter Readings</a:t>
              </a:r>
              <a:endParaRPr lang="en-NL" sz="700" dirty="0"/>
            </a:p>
          </p:txBody>
        </p:sp>
        <p:sp>
          <p:nvSpPr>
            <p:cNvPr id="7" name="Cube 6">
              <a:extLst>
                <a:ext uri="{FF2B5EF4-FFF2-40B4-BE49-F238E27FC236}">
                  <a16:creationId xmlns:a16="http://schemas.microsoft.com/office/drawing/2014/main" id="{596C87AA-7372-4DC5-9D45-77845601EBA2}"/>
                </a:ext>
              </a:extLst>
            </p:cNvPr>
            <p:cNvSpPr/>
            <p:nvPr/>
          </p:nvSpPr>
          <p:spPr>
            <a:xfrm>
              <a:off x="7762843" y="1618625"/>
              <a:ext cx="1504800" cy="990267"/>
            </a:xfrm>
            <a:prstGeom prst="cube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700" dirty="0" err="1"/>
                <a:t>Invoicing</a:t>
              </a:r>
              <a:endParaRPr lang="en-NL" sz="700" dirty="0"/>
            </a:p>
          </p:txBody>
        </p:sp>
        <p:sp>
          <p:nvSpPr>
            <p:cNvPr id="8" name="Cube 7">
              <a:extLst>
                <a:ext uri="{FF2B5EF4-FFF2-40B4-BE49-F238E27FC236}">
                  <a16:creationId xmlns:a16="http://schemas.microsoft.com/office/drawing/2014/main" id="{49967097-5A07-4768-86E9-85EC0FB9B691}"/>
                </a:ext>
              </a:extLst>
            </p:cNvPr>
            <p:cNvSpPr/>
            <p:nvPr/>
          </p:nvSpPr>
          <p:spPr>
            <a:xfrm>
              <a:off x="7888923" y="2783908"/>
              <a:ext cx="1504800" cy="990267"/>
            </a:xfrm>
            <a:prstGeom prst="cube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700" dirty="0" err="1"/>
                <a:t>Billing</a:t>
              </a:r>
              <a:endParaRPr lang="en-NL" sz="700" dirty="0"/>
            </a:p>
          </p:txBody>
        </p:sp>
        <p:sp>
          <p:nvSpPr>
            <p:cNvPr id="9" name="Cube 8">
              <a:extLst>
                <a:ext uri="{FF2B5EF4-FFF2-40B4-BE49-F238E27FC236}">
                  <a16:creationId xmlns:a16="http://schemas.microsoft.com/office/drawing/2014/main" id="{C139DE5B-044F-473F-BDB8-DEE490CFF018}"/>
                </a:ext>
              </a:extLst>
            </p:cNvPr>
            <p:cNvSpPr/>
            <p:nvPr/>
          </p:nvSpPr>
          <p:spPr>
            <a:xfrm>
              <a:off x="6612047" y="641942"/>
              <a:ext cx="1504800" cy="990267"/>
            </a:xfrm>
            <a:prstGeom prst="cub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nl-NL" sz="700" dirty="0"/>
                <a:t>Marketing </a:t>
              </a:r>
              <a:r>
                <a:rPr lang="nl-NL" sz="700" dirty="0" err="1"/>
                <a:t>Campaigns</a:t>
              </a:r>
              <a:endParaRPr lang="en-NL" sz="700" dirty="0"/>
            </a:p>
          </p:txBody>
        </p:sp>
        <p:sp>
          <p:nvSpPr>
            <p:cNvPr id="10" name="Arrow: Left 9">
              <a:extLst>
                <a:ext uri="{FF2B5EF4-FFF2-40B4-BE49-F238E27FC236}">
                  <a16:creationId xmlns:a16="http://schemas.microsoft.com/office/drawing/2014/main" id="{313B7997-3AAD-44A0-A81D-7C07C66F06DA}"/>
                </a:ext>
              </a:extLst>
            </p:cNvPr>
            <p:cNvSpPr/>
            <p:nvPr/>
          </p:nvSpPr>
          <p:spPr>
            <a:xfrm rot="19630519">
              <a:off x="5914454" y="1390285"/>
              <a:ext cx="509906" cy="456679"/>
            </a:xfrm>
            <a:prstGeom prst="leftArrow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L" sz="700"/>
            </a:p>
          </p:txBody>
        </p:sp>
        <p:sp>
          <p:nvSpPr>
            <p:cNvPr id="11" name="Arrow: Left 10">
              <a:extLst>
                <a:ext uri="{FF2B5EF4-FFF2-40B4-BE49-F238E27FC236}">
                  <a16:creationId xmlns:a16="http://schemas.microsoft.com/office/drawing/2014/main" id="{6CA7699F-7C3B-4368-AD04-8F1BBAC025BE}"/>
                </a:ext>
              </a:extLst>
            </p:cNvPr>
            <p:cNvSpPr/>
            <p:nvPr/>
          </p:nvSpPr>
          <p:spPr>
            <a:xfrm rot="1121444">
              <a:off x="6528024" y="2744032"/>
              <a:ext cx="1117029" cy="456679"/>
            </a:xfrm>
            <a:prstGeom prst="lef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700"/>
            </a:p>
          </p:txBody>
        </p:sp>
        <p:sp>
          <p:nvSpPr>
            <p:cNvPr id="12" name="Arrow: Left 11">
              <a:extLst>
                <a:ext uri="{FF2B5EF4-FFF2-40B4-BE49-F238E27FC236}">
                  <a16:creationId xmlns:a16="http://schemas.microsoft.com/office/drawing/2014/main" id="{4AAAA6E1-A675-4D67-AC1C-73F1EC410395}"/>
                </a:ext>
              </a:extLst>
            </p:cNvPr>
            <p:cNvSpPr/>
            <p:nvPr/>
          </p:nvSpPr>
          <p:spPr>
            <a:xfrm rot="20888313">
              <a:off x="6448996" y="3415460"/>
              <a:ext cx="1117029" cy="456679"/>
            </a:xfrm>
            <a:prstGeom prst="lef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700"/>
            </a:p>
          </p:txBody>
        </p:sp>
        <p:sp>
          <p:nvSpPr>
            <p:cNvPr id="13" name="Arrow: Left 12">
              <a:extLst>
                <a:ext uri="{FF2B5EF4-FFF2-40B4-BE49-F238E27FC236}">
                  <a16:creationId xmlns:a16="http://schemas.microsoft.com/office/drawing/2014/main" id="{20CEC2A4-F46F-42F4-8876-EF3794307DE7}"/>
                </a:ext>
              </a:extLst>
            </p:cNvPr>
            <p:cNvSpPr/>
            <p:nvPr/>
          </p:nvSpPr>
          <p:spPr>
            <a:xfrm rot="21448226">
              <a:off x="6062623" y="1867779"/>
              <a:ext cx="1596129" cy="456679"/>
            </a:xfrm>
            <a:prstGeom prst="leftArrow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70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BEBA6C6D-52E1-460C-A93E-22321FF1F407}"/>
                </a:ext>
              </a:extLst>
            </p:cNvPr>
            <p:cNvSpPr/>
            <p:nvPr/>
          </p:nvSpPr>
          <p:spPr>
            <a:xfrm>
              <a:off x="2489800" y="799578"/>
              <a:ext cx="1152005" cy="3996000"/>
            </a:xfrm>
            <a:custGeom>
              <a:avLst/>
              <a:gdLst>
                <a:gd name="connsiteX0" fmla="*/ 388805 w 1152005"/>
                <a:gd name="connsiteY0" fmla="*/ 0 h 3996000"/>
                <a:gd name="connsiteX1" fmla="*/ 5 w 1152005"/>
                <a:gd name="connsiteY1" fmla="*/ 835200 h 3996000"/>
                <a:gd name="connsiteX2" fmla="*/ 396005 w 1152005"/>
                <a:gd name="connsiteY2" fmla="*/ 1425600 h 3996000"/>
                <a:gd name="connsiteX3" fmla="*/ 612005 w 1152005"/>
                <a:gd name="connsiteY3" fmla="*/ 2145600 h 3996000"/>
                <a:gd name="connsiteX4" fmla="*/ 1101605 w 1152005"/>
                <a:gd name="connsiteY4" fmla="*/ 2404800 h 3996000"/>
                <a:gd name="connsiteX5" fmla="*/ 856805 w 1152005"/>
                <a:gd name="connsiteY5" fmla="*/ 2952000 h 3996000"/>
                <a:gd name="connsiteX6" fmla="*/ 1152005 w 1152005"/>
                <a:gd name="connsiteY6" fmla="*/ 3996000 h 399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52005" h="3996000">
                  <a:moveTo>
                    <a:pt x="388805" y="0"/>
                  </a:moveTo>
                  <a:cubicBezTo>
                    <a:pt x="193805" y="298800"/>
                    <a:pt x="-1195" y="597600"/>
                    <a:pt x="5" y="835200"/>
                  </a:cubicBezTo>
                  <a:cubicBezTo>
                    <a:pt x="1205" y="1072800"/>
                    <a:pt x="294005" y="1207200"/>
                    <a:pt x="396005" y="1425600"/>
                  </a:cubicBezTo>
                  <a:cubicBezTo>
                    <a:pt x="498005" y="1644000"/>
                    <a:pt x="494405" y="1982400"/>
                    <a:pt x="612005" y="2145600"/>
                  </a:cubicBezTo>
                  <a:cubicBezTo>
                    <a:pt x="729605" y="2308800"/>
                    <a:pt x="1060805" y="2270400"/>
                    <a:pt x="1101605" y="2404800"/>
                  </a:cubicBezTo>
                  <a:cubicBezTo>
                    <a:pt x="1142405" y="2539200"/>
                    <a:pt x="848405" y="2686800"/>
                    <a:pt x="856805" y="2952000"/>
                  </a:cubicBezTo>
                  <a:cubicBezTo>
                    <a:pt x="865205" y="3217200"/>
                    <a:pt x="1008605" y="3606600"/>
                    <a:pt x="1152005" y="3996000"/>
                  </a:cubicBezTo>
                </a:path>
              </a:pathLst>
            </a:custGeom>
            <a:noFill/>
            <a:ln w="762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70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A69213FF-4A6D-4D1C-8FB5-201128B43950}"/>
                </a:ext>
              </a:extLst>
            </p:cNvPr>
            <p:cNvSpPr/>
            <p:nvPr/>
          </p:nvSpPr>
          <p:spPr>
            <a:xfrm>
              <a:off x="5509219" y="864034"/>
              <a:ext cx="1152005" cy="3996000"/>
            </a:xfrm>
            <a:custGeom>
              <a:avLst/>
              <a:gdLst>
                <a:gd name="connsiteX0" fmla="*/ 388805 w 1152005"/>
                <a:gd name="connsiteY0" fmla="*/ 0 h 3996000"/>
                <a:gd name="connsiteX1" fmla="*/ 5 w 1152005"/>
                <a:gd name="connsiteY1" fmla="*/ 835200 h 3996000"/>
                <a:gd name="connsiteX2" fmla="*/ 396005 w 1152005"/>
                <a:gd name="connsiteY2" fmla="*/ 1425600 h 3996000"/>
                <a:gd name="connsiteX3" fmla="*/ 612005 w 1152005"/>
                <a:gd name="connsiteY3" fmla="*/ 2145600 h 3996000"/>
                <a:gd name="connsiteX4" fmla="*/ 1101605 w 1152005"/>
                <a:gd name="connsiteY4" fmla="*/ 2404800 h 3996000"/>
                <a:gd name="connsiteX5" fmla="*/ 856805 w 1152005"/>
                <a:gd name="connsiteY5" fmla="*/ 2952000 h 3996000"/>
                <a:gd name="connsiteX6" fmla="*/ 1152005 w 1152005"/>
                <a:gd name="connsiteY6" fmla="*/ 3996000 h 399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52005" h="3996000">
                  <a:moveTo>
                    <a:pt x="388805" y="0"/>
                  </a:moveTo>
                  <a:cubicBezTo>
                    <a:pt x="193805" y="298800"/>
                    <a:pt x="-1195" y="597600"/>
                    <a:pt x="5" y="835200"/>
                  </a:cubicBezTo>
                  <a:cubicBezTo>
                    <a:pt x="1205" y="1072800"/>
                    <a:pt x="294005" y="1207200"/>
                    <a:pt x="396005" y="1425600"/>
                  </a:cubicBezTo>
                  <a:cubicBezTo>
                    <a:pt x="498005" y="1644000"/>
                    <a:pt x="494405" y="1982400"/>
                    <a:pt x="612005" y="2145600"/>
                  </a:cubicBezTo>
                  <a:cubicBezTo>
                    <a:pt x="729605" y="2308800"/>
                    <a:pt x="1060805" y="2270400"/>
                    <a:pt x="1101605" y="2404800"/>
                  </a:cubicBezTo>
                  <a:cubicBezTo>
                    <a:pt x="1142405" y="2539200"/>
                    <a:pt x="848405" y="2686800"/>
                    <a:pt x="856805" y="2952000"/>
                  </a:cubicBezTo>
                  <a:cubicBezTo>
                    <a:pt x="865205" y="3217200"/>
                    <a:pt x="1008605" y="3606600"/>
                    <a:pt x="1152005" y="3996000"/>
                  </a:cubicBezTo>
                </a:path>
              </a:pathLst>
            </a:custGeom>
            <a:noFill/>
            <a:ln w="19050">
              <a:solidFill>
                <a:schemeClr val="accent3">
                  <a:lumMod val="60000"/>
                  <a:lumOff val="4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700"/>
            </a:p>
          </p:txBody>
        </p:sp>
        <p:pic>
          <p:nvPicPr>
            <p:cNvPr id="16" name="Picture 14" descr="Image result for elastic search">
              <a:extLst>
                <a:ext uri="{FF2B5EF4-FFF2-40B4-BE49-F238E27FC236}">
                  <a16:creationId xmlns:a16="http://schemas.microsoft.com/office/drawing/2014/main" id="{4B94570D-3A91-4A1A-89A4-1B5CEEF830F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55506" y="4054098"/>
              <a:ext cx="957762" cy="3728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Cylinder 16">
              <a:extLst>
                <a:ext uri="{FF2B5EF4-FFF2-40B4-BE49-F238E27FC236}">
                  <a16:creationId xmlns:a16="http://schemas.microsoft.com/office/drawing/2014/main" id="{257B3114-906B-4F86-A1E5-739BB5DDA254}"/>
                </a:ext>
              </a:extLst>
            </p:cNvPr>
            <p:cNvSpPr/>
            <p:nvPr/>
          </p:nvSpPr>
          <p:spPr>
            <a:xfrm>
              <a:off x="4464480" y="1855972"/>
              <a:ext cx="1098046" cy="684000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700" dirty="0"/>
                <a:t>CRM Cache DB</a:t>
              </a:r>
              <a:endParaRPr lang="en-NL" sz="700" dirty="0"/>
            </a:p>
          </p:txBody>
        </p:sp>
        <p:sp>
          <p:nvSpPr>
            <p:cNvPr id="18" name="Cylinder 17">
              <a:extLst>
                <a:ext uri="{FF2B5EF4-FFF2-40B4-BE49-F238E27FC236}">
                  <a16:creationId xmlns:a16="http://schemas.microsoft.com/office/drawing/2014/main" id="{1116BDB6-29DB-4369-8864-733F0BC53980}"/>
                </a:ext>
              </a:extLst>
            </p:cNvPr>
            <p:cNvSpPr/>
            <p:nvPr/>
          </p:nvSpPr>
          <p:spPr>
            <a:xfrm>
              <a:off x="4668529" y="3015138"/>
              <a:ext cx="1329632" cy="966926"/>
            </a:xfrm>
            <a:prstGeom prst="can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700" dirty="0"/>
                <a:t>Meter Readings Cache DB</a:t>
              </a:r>
              <a:endParaRPr lang="en-NL" sz="700" dirty="0"/>
            </a:p>
          </p:txBody>
        </p:sp>
        <p:pic>
          <p:nvPicPr>
            <p:cNvPr id="19" name="Picture 2" descr="Image result for apache cassandra logo">
              <a:extLst>
                <a:ext uri="{FF2B5EF4-FFF2-40B4-BE49-F238E27FC236}">
                  <a16:creationId xmlns:a16="http://schemas.microsoft.com/office/drawing/2014/main" id="{BF1D416B-F695-46AA-A9AE-80D93FDA6E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30694" y="4213558"/>
              <a:ext cx="957762" cy="6419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Cube 19">
              <a:extLst>
                <a:ext uri="{FF2B5EF4-FFF2-40B4-BE49-F238E27FC236}">
                  <a16:creationId xmlns:a16="http://schemas.microsoft.com/office/drawing/2014/main" id="{8A4EA461-7FAB-453C-B82A-64CA52DB9CD1}"/>
                </a:ext>
              </a:extLst>
            </p:cNvPr>
            <p:cNvSpPr/>
            <p:nvPr/>
          </p:nvSpPr>
          <p:spPr>
            <a:xfrm>
              <a:off x="3263671" y="2232378"/>
              <a:ext cx="989032" cy="782760"/>
            </a:xfrm>
            <a:prstGeom prst="cub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L" sz="700"/>
            </a:p>
          </p:txBody>
        </p:sp>
        <p:pic>
          <p:nvPicPr>
            <p:cNvPr id="21" name="Picture 2" descr="Image result for logo kafka">
              <a:extLst>
                <a:ext uri="{FF2B5EF4-FFF2-40B4-BE49-F238E27FC236}">
                  <a16:creationId xmlns:a16="http://schemas.microsoft.com/office/drawing/2014/main" id="{F40ADFB7-C80E-49B8-B084-1CE15E727D8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4634" y="2690628"/>
              <a:ext cx="612619" cy="3220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2" name="Connector: Elbow 21">
              <a:extLst>
                <a:ext uri="{FF2B5EF4-FFF2-40B4-BE49-F238E27FC236}">
                  <a16:creationId xmlns:a16="http://schemas.microsoft.com/office/drawing/2014/main" id="{CDEF0EE8-1C76-4BA5-ACFD-5BA989519AD3}"/>
                </a:ext>
              </a:extLst>
            </p:cNvPr>
            <p:cNvCxnSpPr>
              <a:stCxn id="20" idx="5"/>
              <a:endCxn id="17" idx="2"/>
            </p:cNvCxnSpPr>
            <p:nvPr/>
          </p:nvCxnSpPr>
          <p:spPr>
            <a:xfrm flipV="1">
              <a:off x="4252703" y="2197972"/>
              <a:ext cx="211777" cy="327941"/>
            </a:xfrm>
            <a:prstGeom prst="bentConnector3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ctor: Elbow 22">
              <a:extLst>
                <a:ext uri="{FF2B5EF4-FFF2-40B4-BE49-F238E27FC236}">
                  <a16:creationId xmlns:a16="http://schemas.microsoft.com/office/drawing/2014/main" id="{82C0795E-02BB-49E5-8845-6177AF60C26F}"/>
                </a:ext>
              </a:extLst>
            </p:cNvPr>
            <p:cNvCxnSpPr>
              <a:stCxn id="20" idx="4"/>
              <a:endCxn id="18" idx="2"/>
            </p:cNvCxnSpPr>
            <p:nvPr/>
          </p:nvCxnSpPr>
          <p:spPr>
            <a:xfrm>
              <a:off x="4057013" y="2721603"/>
              <a:ext cx="611516" cy="776998"/>
            </a:xfrm>
            <a:prstGeom prst="bentConnector3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4D5D602C-8F95-4F4D-A255-4C8A998F73BF}"/>
                </a:ext>
              </a:extLst>
            </p:cNvPr>
            <p:cNvSpPr/>
            <p:nvPr/>
          </p:nvSpPr>
          <p:spPr>
            <a:xfrm>
              <a:off x="2066400" y="1264647"/>
              <a:ext cx="1318327" cy="1046553"/>
            </a:xfrm>
            <a:custGeom>
              <a:avLst/>
              <a:gdLst>
                <a:gd name="connsiteX0" fmla="*/ 0 w 1318327"/>
                <a:gd name="connsiteY0" fmla="*/ 592953 h 1046553"/>
                <a:gd name="connsiteX1" fmla="*/ 561600 w 1318327"/>
                <a:gd name="connsiteY1" fmla="*/ 9753 h 1046553"/>
                <a:gd name="connsiteX2" fmla="*/ 1303200 w 1318327"/>
                <a:gd name="connsiteY2" fmla="*/ 261753 h 1046553"/>
                <a:gd name="connsiteX3" fmla="*/ 1080000 w 1318327"/>
                <a:gd name="connsiteY3" fmla="*/ 700953 h 1046553"/>
                <a:gd name="connsiteX4" fmla="*/ 1317600 w 1318327"/>
                <a:gd name="connsiteY4" fmla="*/ 1046553 h 1046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8327" h="1046553">
                  <a:moveTo>
                    <a:pt x="0" y="592953"/>
                  </a:moveTo>
                  <a:cubicBezTo>
                    <a:pt x="172200" y="328953"/>
                    <a:pt x="344400" y="64953"/>
                    <a:pt x="561600" y="9753"/>
                  </a:cubicBezTo>
                  <a:cubicBezTo>
                    <a:pt x="778800" y="-45447"/>
                    <a:pt x="1216800" y="146553"/>
                    <a:pt x="1303200" y="261753"/>
                  </a:cubicBezTo>
                  <a:cubicBezTo>
                    <a:pt x="1389600" y="376953"/>
                    <a:pt x="1077600" y="570153"/>
                    <a:pt x="1080000" y="700953"/>
                  </a:cubicBezTo>
                  <a:cubicBezTo>
                    <a:pt x="1082400" y="831753"/>
                    <a:pt x="1200000" y="939153"/>
                    <a:pt x="1317600" y="1046553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70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12B4641E-1687-4343-B087-4B510C106E00}"/>
                </a:ext>
              </a:extLst>
            </p:cNvPr>
            <p:cNvSpPr/>
            <p:nvPr/>
          </p:nvSpPr>
          <p:spPr>
            <a:xfrm>
              <a:off x="2905530" y="2620800"/>
              <a:ext cx="377670" cy="928800"/>
            </a:xfrm>
            <a:custGeom>
              <a:avLst/>
              <a:gdLst>
                <a:gd name="connsiteX0" fmla="*/ 24870 w 377670"/>
                <a:gd name="connsiteY0" fmla="*/ 928800 h 928800"/>
                <a:gd name="connsiteX1" fmla="*/ 370470 w 377670"/>
                <a:gd name="connsiteY1" fmla="*/ 763200 h 928800"/>
                <a:gd name="connsiteX2" fmla="*/ 204870 w 377670"/>
                <a:gd name="connsiteY2" fmla="*/ 532800 h 928800"/>
                <a:gd name="connsiteX3" fmla="*/ 3270 w 377670"/>
                <a:gd name="connsiteY3" fmla="*/ 122400 h 928800"/>
                <a:gd name="connsiteX4" fmla="*/ 377670 w 377670"/>
                <a:gd name="connsiteY4" fmla="*/ 0 h 9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7670" h="928800">
                  <a:moveTo>
                    <a:pt x="24870" y="928800"/>
                  </a:moveTo>
                  <a:cubicBezTo>
                    <a:pt x="182670" y="879000"/>
                    <a:pt x="340470" y="829200"/>
                    <a:pt x="370470" y="763200"/>
                  </a:cubicBezTo>
                  <a:cubicBezTo>
                    <a:pt x="400470" y="697200"/>
                    <a:pt x="266070" y="639600"/>
                    <a:pt x="204870" y="532800"/>
                  </a:cubicBezTo>
                  <a:cubicBezTo>
                    <a:pt x="143670" y="426000"/>
                    <a:pt x="-25530" y="211200"/>
                    <a:pt x="3270" y="122400"/>
                  </a:cubicBezTo>
                  <a:cubicBezTo>
                    <a:pt x="32070" y="33600"/>
                    <a:pt x="204870" y="16800"/>
                    <a:pt x="377670" y="0"/>
                  </a:cubicBezTo>
                </a:path>
              </a:pathLst>
            </a:cu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NL" sz="700"/>
            </a:p>
          </p:txBody>
        </p:sp>
        <p:sp>
          <p:nvSpPr>
            <p:cNvPr id="26" name="Lightning Bolt 25">
              <a:extLst>
                <a:ext uri="{FF2B5EF4-FFF2-40B4-BE49-F238E27FC236}">
                  <a16:creationId xmlns:a16="http://schemas.microsoft.com/office/drawing/2014/main" id="{ED70D98A-539B-4E99-B9C7-4B9EED5540A8}"/>
                </a:ext>
              </a:extLst>
            </p:cNvPr>
            <p:cNvSpPr/>
            <p:nvPr/>
          </p:nvSpPr>
          <p:spPr>
            <a:xfrm>
              <a:off x="2236123" y="1349478"/>
              <a:ext cx="149059" cy="277722"/>
            </a:xfrm>
            <a:prstGeom prst="lightningBol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700"/>
            </a:p>
          </p:txBody>
        </p:sp>
        <p:sp>
          <p:nvSpPr>
            <p:cNvPr id="27" name="Lightning Bolt 26">
              <a:extLst>
                <a:ext uri="{FF2B5EF4-FFF2-40B4-BE49-F238E27FC236}">
                  <a16:creationId xmlns:a16="http://schemas.microsoft.com/office/drawing/2014/main" id="{05CD74F5-FE40-429E-8F19-9D21D6EDBAAE}"/>
                </a:ext>
              </a:extLst>
            </p:cNvPr>
            <p:cNvSpPr/>
            <p:nvPr/>
          </p:nvSpPr>
          <p:spPr>
            <a:xfrm>
              <a:off x="3093773" y="3314556"/>
              <a:ext cx="149059" cy="277722"/>
            </a:xfrm>
            <a:prstGeom prst="lightningBol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700"/>
            </a:p>
          </p:txBody>
        </p:sp>
        <p:sp>
          <p:nvSpPr>
            <p:cNvPr id="28" name="Lightning Bolt 27">
              <a:extLst>
                <a:ext uri="{FF2B5EF4-FFF2-40B4-BE49-F238E27FC236}">
                  <a16:creationId xmlns:a16="http://schemas.microsoft.com/office/drawing/2014/main" id="{1019BF0A-8EBC-4FD3-9D79-6FB92C179979}"/>
                </a:ext>
              </a:extLst>
            </p:cNvPr>
            <p:cNvSpPr/>
            <p:nvPr/>
          </p:nvSpPr>
          <p:spPr>
            <a:xfrm>
              <a:off x="4303068" y="3027813"/>
              <a:ext cx="149059" cy="277722"/>
            </a:xfrm>
            <a:prstGeom prst="lightningBol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700"/>
            </a:p>
          </p:txBody>
        </p:sp>
        <p:sp>
          <p:nvSpPr>
            <p:cNvPr id="29" name="Lightning Bolt 28">
              <a:extLst>
                <a:ext uri="{FF2B5EF4-FFF2-40B4-BE49-F238E27FC236}">
                  <a16:creationId xmlns:a16="http://schemas.microsoft.com/office/drawing/2014/main" id="{E391B0E0-D6DE-4807-9737-FFC8D739E765}"/>
                </a:ext>
              </a:extLst>
            </p:cNvPr>
            <p:cNvSpPr/>
            <p:nvPr/>
          </p:nvSpPr>
          <p:spPr>
            <a:xfrm>
              <a:off x="4274512" y="2300126"/>
              <a:ext cx="149059" cy="277722"/>
            </a:xfrm>
            <a:prstGeom prst="lightningBol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700"/>
            </a:p>
          </p:txBody>
        </p:sp>
      </p:grpSp>
    </p:spTree>
    <p:extLst>
      <p:ext uri="{BB962C8B-B14F-4D97-AF65-F5344CB8AC3E}">
        <p14:creationId xmlns:p14="http://schemas.microsoft.com/office/powerpoint/2010/main" val="288620641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3DC1AF-966A-4F7F-953E-09E6BDF1F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CQRS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0DA6C6-C2F9-4716-9DEC-6EDE44D190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15138658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 dirty="0"/>
          </a:p>
        </p:txBody>
      </p:sp>
      <p:sp>
        <p:nvSpPr>
          <p:cNvPr id="16" name="Can 15"/>
          <p:cNvSpPr/>
          <p:nvPr/>
        </p:nvSpPr>
        <p:spPr>
          <a:xfrm>
            <a:off x="3631699" y="1208015"/>
            <a:ext cx="3012382" cy="2781758"/>
          </a:xfrm>
          <a:prstGeom prst="can">
            <a:avLst/>
          </a:prstGeom>
          <a:gradFill rotWithShape="1">
            <a:gsLst>
              <a:gs pos="0">
                <a:srgbClr val="E84C22">
                  <a:satMod val="103000"/>
                  <a:lumMod val="102000"/>
                  <a:tint val="94000"/>
                </a:srgbClr>
              </a:gs>
              <a:gs pos="50000">
                <a:srgbClr val="E84C22">
                  <a:satMod val="110000"/>
                  <a:lumMod val="100000"/>
                  <a:shade val="100000"/>
                </a:srgbClr>
              </a:gs>
              <a:gs pos="100000">
                <a:srgbClr val="E84C22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 w="6350" cap="flat" cmpd="sng" algn="ctr">
            <a:solidFill>
              <a:srgbClr val="E84C2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40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Products</a:t>
            </a:r>
            <a:endParaRPr kumimoji="0" lang="en-US" sz="4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Right Arrow 16"/>
          <p:cNvSpPr/>
          <p:nvPr/>
        </p:nvSpPr>
        <p:spPr>
          <a:xfrm>
            <a:off x="1447332" y="1603675"/>
            <a:ext cx="2034469" cy="639265"/>
          </a:xfrm>
          <a:prstGeom prst="rightArrow">
            <a:avLst/>
          </a:prstGeom>
          <a:gradFill rotWithShape="1">
            <a:gsLst>
              <a:gs pos="0">
                <a:srgbClr val="B22600">
                  <a:satMod val="103000"/>
                  <a:lumMod val="102000"/>
                  <a:tint val="94000"/>
                </a:srgbClr>
              </a:gs>
              <a:gs pos="50000">
                <a:srgbClr val="B22600">
                  <a:satMod val="110000"/>
                  <a:lumMod val="100000"/>
                  <a:shade val="100000"/>
                </a:srgbClr>
              </a:gs>
              <a:gs pos="100000">
                <a:srgbClr val="B22600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 w="6350" cap="flat" cmpd="sng" algn="ctr">
            <a:solidFill>
              <a:srgbClr val="B226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Data Manipulation</a:t>
            </a:r>
            <a:endParaRPr kumimoji="0" lang="nl-NL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Right Arrow 17"/>
          <p:cNvSpPr/>
          <p:nvPr/>
        </p:nvSpPr>
        <p:spPr>
          <a:xfrm>
            <a:off x="117447" y="2125494"/>
            <a:ext cx="3364356" cy="2761060"/>
          </a:xfrm>
          <a:prstGeom prst="rightArrow">
            <a:avLst/>
          </a:prstGeom>
          <a:gradFill rotWithShape="1">
            <a:gsLst>
              <a:gs pos="0">
                <a:srgbClr val="CC9900">
                  <a:satMod val="103000"/>
                  <a:lumMod val="102000"/>
                  <a:tint val="94000"/>
                </a:srgbClr>
              </a:gs>
              <a:gs pos="50000">
                <a:srgbClr val="CC9900">
                  <a:satMod val="110000"/>
                  <a:lumMod val="100000"/>
                  <a:shade val="100000"/>
                </a:srgbClr>
              </a:gs>
              <a:gs pos="100000">
                <a:srgbClr val="CC9900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 w="6350" cap="flat" cmpd="sng" algn="ctr">
            <a:solidFill>
              <a:srgbClr val="CC99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Data Retrieval</a:t>
            </a:r>
            <a:endParaRPr kumimoji="0" lang="nl-NL" sz="4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CQRS</a:t>
            </a:r>
          </a:p>
        </p:txBody>
      </p:sp>
    </p:spTree>
    <p:extLst>
      <p:ext uri="{BB962C8B-B14F-4D97-AF65-F5344CB8AC3E}">
        <p14:creationId xmlns:p14="http://schemas.microsoft.com/office/powerpoint/2010/main" val="3998866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5" dur="2000" fill="hold"/>
                                        <p:tgtEl>
                                          <p:spTgt spid="1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8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918974" y="5604164"/>
            <a:ext cx="3240000" cy="108000"/>
          </a:xfrm>
        </p:spPr>
        <p:txBody>
          <a:bodyPr/>
          <a:lstStyle/>
          <a:p>
            <a:r>
              <a:rPr lang="en-US"/>
              <a:t>Introducing Apache Kafka - 15 april 2020</a:t>
            </a:r>
            <a:endParaRPr lang="nl-NL" dirty="0"/>
          </a:p>
        </p:txBody>
      </p:sp>
      <p:sp>
        <p:nvSpPr>
          <p:cNvPr id="6" name="Cloud Callout 5"/>
          <p:cNvSpPr/>
          <p:nvPr/>
        </p:nvSpPr>
        <p:spPr>
          <a:xfrm>
            <a:off x="84367" y="2856355"/>
            <a:ext cx="2665975" cy="1423164"/>
          </a:xfrm>
          <a:prstGeom prst="cloudCallout">
            <a:avLst>
              <a:gd name="adj1" fmla="val -38913"/>
              <a:gd name="adj2" fmla="val 8690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7" name="TextBox 6"/>
          <p:cNvSpPr txBox="1"/>
          <p:nvPr/>
        </p:nvSpPr>
        <p:spPr>
          <a:xfrm>
            <a:off x="368329" y="3167827"/>
            <a:ext cx="2509603" cy="80021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300" dirty="0"/>
              <a:t>It would be so nice if I could publish my ideas and actions, accessible near instantly for everyone who is interested</a:t>
            </a:r>
            <a:endParaRPr lang="nl-NL" sz="1300" dirty="0"/>
          </a:p>
        </p:txBody>
      </p:sp>
      <p:sp>
        <p:nvSpPr>
          <p:cNvPr id="8" name="Cloud Callout 7"/>
          <p:cNvSpPr/>
          <p:nvPr/>
        </p:nvSpPr>
        <p:spPr>
          <a:xfrm>
            <a:off x="5635256" y="249709"/>
            <a:ext cx="3508745" cy="1706681"/>
          </a:xfrm>
          <a:prstGeom prst="cloudCallout">
            <a:avLst>
              <a:gd name="adj1" fmla="val -38913"/>
              <a:gd name="adj2" fmla="val 86906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9" name="TextBox 8"/>
          <p:cNvSpPr txBox="1"/>
          <p:nvPr/>
        </p:nvSpPr>
        <p:spPr>
          <a:xfrm>
            <a:off x="6138477" y="492358"/>
            <a:ext cx="2934746" cy="120032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300" dirty="0"/>
              <a:t>Heck, I do not even know these people and they may not know me [personally] – just my pearls of wisdom. And if they are late to the party,  they can also check out the historic archives of my eloquence </a:t>
            </a:r>
            <a:endParaRPr lang="nl-NL" sz="1300" dirty="0"/>
          </a:p>
        </p:txBody>
      </p:sp>
      <p:sp>
        <p:nvSpPr>
          <p:cNvPr id="10" name="Cloud Callout 9"/>
          <p:cNvSpPr/>
          <p:nvPr/>
        </p:nvSpPr>
        <p:spPr>
          <a:xfrm>
            <a:off x="2523565" y="1460596"/>
            <a:ext cx="3423632" cy="1614532"/>
          </a:xfrm>
          <a:prstGeom prst="cloudCallout">
            <a:avLst>
              <a:gd name="adj1" fmla="val -38913"/>
              <a:gd name="adj2" fmla="val 86906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11" name="TextBox 10"/>
          <p:cNvSpPr txBox="1"/>
          <p:nvPr/>
        </p:nvSpPr>
        <p:spPr>
          <a:xfrm>
            <a:off x="2959448" y="1802738"/>
            <a:ext cx="2987749" cy="10002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300" dirty="0"/>
              <a:t>Without fretting about the numbers of readers involved and whether they are in the same time zone as me and online when I publish my messages – and which device they use</a:t>
            </a:r>
            <a:endParaRPr lang="nl-NL" sz="1300" dirty="0"/>
          </a:p>
        </p:txBody>
      </p:sp>
      <p:pic>
        <p:nvPicPr>
          <p:cNvPr id="1026" name="Picture 2" descr="Image result for logo twitter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6842" y="27003"/>
            <a:ext cx="2594767" cy="1831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89375D5-9BAB-4C28-A05A-36BA476009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3343" y="3016457"/>
            <a:ext cx="3592328" cy="190407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7B4DAA2-6A57-48C5-82DD-214F2593478B}"/>
              </a:ext>
            </a:extLst>
          </p:cNvPr>
          <p:cNvSpPr/>
          <p:nvPr/>
        </p:nvSpPr>
        <p:spPr>
          <a:xfrm>
            <a:off x="5500629" y="3128375"/>
            <a:ext cx="542208" cy="143419"/>
          </a:xfrm>
          <a:prstGeom prst="rect">
            <a:avLst/>
          </a:prstGeom>
          <a:noFill/>
          <a:ln w="381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06429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B011B0-0F42-4FE1-83DC-E3B3A45ED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Same Data, Multiple – different – </a:t>
            </a:r>
            <a:r>
              <a:rPr lang="nl-NL" dirty="0" err="1"/>
              <a:t>Usage</a:t>
            </a:r>
            <a:r>
              <a:rPr lang="nl-NL" dirty="0"/>
              <a:t> </a:t>
            </a:r>
            <a:r>
              <a:rPr lang="nl-NL" dirty="0" err="1"/>
              <a:t>Scenarios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C94236-AE56-44CE-86E4-CF75CCFAFB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936000"/>
            <a:ext cx="6623999" cy="3780000"/>
          </a:xfrm>
        </p:spPr>
        <p:txBody>
          <a:bodyPr/>
          <a:lstStyle/>
          <a:p>
            <a:r>
              <a:rPr lang="nl-NL" dirty="0"/>
              <a:t>Different in: </a:t>
            </a:r>
          </a:p>
          <a:p>
            <a:pPr lvl="1"/>
            <a:r>
              <a:rPr lang="nl-NL" i="1" dirty="0" err="1"/>
              <a:t>Why</a:t>
            </a:r>
            <a:endParaRPr lang="nl-NL" i="1" dirty="0"/>
          </a:p>
          <a:p>
            <a:pPr lvl="1"/>
            <a:r>
              <a:rPr lang="nl-NL" dirty="0" err="1"/>
              <a:t>What</a:t>
            </a:r>
            <a:r>
              <a:rPr lang="nl-NL" dirty="0"/>
              <a:t> – </a:t>
            </a:r>
            <a:r>
              <a:rPr lang="nl-NL" dirty="0" err="1"/>
              <a:t>grain</a:t>
            </a:r>
            <a:r>
              <a:rPr lang="nl-NL" dirty="0"/>
              <a:t>, </a:t>
            </a:r>
            <a:r>
              <a:rPr lang="nl-NL" dirty="0" err="1"/>
              <a:t>aggregation</a:t>
            </a:r>
            <a:r>
              <a:rPr lang="nl-NL" dirty="0"/>
              <a:t>, </a:t>
            </a:r>
            <a:r>
              <a:rPr lang="nl-NL" dirty="0" err="1"/>
              <a:t>breadth</a:t>
            </a:r>
            <a:r>
              <a:rPr lang="nl-NL" dirty="0"/>
              <a:t>, type of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variation</a:t>
            </a:r>
            <a:r>
              <a:rPr lang="nl-NL" dirty="0"/>
              <a:t> in </a:t>
            </a:r>
            <a:r>
              <a:rPr lang="nl-NL" dirty="0" err="1"/>
              <a:t>queries</a:t>
            </a:r>
            <a:r>
              <a:rPr lang="nl-NL" dirty="0"/>
              <a:t> </a:t>
            </a:r>
          </a:p>
          <a:p>
            <a:pPr lvl="1"/>
            <a:r>
              <a:rPr lang="nl-NL" dirty="0"/>
              <a:t>How – format, </a:t>
            </a:r>
            <a:r>
              <a:rPr lang="nl-NL" dirty="0" err="1"/>
              <a:t>language</a:t>
            </a:r>
            <a:r>
              <a:rPr lang="nl-NL" dirty="0"/>
              <a:t>, </a:t>
            </a:r>
            <a:r>
              <a:rPr lang="nl-NL" dirty="0" err="1"/>
              <a:t>accuracy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freshness</a:t>
            </a:r>
            <a:r>
              <a:rPr lang="nl-NL" dirty="0"/>
              <a:t>, </a:t>
            </a:r>
            <a:r>
              <a:rPr lang="nl-NL" dirty="0" err="1"/>
              <a:t>consistency</a:t>
            </a:r>
            <a:endParaRPr lang="nl-NL" dirty="0"/>
          </a:p>
          <a:p>
            <a:pPr lvl="1"/>
            <a:r>
              <a:rPr lang="nl-NL" dirty="0" err="1"/>
              <a:t>When</a:t>
            </a:r>
            <a:r>
              <a:rPr lang="nl-NL" dirty="0"/>
              <a:t> – </a:t>
            </a:r>
            <a:r>
              <a:rPr lang="nl-NL" dirty="0" err="1"/>
              <a:t>frequency</a:t>
            </a:r>
            <a:r>
              <a:rPr lang="nl-NL" dirty="0"/>
              <a:t>, time of </a:t>
            </a:r>
            <a:r>
              <a:rPr lang="nl-NL" dirty="0" err="1"/>
              <a:t>day</a:t>
            </a:r>
            <a:r>
              <a:rPr lang="nl-NL" dirty="0"/>
              <a:t> | week | </a:t>
            </a:r>
            <a:r>
              <a:rPr lang="nl-NL" dirty="0" err="1"/>
              <a:t>month</a:t>
            </a:r>
            <a:r>
              <a:rPr lang="nl-NL" dirty="0"/>
              <a:t>, 24/7</a:t>
            </a:r>
          </a:p>
          <a:p>
            <a:pPr lvl="1"/>
            <a:r>
              <a:rPr lang="nl-NL" dirty="0" err="1"/>
              <a:t>Where</a:t>
            </a:r>
            <a:r>
              <a:rPr lang="nl-NL" dirty="0"/>
              <a:t> – </a:t>
            </a:r>
            <a:r>
              <a:rPr lang="nl-NL" dirty="0" err="1"/>
              <a:t>latency</a:t>
            </a:r>
            <a:r>
              <a:rPr lang="nl-NL" dirty="0"/>
              <a:t>, band </a:t>
            </a:r>
            <a:r>
              <a:rPr lang="nl-NL" dirty="0" err="1"/>
              <a:t>width</a:t>
            </a:r>
            <a:r>
              <a:rPr lang="nl-NL" dirty="0"/>
              <a:t>, off line</a:t>
            </a:r>
          </a:p>
          <a:p>
            <a:pPr lvl="1"/>
            <a:r>
              <a:rPr lang="nl-NL" dirty="0" err="1"/>
              <a:t>Who</a:t>
            </a:r>
            <a:r>
              <a:rPr lang="nl-NL" dirty="0"/>
              <a:t> – </a:t>
            </a:r>
            <a:r>
              <a:rPr lang="nl-NL" dirty="0" err="1"/>
              <a:t>scale</a:t>
            </a:r>
            <a:r>
              <a:rPr lang="nl-NL" dirty="0"/>
              <a:t>, different </a:t>
            </a:r>
            <a:r>
              <a:rPr lang="nl-NL" dirty="0" err="1"/>
              <a:t>roles</a:t>
            </a:r>
            <a:r>
              <a:rPr lang="nl-NL" dirty="0"/>
              <a:t> &amp; user </a:t>
            </a:r>
            <a:r>
              <a:rPr lang="nl-NL" dirty="0" err="1"/>
              <a:t>groups</a:t>
            </a:r>
            <a:endParaRPr lang="nl-NL" dirty="0"/>
          </a:p>
          <a:p>
            <a:pPr marL="180000" lvl="1" indent="0">
              <a:buNone/>
            </a:pP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F31F85-2A84-4526-967D-B9160FF57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 dirty="0"/>
          </a:p>
        </p:txBody>
      </p:sp>
      <p:pic>
        <p:nvPicPr>
          <p:cNvPr id="8194" name="Picture 2" descr="Image result for what how when where who">
            <a:extLst>
              <a:ext uri="{FF2B5EF4-FFF2-40B4-BE49-F238E27FC236}">
                <a16:creationId xmlns:a16="http://schemas.microsoft.com/office/drawing/2014/main" id="{F7C7FA24-B449-4D57-BCED-D59CB01D2D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000" y="1917900"/>
            <a:ext cx="3810000" cy="308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51650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Cloud 28"/>
          <p:cNvSpPr/>
          <p:nvPr/>
        </p:nvSpPr>
        <p:spPr>
          <a:xfrm>
            <a:off x="1518407" y="3663674"/>
            <a:ext cx="2614585" cy="1260390"/>
          </a:xfrm>
          <a:prstGeom prst="cloud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 dirty="0"/>
          </a:p>
        </p:txBody>
      </p:sp>
      <p:sp>
        <p:nvSpPr>
          <p:cNvPr id="14" name="Can 13"/>
          <p:cNvSpPr/>
          <p:nvPr/>
        </p:nvSpPr>
        <p:spPr>
          <a:xfrm>
            <a:off x="4661261" y="2616546"/>
            <a:ext cx="1140355" cy="725071"/>
          </a:xfrm>
          <a:prstGeom prst="can">
            <a:avLst/>
          </a:prstGeom>
          <a:gradFill rotWithShape="1">
            <a:gsLst>
              <a:gs pos="0">
                <a:sysClr val="windowText" lastClr="000000">
                  <a:lumMod val="110000"/>
                  <a:satMod val="105000"/>
                  <a:tint val="67000"/>
                </a:sysClr>
              </a:gs>
              <a:gs pos="50000">
                <a:sysClr val="windowText" lastClr="000000">
                  <a:lumMod val="105000"/>
                  <a:satMod val="103000"/>
                  <a:tint val="73000"/>
                </a:sysClr>
              </a:gs>
              <a:gs pos="100000">
                <a:sysClr val="windowText" lastClr="000000">
                  <a:lumMod val="105000"/>
                  <a:satMod val="109000"/>
                  <a:tint val="81000"/>
                </a:sysClr>
              </a:gs>
            </a:gsLst>
            <a:lin ang="5400000" scaled="0"/>
          </a:gradFill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Special </a:t>
            </a:r>
            <a:r>
              <a:rPr kumimoji="0" lang="nl-NL" sz="16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Products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Can 14"/>
          <p:cNvSpPr/>
          <p:nvPr/>
        </p:nvSpPr>
        <p:spPr>
          <a:xfrm>
            <a:off x="5729070" y="3386563"/>
            <a:ext cx="1415154" cy="958699"/>
          </a:xfrm>
          <a:prstGeom prst="can">
            <a:avLst/>
          </a:prstGeom>
          <a:gradFill rotWithShape="1">
            <a:gsLst>
              <a:gs pos="0">
                <a:srgbClr val="FFBD47">
                  <a:lumMod val="110000"/>
                  <a:satMod val="105000"/>
                  <a:tint val="67000"/>
                </a:srgbClr>
              </a:gs>
              <a:gs pos="50000">
                <a:srgbClr val="FFBD47">
                  <a:lumMod val="105000"/>
                  <a:satMod val="103000"/>
                  <a:tint val="73000"/>
                </a:srgbClr>
              </a:gs>
              <a:gs pos="100000">
                <a:srgbClr val="FFBD47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FFBD47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Product Clusters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Can 15"/>
          <p:cNvSpPr/>
          <p:nvPr/>
        </p:nvSpPr>
        <p:spPr>
          <a:xfrm>
            <a:off x="3522641" y="1175600"/>
            <a:ext cx="2307707" cy="1349962"/>
          </a:xfrm>
          <a:prstGeom prst="can">
            <a:avLst/>
          </a:prstGeom>
          <a:gradFill rotWithShape="1">
            <a:gsLst>
              <a:gs pos="0">
                <a:srgbClr val="E84C22">
                  <a:satMod val="103000"/>
                  <a:lumMod val="102000"/>
                  <a:tint val="94000"/>
                </a:srgbClr>
              </a:gs>
              <a:gs pos="50000">
                <a:srgbClr val="E84C22">
                  <a:satMod val="110000"/>
                  <a:lumMod val="100000"/>
                  <a:shade val="100000"/>
                </a:srgbClr>
              </a:gs>
              <a:gs pos="100000">
                <a:srgbClr val="E84C22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 w="6350" cap="flat" cmpd="sng" algn="ctr">
            <a:solidFill>
              <a:srgbClr val="E84C2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6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Products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Right Arrow 16"/>
          <p:cNvSpPr/>
          <p:nvPr/>
        </p:nvSpPr>
        <p:spPr>
          <a:xfrm>
            <a:off x="1297437" y="1603675"/>
            <a:ext cx="2034469" cy="815434"/>
          </a:xfrm>
          <a:prstGeom prst="rightArrow">
            <a:avLst/>
          </a:prstGeom>
          <a:gradFill rotWithShape="1">
            <a:gsLst>
              <a:gs pos="0">
                <a:srgbClr val="B22600">
                  <a:satMod val="103000"/>
                  <a:lumMod val="102000"/>
                  <a:tint val="94000"/>
                </a:srgbClr>
              </a:gs>
              <a:gs pos="50000">
                <a:srgbClr val="B22600">
                  <a:satMod val="110000"/>
                  <a:lumMod val="100000"/>
                  <a:shade val="100000"/>
                </a:srgbClr>
              </a:gs>
              <a:gs pos="100000">
                <a:srgbClr val="B22600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 w="6350" cap="flat" cmpd="sng" algn="ctr">
            <a:solidFill>
              <a:srgbClr val="B226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Data Manipulation</a:t>
            </a:r>
            <a:endParaRPr kumimoji="0" lang="nl-NL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Right Arrow 17"/>
          <p:cNvSpPr/>
          <p:nvPr/>
        </p:nvSpPr>
        <p:spPr>
          <a:xfrm>
            <a:off x="1297438" y="3174339"/>
            <a:ext cx="2034469" cy="815434"/>
          </a:xfrm>
          <a:prstGeom prst="rightArrow">
            <a:avLst/>
          </a:prstGeom>
          <a:gradFill rotWithShape="1">
            <a:gsLst>
              <a:gs pos="0">
                <a:srgbClr val="CC9900">
                  <a:satMod val="103000"/>
                  <a:lumMod val="102000"/>
                  <a:tint val="94000"/>
                </a:srgbClr>
              </a:gs>
              <a:gs pos="50000">
                <a:srgbClr val="CC9900">
                  <a:satMod val="110000"/>
                  <a:lumMod val="100000"/>
                  <a:shade val="100000"/>
                </a:srgbClr>
              </a:gs>
              <a:gs pos="100000">
                <a:srgbClr val="CC9900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 w="6350" cap="flat" cmpd="sng" algn="ctr">
            <a:solidFill>
              <a:srgbClr val="CC99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Data Retrieval</a:t>
            </a:r>
            <a:endParaRPr kumimoji="0" lang="nl-NL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Cube 18"/>
          <p:cNvSpPr/>
          <p:nvPr/>
        </p:nvSpPr>
        <p:spPr>
          <a:xfrm>
            <a:off x="4289604" y="3951381"/>
            <a:ext cx="1133490" cy="849507"/>
          </a:xfrm>
          <a:prstGeom prst="cube">
            <a:avLst/>
          </a:prstGeom>
          <a:gradFill rotWithShape="1">
            <a:gsLst>
              <a:gs pos="0">
                <a:srgbClr val="CC9900">
                  <a:lumMod val="110000"/>
                  <a:satMod val="105000"/>
                  <a:tint val="67000"/>
                </a:srgbClr>
              </a:gs>
              <a:gs pos="50000">
                <a:srgbClr val="CC9900">
                  <a:lumMod val="105000"/>
                  <a:satMod val="103000"/>
                  <a:tint val="73000"/>
                </a:srgbClr>
              </a:gs>
              <a:gs pos="100000">
                <a:srgbClr val="CC9900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CC99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Food Stuff</a:t>
            </a:r>
            <a:endParaRPr kumimoji="0" lang="nl-NL" sz="1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Cube 19"/>
          <p:cNvSpPr/>
          <p:nvPr/>
        </p:nvSpPr>
        <p:spPr>
          <a:xfrm>
            <a:off x="3694778" y="3408299"/>
            <a:ext cx="1322659" cy="376114"/>
          </a:xfrm>
          <a:prstGeom prst="cube">
            <a:avLst/>
          </a:prstGeom>
          <a:gradFill rotWithShape="1">
            <a:gsLst>
              <a:gs pos="0">
                <a:srgbClr val="B64926">
                  <a:lumMod val="110000"/>
                  <a:satMod val="105000"/>
                  <a:tint val="67000"/>
                </a:srgbClr>
              </a:gs>
              <a:gs pos="50000">
                <a:srgbClr val="B64926">
                  <a:lumMod val="105000"/>
                  <a:satMod val="103000"/>
                  <a:tint val="73000"/>
                </a:srgbClr>
              </a:gs>
              <a:gs pos="100000">
                <a:srgbClr val="B64926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B64926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Toys</a:t>
            </a:r>
            <a:endParaRPr kumimoji="0" lang="nl-NL" sz="1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Can 20"/>
          <p:cNvSpPr/>
          <p:nvPr/>
        </p:nvSpPr>
        <p:spPr>
          <a:xfrm>
            <a:off x="6936846" y="2499733"/>
            <a:ext cx="1415154" cy="958699"/>
          </a:xfrm>
          <a:prstGeom prst="can">
            <a:avLst/>
          </a:prstGeom>
          <a:gradFill rotWithShape="1">
            <a:gsLst>
              <a:gs pos="0">
                <a:sysClr val="windowText" lastClr="000000">
                  <a:satMod val="103000"/>
                  <a:lumMod val="102000"/>
                  <a:tint val="94000"/>
                </a:sysClr>
              </a:gs>
              <a:gs pos="50000">
                <a:sysClr val="windowText" lastClr="000000">
                  <a:satMod val="110000"/>
                  <a:lumMod val="100000"/>
                  <a:shade val="100000"/>
                </a:sysClr>
              </a:gs>
              <a:gs pos="100000">
                <a:sysClr val="windowText" lastClr="000000">
                  <a:lumMod val="99000"/>
                  <a:satMod val="120000"/>
                  <a:shade val="78000"/>
                </a:sysClr>
              </a:gs>
            </a:gsLst>
            <a:lin ang="5400000" scaled="0"/>
          </a:gradFill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Quick Product Search Index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30" name="Straight Arrow Connector 29"/>
          <p:cNvCxnSpPr/>
          <p:nvPr/>
        </p:nvCxnSpPr>
        <p:spPr>
          <a:xfrm>
            <a:off x="4335363" y="2519884"/>
            <a:ext cx="532474" cy="1635868"/>
          </a:xfrm>
          <a:prstGeom prst="straightConnector1">
            <a:avLst/>
          </a:prstGeom>
          <a:noFill/>
          <a:ln w="57150" cap="flat" cmpd="sng" algn="ctr">
            <a:solidFill>
              <a:srgbClr val="E84C22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1" name="Straight Arrow Connector 30"/>
          <p:cNvCxnSpPr>
            <a:endCxn id="15" idx="1"/>
          </p:cNvCxnSpPr>
          <p:nvPr/>
        </p:nvCxnSpPr>
        <p:spPr>
          <a:xfrm>
            <a:off x="5694263" y="2092899"/>
            <a:ext cx="742384" cy="1293664"/>
          </a:xfrm>
          <a:prstGeom prst="straightConnector1">
            <a:avLst/>
          </a:prstGeom>
          <a:noFill/>
          <a:ln w="57150" cap="flat" cmpd="sng" algn="ctr">
            <a:solidFill>
              <a:srgbClr val="E84C22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2" name="Straight Arrow Connector 31"/>
          <p:cNvCxnSpPr/>
          <p:nvPr/>
        </p:nvCxnSpPr>
        <p:spPr>
          <a:xfrm>
            <a:off x="5694263" y="1653001"/>
            <a:ext cx="1449961" cy="917507"/>
          </a:xfrm>
          <a:prstGeom prst="straightConnector1">
            <a:avLst/>
          </a:prstGeom>
          <a:noFill/>
          <a:ln w="57150" cap="flat" cmpd="sng" algn="ctr">
            <a:solidFill>
              <a:srgbClr val="E84C22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3" name="Straight Arrow Connector 32"/>
          <p:cNvCxnSpPr/>
          <p:nvPr/>
        </p:nvCxnSpPr>
        <p:spPr>
          <a:xfrm>
            <a:off x="4033649" y="2475988"/>
            <a:ext cx="244258" cy="982444"/>
          </a:xfrm>
          <a:prstGeom prst="straightConnector1">
            <a:avLst/>
          </a:prstGeom>
          <a:noFill/>
          <a:ln w="57150" cap="flat" cmpd="sng" algn="ctr">
            <a:solidFill>
              <a:srgbClr val="E84C22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4" name="Straight Arrow Connector 33"/>
          <p:cNvCxnSpPr/>
          <p:nvPr/>
        </p:nvCxnSpPr>
        <p:spPr>
          <a:xfrm>
            <a:off x="4996870" y="2493851"/>
            <a:ext cx="73338" cy="286862"/>
          </a:xfrm>
          <a:prstGeom prst="straightConnector1">
            <a:avLst/>
          </a:prstGeom>
          <a:noFill/>
          <a:ln w="57150" cap="flat" cmpd="sng" algn="ctr">
            <a:solidFill>
              <a:srgbClr val="E84C22"/>
            </a:solidFill>
            <a:prstDash val="solid"/>
            <a:miter lim="800000"/>
            <a:tailEnd type="triangle"/>
          </a:ln>
          <a:effectLst/>
        </p:spPr>
      </p:cxnSp>
      <p:sp>
        <p:nvSpPr>
          <p:cNvPr id="41" name="Cube 40"/>
          <p:cNvSpPr/>
          <p:nvPr/>
        </p:nvSpPr>
        <p:spPr>
          <a:xfrm>
            <a:off x="2165063" y="3994534"/>
            <a:ext cx="1613849" cy="806354"/>
          </a:xfrm>
          <a:prstGeom prst="cub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Product Store in SaaS app</a:t>
            </a:r>
            <a:endParaRPr lang="nl-NL" dirty="0"/>
          </a:p>
        </p:txBody>
      </p:sp>
      <p:cxnSp>
        <p:nvCxnSpPr>
          <p:cNvPr id="35" name="Straight Arrow Connector 34"/>
          <p:cNvCxnSpPr/>
          <p:nvPr/>
        </p:nvCxnSpPr>
        <p:spPr>
          <a:xfrm flipH="1">
            <a:off x="3031517" y="2419109"/>
            <a:ext cx="813698" cy="1736643"/>
          </a:xfrm>
          <a:prstGeom prst="straightConnector1">
            <a:avLst/>
          </a:prstGeom>
          <a:noFill/>
          <a:ln w="57150" cap="flat" cmpd="sng" algn="ctr">
            <a:solidFill>
              <a:srgbClr val="E84C22"/>
            </a:solidFill>
            <a:prstDash val="solid"/>
            <a:miter lim="800000"/>
            <a:tailEnd type="triangle"/>
          </a:ln>
          <a:effectLst/>
        </p:spPr>
      </p:cxnSp>
      <p:pic>
        <p:nvPicPr>
          <p:cNvPr id="47" name="Picture 2" descr="Image result for logo hadoop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6613" y="4190881"/>
            <a:ext cx="1597142" cy="413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1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3303" y="4582207"/>
            <a:ext cx="1138182" cy="271834"/>
          </a:xfrm>
          <a:prstGeom prst="rect">
            <a:avLst/>
          </a:prstGeom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pic>
      <p:pic>
        <p:nvPicPr>
          <p:cNvPr id="49" name="Picture 12" descr="Image result for logo elastic index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3310" y="3265781"/>
            <a:ext cx="1300304" cy="397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49"/>
          <p:cNvPicPr>
            <a:picLocks noChangeAspect="1"/>
          </p:cNvPicPr>
          <p:nvPr/>
        </p:nvPicPr>
        <p:blipFill rotWithShape="1">
          <a:blip r:embed="rId6"/>
          <a:srcRect l="7021" t="41486" r="18379" b="34772"/>
          <a:stretch/>
        </p:blipFill>
        <p:spPr>
          <a:xfrm>
            <a:off x="5063196" y="3257306"/>
            <a:ext cx="983300" cy="273139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CQRS: </a:t>
            </a:r>
            <a:r>
              <a:rPr lang="nl-NL" u="sng" dirty="0" err="1"/>
              <a:t>C</a:t>
            </a:r>
            <a:r>
              <a:rPr lang="nl-NL" dirty="0" err="1"/>
              <a:t>ommand</a:t>
            </a:r>
            <a:r>
              <a:rPr lang="nl-NL" dirty="0"/>
              <a:t> </a:t>
            </a:r>
            <a:r>
              <a:rPr lang="nl-NL" u="sng" dirty="0"/>
              <a:t>Q</a:t>
            </a:r>
            <a:r>
              <a:rPr lang="nl-NL" dirty="0"/>
              <a:t>uery </a:t>
            </a:r>
            <a:r>
              <a:rPr lang="nl-NL" u="sng" dirty="0" err="1"/>
              <a:t>R</a:t>
            </a:r>
            <a:r>
              <a:rPr lang="nl-NL" dirty="0" err="1"/>
              <a:t>esponsibility</a:t>
            </a:r>
            <a:r>
              <a:rPr lang="nl-NL" dirty="0"/>
              <a:t> </a:t>
            </a:r>
            <a:r>
              <a:rPr lang="nl-NL" u="sng" dirty="0" err="1"/>
              <a:t>S</a:t>
            </a:r>
            <a:r>
              <a:rPr lang="nl-NL" dirty="0" err="1"/>
              <a:t>egregation</a:t>
            </a:r>
            <a:endParaRPr lang="nl-NL" dirty="0"/>
          </a:p>
        </p:txBody>
      </p:sp>
      <p:pic>
        <p:nvPicPr>
          <p:cNvPr id="10242" name="Picture 2" descr="Image result for solr">
            <a:extLst>
              <a:ext uri="{FF2B5EF4-FFF2-40B4-BE49-F238E27FC236}">
                <a16:creationId xmlns:a16="http://schemas.microsoft.com/office/drawing/2014/main" id="{FCD370E9-F10B-4455-B035-4E7F63C2C9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8121" y="3664647"/>
            <a:ext cx="690655" cy="348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0153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7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25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7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25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14" grpId="0" animBg="1"/>
      <p:bldP spid="15" grpId="0" animBg="1"/>
      <p:bldP spid="19" grpId="0" animBg="1"/>
      <p:bldP spid="20" grpId="0" animBg="1"/>
      <p:bldP spid="21" grpId="0" animBg="1"/>
      <p:bldP spid="41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CQRS Steps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Challenges</a:t>
            </a:r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 dirty="0"/>
          </a:p>
        </p:txBody>
      </p:sp>
      <p:sp>
        <p:nvSpPr>
          <p:cNvPr id="6" name="Cloud 5"/>
          <p:cNvSpPr/>
          <p:nvPr/>
        </p:nvSpPr>
        <p:spPr>
          <a:xfrm>
            <a:off x="1185297" y="3741826"/>
            <a:ext cx="2380950" cy="945293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7" name="Can 6"/>
          <p:cNvSpPr/>
          <p:nvPr/>
        </p:nvSpPr>
        <p:spPr>
          <a:xfrm>
            <a:off x="5108271" y="2490210"/>
            <a:ext cx="910070" cy="538459"/>
          </a:xfrm>
          <a:prstGeom prst="can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013" dirty="0"/>
              <a:t>Special </a:t>
            </a:r>
            <a:r>
              <a:rPr lang="nl-NL" sz="1013" dirty="0" err="1"/>
              <a:t>Products</a:t>
            </a:r>
            <a:endParaRPr lang="en-US" sz="1013" dirty="0"/>
          </a:p>
        </p:txBody>
      </p:sp>
      <p:sp>
        <p:nvSpPr>
          <p:cNvPr id="8" name="Can 7"/>
          <p:cNvSpPr/>
          <p:nvPr/>
        </p:nvSpPr>
        <p:spPr>
          <a:xfrm>
            <a:off x="4984880" y="3212277"/>
            <a:ext cx="1517839" cy="923449"/>
          </a:xfrm>
          <a:prstGeom prst="can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013" dirty="0"/>
              <a:t>Product Clusters</a:t>
            </a:r>
            <a:endParaRPr lang="en-US" sz="1013" dirty="0"/>
          </a:p>
        </p:txBody>
      </p:sp>
      <p:sp>
        <p:nvSpPr>
          <p:cNvPr id="9" name="Can 8"/>
          <p:cNvSpPr/>
          <p:nvPr/>
        </p:nvSpPr>
        <p:spPr>
          <a:xfrm>
            <a:off x="2946529" y="1181913"/>
            <a:ext cx="2038350" cy="1300325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800" dirty="0" err="1"/>
              <a:t>Products</a:t>
            </a:r>
            <a:endParaRPr lang="en-US" sz="1800" dirty="0"/>
          </a:p>
        </p:txBody>
      </p:sp>
      <p:sp>
        <p:nvSpPr>
          <p:cNvPr id="10" name="Right Arrow 9"/>
          <p:cNvSpPr/>
          <p:nvPr/>
        </p:nvSpPr>
        <p:spPr>
          <a:xfrm>
            <a:off x="1057869" y="1477167"/>
            <a:ext cx="2182091" cy="785452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 dirty="0"/>
              <a:t>Data Manipulation</a:t>
            </a:r>
            <a:endParaRPr lang="nl-NL" sz="1013" dirty="0"/>
          </a:p>
        </p:txBody>
      </p:sp>
      <p:sp>
        <p:nvSpPr>
          <p:cNvPr id="11" name="Right Arrow 10"/>
          <p:cNvSpPr/>
          <p:nvPr/>
        </p:nvSpPr>
        <p:spPr>
          <a:xfrm>
            <a:off x="1057869" y="3028668"/>
            <a:ext cx="2182091" cy="785452"/>
          </a:xfrm>
          <a:prstGeom prst="rightArrow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 dirty="0"/>
              <a:t>Data Retrieval</a:t>
            </a:r>
            <a:endParaRPr lang="nl-NL" sz="1013" dirty="0"/>
          </a:p>
        </p:txBody>
      </p:sp>
      <p:sp>
        <p:nvSpPr>
          <p:cNvPr id="12" name="Cube 11"/>
          <p:cNvSpPr/>
          <p:nvPr/>
        </p:nvSpPr>
        <p:spPr>
          <a:xfrm>
            <a:off x="3566247" y="3674001"/>
            <a:ext cx="1215737" cy="818272"/>
          </a:xfrm>
          <a:prstGeom prst="cub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13" dirty="0"/>
              <a:t>Food Stuff</a:t>
            </a:r>
            <a:endParaRPr lang="nl-NL" sz="1013" dirty="0"/>
          </a:p>
        </p:txBody>
      </p:sp>
      <p:sp>
        <p:nvSpPr>
          <p:cNvPr id="13" name="Cube 12"/>
          <p:cNvSpPr/>
          <p:nvPr/>
        </p:nvSpPr>
        <p:spPr>
          <a:xfrm>
            <a:off x="3504551" y="2949056"/>
            <a:ext cx="1418633" cy="362285"/>
          </a:xfrm>
          <a:prstGeom prst="cub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13" dirty="0"/>
              <a:t>Toys</a:t>
            </a:r>
            <a:endParaRPr lang="nl-NL" sz="1013" dirty="0"/>
          </a:p>
        </p:txBody>
      </p:sp>
      <p:sp>
        <p:nvSpPr>
          <p:cNvPr id="14" name="Can 13"/>
          <p:cNvSpPr/>
          <p:nvPr/>
        </p:nvSpPr>
        <p:spPr>
          <a:xfrm>
            <a:off x="7016271" y="2966157"/>
            <a:ext cx="1517839" cy="923449"/>
          </a:xfrm>
          <a:prstGeom prst="can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13" dirty="0"/>
              <a:t>Quick Product Search Index</a:t>
            </a:r>
            <a:endParaRPr lang="en-US" sz="1013" dirty="0"/>
          </a:p>
        </p:txBody>
      </p:sp>
      <p:cxnSp>
        <p:nvCxnSpPr>
          <p:cNvPr id="15" name="Straight Arrow Connector 14"/>
          <p:cNvCxnSpPr>
            <a:stCxn id="9" idx="3"/>
            <a:endCxn id="13" idx="0"/>
          </p:cNvCxnSpPr>
          <p:nvPr/>
        </p:nvCxnSpPr>
        <p:spPr>
          <a:xfrm>
            <a:off x="3965704" y="2482238"/>
            <a:ext cx="293449" cy="46681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endCxn id="7" idx="1"/>
          </p:cNvCxnSpPr>
          <p:nvPr/>
        </p:nvCxnSpPr>
        <p:spPr>
          <a:xfrm>
            <a:off x="4984879" y="2184875"/>
            <a:ext cx="578427" cy="30533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9" idx="4"/>
          </p:cNvCxnSpPr>
          <p:nvPr/>
        </p:nvCxnSpPr>
        <p:spPr>
          <a:xfrm>
            <a:off x="4984879" y="1832076"/>
            <a:ext cx="2204960" cy="119938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3762809" y="2505114"/>
            <a:ext cx="326269" cy="123671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4594719" y="2440240"/>
            <a:ext cx="713292" cy="80622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ube 19"/>
          <p:cNvSpPr/>
          <p:nvPr/>
        </p:nvSpPr>
        <p:spPr>
          <a:xfrm>
            <a:off x="1639408" y="3953884"/>
            <a:ext cx="1600552" cy="604766"/>
          </a:xfrm>
          <a:prstGeom prst="cub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 dirty="0"/>
              <a:t>Product Store in SaaS app</a:t>
            </a:r>
            <a:endParaRPr lang="nl-NL" sz="1013" dirty="0"/>
          </a:p>
        </p:txBody>
      </p:sp>
      <p:cxnSp>
        <p:nvCxnSpPr>
          <p:cNvPr id="21" name="Straight Arrow Connector 20"/>
          <p:cNvCxnSpPr/>
          <p:nvPr/>
        </p:nvCxnSpPr>
        <p:spPr>
          <a:xfrm flipH="1">
            <a:off x="2987820" y="2490209"/>
            <a:ext cx="448701" cy="146367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ular Callout 21"/>
          <p:cNvSpPr/>
          <p:nvPr/>
        </p:nvSpPr>
        <p:spPr>
          <a:xfrm>
            <a:off x="4242997" y="877478"/>
            <a:ext cx="1710216" cy="339773"/>
          </a:xfrm>
          <a:prstGeom prst="wedgeRectCallout">
            <a:avLst>
              <a:gd name="adj1" fmla="val -29457"/>
              <a:gd name="adj2" fmla="val 111623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Detect changes</a:t>
            </a:r>
            <a:endParaRPr lang="nl-NL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3" name="Rectangular Callout 22"/>
          <p:cNvSpPr/>
          <p:nvPr/>
        </p:nvSpPr>
        <p:spPr>
          <a:xfrm>
            <a:off x="5098105" y="1282163"/>
            <a:ext cx="1710216" cy="339773"/>
          </a:xfrm>
          <a:prstGeom prst="wedgeRectCallout">
            <a:avLst>
              <a:gd name="adj1" fmla="val -57914"/>
              <a:gd name="adj2" fmla="val 109453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Extract Data</a:t>
            </a:r>
            <a:endParaRPr lang="nl-NL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4" name="Rectangular Callout 23"/>
          <p:cNvSpPr/>
          <p:nvPr/>
        </p:nvSpPr>
        <p:spPr>
          <a:xfrm>
            <a:off x="5732892" y="1691639"/>
            <a:ext cx="1710216" cy="339773"/>
          </a:xfrm>
          <a:prstGeom prst="wedgeRectCallout">
            <a:avLst>
              <a:gd name="adj1" fmla="val -53603"/>
              <a:gd name="adj2" fmla="val 113794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Transport Data</a:t>
            </a:r>
            <a:endParaRPr lang="nl-NL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5" name="Rectangular Callout 24"/>
          <p:cNvSpPr/>
          <p:nvPr/>
        </p:nvSpPr>
        <p:spPr>
          <a:xfrm>
            <a:off x="6334731" y="2092732"/>
            <a:ext cx="1710216" cy="339773"/>
          </a:xfrm>
          <a:prstGeom prst="wedgeRectCallout">
            <a:avLst>
              <a:gd name="adj1" fmla="val -46272"/>
              <a:gd name="adj2" fmla="val 107283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Convert Data</a:t>
            </a:r>
            <a:endParaRPr lang="nl-NL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7" name="Rectangular Callout 26"/>
          <p:cNvSpPr/>
          <p:nvPr/>
        </p:nvSpPr>
        <p:spPr>
          <a:xfrm>
            <a:off x="7045470" y="2490209"/>
            <a:ext cx="1710216" cy="339773"/>
          </a:xfrm>
          <a:prstGeom prst="wedgeRectCallout">
            <a:avLst>
              <a:gd name="adj1" fmla="val -46272"/>
              <a:gd name="adj2" fmla="val 107283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Apply Data</a:t>
            </a:r>
            <a:endParaRPr lang="nl-NL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8" name="Right Arrow 27"/>
          <p:cNvSpPr/>
          <p:nvPr/>
        </p:nvSpPr>
        <p:spPr>
          <a:xfrm>
            <a:off x="6681019" y="1452376"/>
            <a:ext cx="364451" cy="1447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9" name="Lightning Bolt 28"/>
          <p:cNvSpPr/>
          <p:nvPr/>
        </p:nvSpPr>
        <p:spPr>
          <a:xfrm>
            <a:off x="6944086" y="1245857"/>
            <a:ext cx="144369" cy="25991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0" name="Rectangular Callout 24">
            <a:extLst>
              <a:ext uri="{FF2B5EF4-FFF2-40B4-BE49-F238E27FC236}">
                <a16:creationId xmlns:a16="http://schemas.microsoft.com/office/drawing/2014/main" id="{E93B62A6-9B57-457D-A056-7A6808F98432}"/>
              </a:ext>
            </a:extLst>
          </p:cNvPr>
          <p:cNvSpPr/>
          <p:nvPr/>
        </p:nvSpPr>
        <p:spPr>
          <a:xfrm>
            <a:off x="7260793" y="66540"/>
            <a:ext cx="1710216" cy="468946"/>
          </a:xfrm>
          <a:prstGeom prst="wedgeRectCallout">
            <a:avLst>
              <a:gd name="adj1" fmla="val -46272"/>
              <a:gd name="adj2" fmla="val 107283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Spot and Handle Errors</a:t>
            </a:r>
            <a:endParaRPr lang="nl-NL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1" name="Rectangular Callout 24">
            <a:extLst>
              <a:ext uri="{FF2B5EF4-FFF2-40B4-BE49-F238E27FC236}">
                <a16:creationId xmlns:a16="http://schemas.microsoft.com/office/drawing/2014/main" id="{77064275-E83F-4432-84C9-658FD871FB3A}"/>
              </a:ext>
            </a:extLst>
          </p:cNvPr>
          <p:cNvSpPr/>
          <p:nvPr/>
        </p:nvSpPr>
        <p:spPr>
          <a:xfrm>
            <a:off x="7302396" y="671662"/>
            <a:ext cx="1710216" cy="419818"/>
          </a:xfrm>
          <a:prstGeom prst="wedgeRectCallout">
            <a:avLst>
              <a:gd name="adj1" fmla="val -46272"/>
              <a:gd name="adj2" fmla="val 107283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Governance &amp; Evolution</a:t>
            </a:r>
            <a:endParaRPr lang="nl-NL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2" name="Rectangular Callout 24">
            <a:extLst>
              <a:ext uri="{FF2B5EF4-FFF2-40B4-BE49-F238E27FC236}">
                <a16:creationId xmlns:a16="http://schemas.microsoft.com/office/drawing/2014/main" id="{8FC3DE47-2A99-4E9F-99A6-4DC3A468F00E}"/>
              </a:ext>
            </a:extLst>
          </p:cNvPr>
          <p:cNvSpPr/>
          <p:nvPr/>
        </p:nvSpPr>
        <p:spPr>
          <a:xfrm>
            <a:off x="7337446" y="1241161"/>
            <a:ext cx="1710216" cy="419818"/>
          </a:xfrm>
          <a:prstGeom prst="wedgeRectCallout">
            <a:avLst>
              <a:gd name="adj1" fmla="val -46272"/>
              <a:gd name="adj2" fmla="val 107283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Enforce Constraints &amp; Authorization</a:t>
            </a:r>
            <a:endParaRPr lang="nl-NL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0951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  <p:bldP spid="25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C to Q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quickly?</a:t>
            </a:r>
          </a:p>
          <a:p>
            <a:r>
              <a:rPr lang="en-US" dirty="0"/>
              <a:t>How frequently?</a:t>
            </a:r>
          </a:p>
          <a:p>
            <a:r>
              <a:rPr lang="en-US" dirty="0"/>
              <a:t>How reliably?</a:t>
            </a:r>
          </a:p>
          <a:p>
            <a:r>
              <a:rPr lang="en-US" dirty="0"/>
              <a:t>How atomically?</a:t>
            </a:r>
          </a:p>
          <a:p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 dirty="0"/>
          </a:p>
        </p:txBody>
      </p:sp>
      <p:sp>
        <p:nvSpPr>
          <p:cNvPr id="6" name="Can 5"/>
          <p:cNvSpPr/>
          <p:nvPr/>
        </p:nvSpPr>
        <p:spPr>
          <a:xfrm>
            <a:off x="2946529" y="1181913"/>
            <a:ext cx="2038350" cy="1300325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800" dirty="0" err="1"/>
              <a:t>Products</a:t>
            </a:r>
            <a:endParaRPr lang="en-US" sz="1800" dirty="0"/>
          </a:p>
        </p:txBody>
      </p:sp>
      <p:sp>
        <p:nvSpPr>
          <p:cNvPr id="7" name="Can 6"/>
          <p:cNvSpPr/>
          <p:nvPr/>
        </p:nvSpPr>
        <p:spPr>
          <a:xfrm>
            <a:off x="6168788" y="2682745"/>
            <a:ext cx="1517839" cy="923449"/>
          </a:xfrm>
          <a:prstGeom prst="can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13" dirty="0"/>
              <a:t>Quick Product Search Index</a:t>
            </a:r>
            <a:endParaRPr lang="en-US" sz="1013" dirty="0"/>
          </a:p>
        </p:txBody>
      </p:sp>
      <p:cxnSp>
        <p:nvCxnSpPr>
          <p:cNvPr id="8" name="Straight Arrow Connector 7"/>
          <p:cNvCxnSpPr>
            <a:stCxn id="6" idx="4"/>
          </p:cNvCxnSpPr>
          <p:nvPr/>
        </p:nvCxnSpPr>
        <p:spPr>
          <a:xfrm>
            <a:off x="4984879" y="1832076"/>
            <a:ext cx="1526534" cy="89607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Snagit_PPTA17C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6241" y="3397842"/>
            <a:ext cx="1373542" cy="1318157"/>
          </a:xfrm>
          <a:prstGeom prst="rect">
            <a:avLst/>
          </a:prstGeom>
        </p:spPr>
      </p:pic>
      <p:pic>
        <p:nvPicPr>
          <p:cNvPr id="13" name="Snagit_PPTACF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4336" y="57432"/>
            <a:ext cx="1220102" cy="128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537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 dirty="0"/>
          </a:p>
        </p:txBody>
      </p:sp>
      <p:pic>
        <p:nvPicPr>
          <p:cNvPr id="58370" name="Picture 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72704" y="-321300"/>
            <a:ext cx="9416704" cy="5650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734838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C to Q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quickly?</a:t>
            </a:r>
          </a:p>
          <a:p>
            <a:r>
              <a:rPr lang="en-US" dirty="0"/>
              <a:t>How frequently?</a:t>
            </a:r>
          </a:p>
          <a:p>
            <a:r>
              <a:rPr lang="en-US" dirty="0"/>
              <a:t>How reliably?</a:t>
            </a:r>
          </a:p>
          <a:p>
            <a:r>
              <a:rPr lang="en-US" dirty="0"/>
              <a:t>How atomic?</a:t>
            </a:r>
          </a:p>
          <a:p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r>
              <a:rPr lang="en-US" dirty="0"/>
              <a:t>Data Authorization Considerations</a:t>
            </a:r>
          </a:p>
          <a:p>
            <a:r>
              <a:rPr lang="en-US" dirty="0"/>
              <a:t>Locations &amp; Connectivity</a:t>
            </a:r>
          </a:p>
          <a:p>
            <a:r>
              <a:rPr lang="en-US" dirty="0"/>
              <a:t>Full resynch | restore of Query Store</a:t>
            </a:r>
          </a:p>
          <a:p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 dirty="0"/>
          </a:p>
        </p:txBody>
      </p:sp>
      <p:sp>
        <p:nvSpPr>
          <p:cNvPr id="6" name="Can 5"/>
          <p:cNvSpPr/>
          <p:nvPr/>
        </p:nvSpPr>
        <p:spPr>
          <a:xfrm>
            <a:off x="2946529" y="1181913"/>
            <a:ext cx="2038350" cy="1300325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800" dirty="0" err="1"/>
              <a:t>Products</a:t>
            </a:r>
            <a:endParaRPr lang="en-US" sz="1800" dirty="0"/>
          </a:p>
        </p:txBody>
      </p:sp>
      <p:sp>
        <p:nvSpPr>
          <p:cNvPr id="7" name="Can 6"/>
          <p:cNvSpPr/>
          <p:nvPr/>
        </p:nvSpPr>
        <p:spPr>
          <a:xfrm>
            <a:off x="6168788" y="2682745"/>
            <a:ext cx="1517839" cy="923449"/>
          </a:xfrm>
          <a:prstGeom prst="can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13" dirty="0"/>
              <a:t>Quick Product Search Index</a:t>
            </a:r>
            <a:endParaRPr lang="en-US" sz="1013" dirty="0"/>
          </a:p>
        </p:txBody>
      </p:sp>
      <p:cxnSp>
        <p:nvCxnSpPr>
          <p:cNvPr id="8" name="Straight Arrow Connector 7"/>
          <p:cNvCxnSpPr>
            <a:stCxn id="6" idx="4"/>
          </p:cNvCxnSpPr>
          <p:nvPr/>
        </p:nvCxnSpPr>
        <p:spPr>
          <a:xfrm>
            <a:off x="4984879" y="1832076"/>
            <a:ext cx="1526534" cy="89607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Snagit_PPTA17C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6241" y="3397842"/>
            <a:ext cx="1373542" cy="1318157"/>
          </a:xfrm>
          <a:prstGeom prst="rect">
            <a:avLst/>
          </a:prstGeom>
        </p:spPr>
      </p:pic>
      <p:pic>
        <p:nvPicPr>
          <p:cNvPr id="13" name="Snagit_PPTACF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4336" y="57432"/>
            <a:ext cx="1220102" cy="1282850"/>
          </a:xfrm>
          <a:prstGeom prst="rect">
            <a:avLst/>
          </a:prstGeom>
        </p:spPr>
      </p:pic>
      <p:pic>
        <p:nvPicPr>
          <p:cNvPr id="11" name="Picture 2" descr="Related ima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867" y="2352229"/>
            <a:ext cx="1613975" cy="968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5973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C4796-4A48-4CDF-8CA7-EC4AD7B3D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Typical</a:t>
            </a:r>
            <a:r>
              <a:rPr lang="nl-NL" dirty="0"/>
              <a:t> CQRS Architecture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B63BC4-D638-4436-98DE-E02360D92D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 dirty="0"/>
          </a:p>
        </p:txBody>
      </p:sp>
      <p:sp>
        <p:nvSpPr>
          <p:cNvPr id="5" name="Cube 4">
            <a:extLst>
              <a:ext uri="{FF2B5EF4-FFF2-40B4-BE49-F238E27FC236}">
                <a16:creationId xmlns:a16="http://schemas.microsoft.com/office/drawing/2014/main" id="{6379EEF0-E945-4552-AE4F-B0F76F694B16}"/>
              </a:ext>
            </a:extLst>
          </p:cNvPr>
          <p:cNvSpPr/>
          <p:nvPr/>
        </p:nvSpPr>
        <p:spPr>
          <a:xfrm>
            <a:off x="3686400" y="1908000"/>
            <a:ext cx="1958400" cy="1512000"/>
          </a:xfrm>
          <a:prstGeom prst="cub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/>
              <a:t>Event Platform</a:t>
            </a:r>
            <a:endParaRPr lang="en-NL" dirty="0"/>
          </a:p>
        </p:txBody>
      </p:sp>
      <p:sp>
        <p:nvSpPr>
          <p:cNvPr id="6" name="Cylinder 5">
            <a:extLst>
              <a:ext uri="{FF2B5EF4-FFF2-40B4-BE49-F238E27FC236}">
                <a16:creationId xmlns:a16="http://schemas.microsoft.com/office/drawing/2014/main" id="{89A37A9A-5840-4D08-ABD7-51395C7E33A9}"/>
              </a:ext>
            </a:extLst>
          </p:cNvPr>
          <p:cNvSpPr/>
          <p:nvPr/>
        </p:nvSpPr>
        <p:spPr>
          <a:xfrm>
            <a:off x="615598" y="1555200"/>
            <a:ext cx="604800" cy="55440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" name="Cylinder 6">
            <a:extLst>
              <a:ext uri="{FF2B5EF4-FFF2-40B4-BE49-F238E27FC236}">
                <a16:creationId xmlns:a16="http://schemas.microsoft.com/office/drawing/2014/main" id="{6FCE59F5-BF26-4943-A1B3-FBB862DFDCAE}"/>
              </a:ext>
            </a:extLst>
          </p:cNvPr>
          <p:cNvSpPr/>
          <p:nvPr/>
        </p:nvSpPr>
        <p:spPr>
          <a:xfrm>
            <a:off x="392312" y="2377957"/>
            <a:ext cx="1238401" cy="652800"/>
          </a:xfrm>
          <a:prstGeom prst="can">
            <a:avLst/>
          </a:prstGeom>
          <a:solidFill>
            <a:srgbClr val="FFC000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9" name="Cube 8">
            <a:extLst>
              <a:ext uri="{FF2B5EF4-FFF2-40B4-BE49-F238E27FC236}">
                <a16:creationId xmlns:a16="http://schemas.microsoft.com/office/drawing/2014/main" id="{F9231FB1-FC22-494E-867F-2629D8B3B5CE}"/>
              </a:ext>
            </a:extLst>
          </p:cNvPr>
          <p:cNvSpPr/>
          <p:nvPr/>
        </p:nvSpPr>
        <p:spPr>
          <a:xfrm>
            <a:off x="79200" y="3247200"/>
            <a:ext cx="1735200" cy="504000"/>
          </a:xfrm>
          <a:prstGeom prst="cub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825690-2C43-4B96-AA05-F70A9DA6C62F}"/>
              </a:ext>
            </a:extLst>
          </p:cNvPr>
          <p:cNvSpPr txBox="1"/>
          <p:nvPr/>
        </p:nvSpPr>
        <p:spPr>
          <a:xfrm>
            <a:off x="417600" y="933600"/>
            <a:ext cx="1187826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Source systems</a:t>
            </a:r>
            <a:endParaRPr lang="en-NL" sz="1300" dirty="0" err="1"/>
          </a:p>
        </p:txBody>
      </p:sp>
      <p:pic>
        <p:nvPicPr>
          <p:cNvPr id="11" name="Snagit_PPTACF6">
            <a:extLst>
              <a:ext uri="{FF2B5EF4-FFF2-40B4-BE49-F238E27FC236}">
                <a16:creationId xmlns:a16="http://schemas.microsoft.com/office/drawing/2014/main" id="{8D8E001E-5E69-4334-A801-2A50BD4643D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999" y="4184087"/>
            <a:ext cx="669399" cy="703825"/>
          </a:xfrm>
          <a:prstGeom prst="rect">
            <a:avLst/>
          </a:prstGeo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1A7428E-CC76-456F-BA00-D10CF189D9E1}"/>
              </a:ext>
            </a:extLst>
          </p:cNvPr>
          <p:cNvSpPr/>
          <p:nvPr/>
        </p:nvSpPr>
        <p:spPr>
          <a:xfrm>
            <a:off x="1952999" y="1526400"/>
            <a:ext cx="874800" cy="5040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/>
              <a:t>Poll</a:t>
            </a:r>
            <a:endParaRPr lang="en-NL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1F6C0525-89AB-4681-AB23-3F9E9D3B3093}"/>
              </a:ext>
            </a:extLst>
          </p:cNvPr>
          <p:cNvSpPr/>
          <p:nvPr/>
        </p:nvSpPr>
        <p:spPr>
          <a:xfrm>
            <a:off x="2165400" y="3247200"/>
            <a:ext cx="874800" cy="50400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100" dirty="0" err="1"/>
              <a:t>Consume</a:t>
            </a:r>
            <a:endParaRPr lang="en-NL" sz="1100" dirty="0"/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7E4145F4-B680-4EC5-B88F-492BC1040736}"/>
              </a:ext>
            </a:extLst>
          </p:cNvPr>
          <p:cNvCxnSpPr>
            <a:stCxn id="12" idx="3"/>
            <a:endCxn id="5" idx="2"/>
          </p:cNvCxnSpPr>
          <p:nvPr/>
        </p:nvCxnSpPr>
        <p:spPr>
          <a:xfrm>
            <a:off x="2827799" y="1778400"/>
            <a:ext cx="858601" cy="10746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4758D767-B8A4-453B-99C0-2253D6FC3589}"/>
              </a:ext>
            </a:extLst>
          </p:cNvPr>
          <p:cNvCxnSpPr>
            <a:stCxn id="13" idx="3"/>
            <a:endCxn id="5" idx="2"/>
          </p:cNvCxnSpPr>
          <p:nvPr/>
        </p:nvCxnSpPr>
        <p:spPr>
          <a:xfrm flipV="1">
            <a:off x="3040200" y="2853000"/>
            <a:ext cx="646200" cy="6462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7E396B9B-0FB4-40FD-BD70-BEC2960C3FF9}"/>
              </a:ext>
            </a:extLst>
          </p:cNvPr>
          <p:cNvSpPr/>
          <p:nvPr/>
        </p:nvSpPr>
        <p:spPr>
          <a:xfrm>
            <a:off x="1981713" y="2377957"/>
            <a:ext cx="874800" cy="50400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100" dirty="0" err="1"/>
              <a:t>Detect</a:t>
            </a:r>
            <a:r>
              <a:rPr lang="nl-NL" sz="1100" dirty="0"/>
              <a:t> &amp; </a:t>
            </a:r>
            <a:r>
              <a:rPr lang="nl-NL" sz="1100" dirty="0" err="1"/>
              <a:t>Retrieve</a:t>
            </a:r>
            <a:r>
              <a:rPr lang="nl-NL" sz="1100" dirty="0"/>
              <a:t> Change</a:t>
            </a:r>
            <a:endParaRPr lang="en-NL" sz="1100" dirty="0"/>
          </a:p>
        </p:txBody>
      </p:sp>
      <p:sp>
        <p:nvSpPr>
          <p:cNvPr id="19" name="Lightning Bolt 18">
            <a:extLst>
              <a:ext uri="{FF2B5EF4-FFF2-40B4-BE49-F238E27FC236}">
                <a16:creationId xmlns:a16="http://schemas.microsoft.com/office/drawing/2014/main" id="{8AE8CC70-BDBF-4BD1-A1DB-44A74F34916A}"/>
              </a:ext>
            </a:extLst>
          </p:cNvPr>
          <p:cNvSpPr/>
          <p:nvPr/>
        </p:nvSpPr>
        <p:spPr>
          <a:xfrm>
            <a:off x="1872450" y="3319200"/>
            <a:ext cx="148500" cy="273600"/>
          </a:xfrm>
          <a:prstGeom prst="lightningBol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02C293FC-A581-4052-A46F-A5D4152D8B7A}"/>
              </a:ext>
            </a:extLst>
          </p:cNvPr>
          <p:cNvSpPr/>
          <p:nvPr/>
        </p:nvSpPr>
        <p:spPr>
          <a:xfrm>
            <a:off x="1809450" y="3470400"/>
            <a:ext cx="143549" cy="172800"/>
          </a:xfrm>
          <a:prstGeom prst="rightArrow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9D817A3D-286F-4AB5-8FAD-1458277E17E1}"/>
              </a:ext>
            </a:extLst>
          </p:cNvPr>
          <p:cNvCxnSpPr>
            <a:stCxn id="18" idx="3"/>
            <a:endCxn id="5" idx="2"/>
          </p:cNvCxnSpPr>
          <p:nvPr/>
        </p:nvCxnSpPr>
        <p:spPr>
          <a:xfrm>
            <a:off x="2856513" y="2629957"/>
            <a:ext cx="829887" cy="223043"/>
          </a:xfrm>
          <a:prstGeom prst="bentConnector3">
            <a:avLst>
              <a:gd name="adj1" fmla="val 50000"/>
            </a:avLst>
          </a:prstGeom>
          <a:ln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C8552F8E-E8EF-4994-B3BB-2BEE3016924E}"/>
              </a:ext>
            </a:extLst>
          </p:cNvPr>
          <p:cNvSpPr/>
          <p:nvPr/>
        </p:nvSpPr>
        <p:spPr>
          <a:xfrm>
            <a:off x="1148862" y="1764000"/>
            <a:ext cx="795138" cy="140891"/>
          </a:xfrm>
          <a:custGeom>
            <a:avLst/>
            <a:gdLst>
              <a:gd name="connsiteX0" fmla="*/ 795138 w 795138"/>
              <a:gd name="connsiteY0" fmla="*/ 0 h 140891"/>
              <a:gd name="connsiteX1" fmla="*/ 3138 w 795138"/>
              <a:gd name="connsiteY1" fmla="*/ 57600 h 140891"/>
              <a:gd name="connsiteX2" fmla="*/ 528738 w 795138"/>
              <a:gd name="connsiteY2" fmla="*/ 136800 h 140891"/>
              <a:gd name="connsiteX3" fmla="*/ 787938 w 795138"/>
              <a:gd name="connsiteY3" fmla="*/ 122400 h 140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95138" h="140891">
                <a:moveTo>
                  <a:pt x="795138" y="0"/>
                </a:moveTo>
                <a:cubicBezTo>
                  <a:pt x="421338" y="17400"/>
                  <a:pt x="47538" y="34800"/>
                  <a:pt x="3138" y="57600"/>
                </a:cubicBezTo>
                <a:cubicBezTo>
                  <a:pt x="-41262" y="80400"/>
                  <a:pt x="397938" y="126000"/>
                  <a:pt x="528738" y="136800"/>
                </a:cubicBezTo>
                <a:cubicBezTo>
                  <a:pt x="659538" y="147600"/>
                  <a:pt x="723738" y="135000"/>
                  <a:pt x="787938" y="122400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5" name="Can 6">
            <a:extLst>
              <a:ext uri="{FF2B5EF4-FFF2-40B4-BE49-F238E27FC236}">
                <a16:creationId xmlns:a16="http://schemas.microsoft.com/office/drawing/2014/main" id="{34AB0EA3-C293-4028-A247-135EA6C2E917}"/>
              </a:ext>
            </a:extLst>
          </p:cNvPr>
          <p:cNvSpPr/>
          <p:nvPr/>
        </p:nvSpPr>
        <p:spPr>
          <a:xfrm>
            <a:off x="7823727" y="1316675"/>
            <a:ext cx="1067431" cy="923449"/>
          </a:xfrm>
          <a:prstGeom prst="can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dirty="0"/>
          </a:p>
        </p:txBody>
      </p:sp>
      <p:pic>
        <p:nvPicPr>
          <p:cNvPr id="26" name="Snagit_PPTA17C">
            <a:extLst>
              <a:ext uri="{FF2B5EF4-FFF2-40B4-BE49-F238E27FC236}">
                <a16:creationId xmlns:a16="http://schemas.microsoft.com/office/drawing/2014/main" id="{BFCC08D6-5F2C-4355-A3F8-B0AC1AF9D72C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8000" y="4232300"/>
            <a:ext cx="683158" cy="655612"/>
          </a:xfrm>
          <a:prstGeom prst="rect">
            <a:avLst/>
          </a:prstGeom>
        </p:spPr>
      </p:pic>
      <p:sp>
        <p:nvSpPr>
          <p:cNvPr id="27" name="Can 6">
            <a:extLst>
              <a:ext uri="{FF2B5EF4-FFF2-40B4-BE49-F238E27FC236}">
                <a16:creationId xmlns:a16="http://schemas.microsoft.com/office/drawing/2014/main" id="{D9EC2EB2-7289-4946-8101-79A4A66A88AD}"/>
              </a:ext>
            </a:extLst>
          </p:cNvPr>
          <p:cNvSpPr/>
          <p:nvPr/>
        </p:nvSpPr>
        <p:spPr>
          <a:xfrm>
            <a:off x="4795994" y="3073691"/>
            <a:ext cx="299893" cy="271200"/>
          </a:xfrm>
          <a:prstGeom prst="can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13" dirty="0"/>
          </a:p>
        </p:txBody>
      </p:sp>
      <p:sp>
        <p:nvSpPr>
          <p:cNvPr id="28" name="Can 6">
            <a:extLst>
              <a:ext uri="{FF2B5EF4-FFF2-40B4-BE49-F238E27FC236}">
                <a16:creationId xmlns:a16="http://schemas.microsoft.com/office/drawing/2014/main" id="{1114AFED-6BBB-42F3-8245-813B7634AD0C}"/>
              </a:ext>
            </a:extLst>
          </p:cNvPr>
          <p:cNvSpPr/>
          <p:nvPr/>
        </p:nvSpPr>
        <p:spPr>
          <a:xfrm>
            <a:off x="7520021" y="2397624"/>
            <a:ext cx="1515138" cy="504028"/>
          </a:xfrm>
          <a:prstGeom prst="can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dirty="0"/>
          </a:p>
        </p:txBody>
      </p:sp>
      <p:sp>
        <p:nvSpPr>
          <p:cNvPr id="30" name="Cube 29">
            <a:extLst>
              <a:ext uri="{FF2B5EF4-FFF2-40B4-BE49-F238E27FC236}">
                <a16:creationId xmlns:a16="http://schemas.microsoft.com/office/drawing/2014/main" id="{2A445867-EE31-460D-A99C-AF77FA8DC33D}"/>
              </a:ext>
            </a:extLst>
          </p:cNvPr>
          <p:cNvSpPr/>
          <p:nvPr/>
        </p:nvSpPr>
        <p:spPr>
          <a:xfrm>
            <a:off x="8005933" y="3111202"/>
            <a:ext cx="763200" cy="898200"/>
          </a:xfrm>
          <a:prstGeom prst="cub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9FFFDDF-9FE3-4CC4-9101-B8284AAFF72D}"/>
              </a:ext>
            </a:extLst>
          </p:cNvPr>
          <p:cNvSpPr txBox="1"/>
          <p:nvPr/>
        </p:nvSpPr>
        <p:spPr>
          <a:xfrm>
            <a:off x="1944000" y="933600"/>
            <a:ext cx="1365758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Change Reporters</a:t>
            </a:r>
            <a:endParaRPr lang="en-NL" sz="1300" dirty="0" err="1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4E68F8F-B06D-4AFA-AAC1-20B2B7B42935}"/>
              </a:ext>
            </a:extLst>
          </p:cNvPr>
          <p:cNvSpPr txBox="1"/>
          <p:nvPr/>
        </p:nvSpPr>
        <p:spPr>
          <a:xfrm>
            <a:off x="3470400" y="933600"/>
            <a:ext cx="2255426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Distributed Change Event Hub</a:t>
            </a:r>
            <a:endParaRPr lang="en-NL" sz="1300" dirty="0" err="1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41011CD-9B7A-465C-8A4A-B913C602199B}"/>
              </a:ext>
            </a:extLst>
          </p:cNvPr>
          <p:cNvSpPr txBox="1"/>
          <p:nvPr/>
        </p:nvSpPr>
        <p:spPr>
          <a:xfrm>
            <a:off x="5958087" y="933600"/>
            <a:ext cx="1383392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Change Projectors</a:t>
            </a:r>
            <a:endParaRPr lang="en-NL" sz="1300" dirty="0" err="1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8160FBF-4323-4DB8-B98D-65334D17FE84}"/>
              </a:ext>
            </a:extLst>
          </p:cNvPr>
          <p:cNvSpPr txBox="1"/>
          <p:nvPr/>
        </p:nvSpPr>
        <p:spPr>
          <a:xfrm>
            <a:off x="7541160" y="933600"/>
            <a:ext cx="1493999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 err="1"/>
              <a:t>Destination</a:t>
            </a:r>
            <a:r>
              <a:rPr lang="nl-NL" sz="1300" dirty="0"/>
              <a:t> systems</a:t>
            </a:r>
            <a:endParaRPr lang="en-NL" sz="1300" dirty="0" err="1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4281793C-5407-436A-B4E5-CB79E4CBAE68}"/>
              </a:ext>
            </a:extLst>
          </p:cNvPr>
          <p:cNvSpPr/>
          <p:nvPr/>
        </p:nvSpPr>
        <p:spPr>
          <a:xfrm>
            <a:off x="3865879" y="2980381"/>
            <a:ext cx="1022400" cy="223200"/>
          </a:xfrm>
          <a:custGeom>
            <a:avLst/>
            <a:gdLst>
              <a:gd name="connsiteX0" fmla="*/ 0 w 1022400"/>
              <a:gd name="connsiteY0" fmla="*/ 223200 h 223200"/>
              <a:gd name="connsiteX1" fmla="*/ 432000 w 1022400"/>
              <a:gd name="connsiteY1" fmla="*/ 0 h 223200"/>
              <a:gd name="connsiteX2" fmla="*/ 1022400 w 1022400"/>
              <a:gd name="connsiteY2" fmla="*/ 223200 h 22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22400" h="223200">
                <a:moveTo>
                  <a:pt x="0" y="223200"/>
                </a:moveTo>
                <a:cubicBezTo>
                  <a:pt x="130800" y="111600"/>
                  <a:pt x="261600" y="0"/>
                  <a:pt x="432000" y="0"/>
                </a:cubicBezTo>
                <a:cubicBezTo>
                  <a:pt x="602400" y="0"/>
                  <a:pt x="812400" y="111600"/>
                  <a:pt x="1022400" y="223200"/>
                </a:cubicBezTo>
              </a:path>
            </a:pathLst>
          </a:cu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6" name="Can 6">
            <a:extLst>
              <a:ext uri="{FF2B5EF4-FFF2-40B4-BE49-F238E27FC236}">
                <a16:creationId xmlns:a16="http://schemas.microsoft.com/office/drawing/2014/main" id="{125C6851-74B2-44FD-9BE9-C5002C56A2AD}"/>
              </a:ext>
            </a:extLst>
          </p:cNvPr>
          <p:cNvSpPr/>
          <p:nvPr/>
        </p:nvSpPr>
        <p:spPr>
          <a:xfrm>
            <a:off x="3864760" y="3073691"/>
            <a:ext cx="299893" cy="271200"/>
          </a:xfrm>
          <a:prstGeom prst="can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13" dirty="0"/>
          </a:p>
        </p:txBody>
      </p:sp>
      <p:sp>
        <p:nvSpPr>
          <p:cNvPr id="40" name="Arrow: Left-Right 39">
            <a:extLst>
              <a:ext uri="{FF2B5EF4-FFF2-40B4-BE49-F238E27FC236}">
                <a16:creationId xmlns:a16="http://schemas.microsoft.com/office/drawing/2014/main" id="{0162AA25-F3E2-4544-A268-589ACB646C40}"/>
              </a:ext>
            </a:extLst>
          </p:cNvPr>
          <p:cNvSpPr/>
          <p:nvPr/>
        </p:nvSpPr>
        <p:spPr>
          <a:xfrm>
            <a:off x="1628297" y="2580337"/>
            <a:ext cx="372206" cy="172800"/>
          </a:xfrm>
          <a:prstGeom prst="leftRight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24A3CEC0-4748-4A39-B08A-F71D6A5903F0}"/>
              </a:ext>
            </a:extLst>
          </p:cNvPr>
          <p:cNvSpPr/>
          <p:nvPr/>
        </p:nvSpPr>
        <p:spPr>
          <a:xfrm>
            <a:off x="6142526" y="1400891"/>
            <a:ext cx="874800" cy="504000"/>
          </a:xfrm>
          <a:prstGeom prst="round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13" dirty="0" err="1">
                <a:solidFill>
                  <a:schemeClr val="lt1"/>
                </a:solidFill>
              </a:rPr>
              <a:t>Transform</a:t>
            </a:r>
            <a:r>
              <a:rPr lang="nl-NL" sz="1013" dirty="0">
                <a:solidFill>
                  <a:schemeClr val="lt1"/>
                </a:solidFill>
              </a:rPr>
              <a:t> &amp; </a:t>
            </a:r>
            <a:r>
              <a:rPr lang="nl-NL" sz="1013" dirty="0" err="1">
                <a:solidFill>
                  <a:schemeClr val="lt1"/>
                </a:solidFill>
              </a:rPr>
              <a:t>Apply</a:t>
            </a:r>
            <a:endParaRPr lang="en-NL" sz="1013" dirty="0">
              <a:solidFill>
                <a:schemeClr val="lt1"/>
              </a:solidFill>
            </a:endParaRP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5D3B654C-E9F5-4CA5-8757-ECEB7FC980B3}"/>
              </a:ext>
            </a:extLst>
          </p:cNvPr>
          <p:cNvSpPr/>
          <p:nvPr/>
        </p:nvSpPr>
        <p:spPr>
          <a:xfrm>
            <a:off x="6142525" y="2376000"/>
            <a:ext cx="1019761" cy="504000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13" dirty="0"/>
              <a:t>(re)</a:t>
            </a:r>
            <a:r>
              <a:rPr lang="nl-NL" sz="1013" dirty="0" err="1"/>
              <a:t>Calculate</a:t>
            </a:r>
            <a:r>
              <a:rPr lang="nl-NL" sz="1013" dirty="0"/>
              <a:t> &amp; Record</a:t>
            </a:r>
            <a:endParaRPr lang="en-NL" sz="1013" dirty="0"/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3CC8B7F4-8058-47F0-B502-3AC9F0064464}"/>
              </a:ext>
            </a:extLst>
          </p:cNvPr>
          <p:cNvSpPr/>
          <p:nvPr/>
        </p:nvSpPr>
        <p:spPr>
          <a:xfrm>
            <a:off x="6212383" y="3330491"/>
            <a:ext cx="874800" cy="50400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1050" dirty="0" err="1">
                <a:solidFill>
                  <a:schemeClr val="dk1"/>
                </a:solidFill>
              </a:rPr>
              <a:t>Convert</a:t>
            </a:r>
            <a:r>
              <a:rPr lang="nl-NL" sz="1050" dirty="0">
                <a:solidFill>
                  <a:schemeClr val="dk1"/>
                </a:solidFill>
              </a:rPr>
              <a:t>, Translate, Store</a:t>
            </a:r>
            <a:endParaRPr lang="en-NL" sz="1050" dirty="0">
              <a:solidFill>
                <a:schemeClr val="dk1"/>
              </a:solidFill>
            </a:endParaRPr>
          </a:p>
        </p:txBody>
      </p: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23A22102-4D90-4D3F-83D4-34153EF2FA95}"/>
              </a:ext>
            </a:extLst>
          </p:cNvPr>
          <p:cNvCxnSpPr>
            <a:stCxn id="5" idx="5"/>
            <a:endCxn id="41" idx="1"/>
          </p:cNvCxnSpPr>
          <p:nvPr/>
        </p:nvCxnSpPr>
        <p:spPr>
          <a:xfrm flipV="1">
            <a:off x="5644800" y="1652891"/>
            <a:ext cx="497726" cy="822109"/>
          </a:xfrm>
          <a:prstGeom prst="bentConnector3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18C8AF7B-84F1-4957-8885-BB7FFB2A3FB8}"/>
              </a:ext>
            </a:extLst>
          </p:cNvPr>
          <p:cNvCxnSpPr>
            <a:cxnSpLocks/>
            <a:stCxn id="5" idx="5"/>
            <a:endCxn id="42" idx="1"/>
          </p:cNvCxnSpPr>
          <p:nvPr/>
        </p:nvCxnSpPr>
        <p:spPr>
          <a:xfrm>
            <a:off x="5644800" y="2475000"/>
            <a:ext cx="497725" cy="153000"/>
          </a:xfrm>
          <a:prstGeom prst="bentConnector3">
            <a:avLst/>
          </a:prstGeom>
          <a:ln w="9525" cap="flat" cmpd="sng" algn="ctr">
            <a:solidFill>
              <a:schemeClr val="accent4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306B7B58-4EC0-479D-897C-21B4DD6303B3}"/>
              </a:ext>
            </a:extLst>
          </p:cNvPr>
          <p:cNvCxnSpPr>
            <a:stCxn id="5" idx="5"/>
            <a:endCxn id="43" idx="1"/>
          </p:cNvCxnSpPr>
          <p:nvPr/>
        </p:nvCxnSpPr>
        <p:spPr>
          <a:xfrm>
            <a:off x="5644800" y="2475000"/>
            <a:ext cx="567583" cy="1107491"/>
          </a:xfrm>
          <a:prstGeom prst="bentConnector3">
            <a:avLst/>
          </a:prstGeom>
          <a:ln w="9525" cap="flat" cmpd="sng" algn="ctr">
            <a:solidFill>
              <a:schemeClr val="accent6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32277BCE-33F9-477E-8C5A-9EFBC75BE174}"/>
              </a:ext>
            </a:extLst>
          </p:cNvPr>
          <p:cNvSpPr/>
          <p:nvPr/>
        </p:nvSpPr>
        <p:spPr>
          <a:xfrm>
            <a:off x="3676418" y="3627344"/>
            <a:ext cx="1622782" cy="38205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100" dirty="0"/>
              <a:t>Event Schema </a:t>
            </a:r>
            <a:r>
              <a:rPr lang="nl-NL" sz="1100" dirty="0" err="1"/>
              <a:t>Governance</a:t>
            </a:r>
            <a:endParaRPr lang="en-NL" sz="1100" dirty="0"/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433B0737-0B2B-4B15-B6FE-8C562AB25B1A}"/>
              </a:ext>
            </a:extLst>
          </p:cNvPr>
          <p:cNvSpPr/>
          <p:nvPr/>
        </p:nvSpPr>
        <p:spPr>
          <a:xfrm>
            <a:off x="1957416" y="4184087"/>
            <a:ext cx="5235383" cy="38205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100" dirty="0"/>
              <a:t>Monitoring &amp; Error Handling</a:t>
            </a:r>
            <a:endParaRPr lang="en-NL" sz="1100" dirty="0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85441137-1C09-441A-B26A-D8A936B6D3E8}"/>
              </a:ext>
            </a:extLst>
          </p:cNvPr>
          <p:cNvCxnSpPr>
            <a:stCxn id="41" idx="3"/>
            <a:endCxn id="25" idx="2"/>
          </p:cNvCxnSpPr>
          <p:nvPr/>
        </p:nvCxnSpPr>
        <p:spPr>
          <a:xfrm>
            <a:off x="7017326" y="1652891"/>
            <a:ext cx="806401" cy="12550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692BEF77-99AF-42C2-908B-A29F550ED9AF}"/>
              </a:ext>
            </a:extLst>
          </p:cNvPr>
          <p:cNvCxnSpPr>
            <a:cxnSpLocks/>
            <a:stCxn id="42" idx="3"/>
            <a:endCxn id="28" idx="2"/>
          </p:cNvCxnSpPr>
          <p:nvPr/>
        </p:nvCxnSpPr>
        <p:spPr>
          <a:xfrm>
            <a:off x="7162286" y="2628000"/>
            <a:ext cx="357735" cy="216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CF1060F5-C57C-438B-8054-FFAC7A603423}"/>
              </a:ext>
            </a:extLst>
          </p:cNvPr>
          <p:cNvCxnSpPr>
            <a:stCxn id="43" idx="3"/>
            <a:endCxn id="30" idx="2"/>
          </p:cNvCxnSpPr>
          <p:nvPr/>
        </p:nvCxnSpPr>
        <p:spPr>
          <a:xfrm>
            <a:off x="7087183" y="3582491"/>
            <a:ext cx="918750" cy="7321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862242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65B788-CCDC-4532-93DF-1B9A9E94A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Technologies </a:t>
            </a:r>
            <a:r>
              <a:rPr lang="nl-NL" dirty="0" err="1"/>
              <a:t>to</a:t>
            </a:r>
            <a:r>
              <a:rPr lang="nl-NL" dirty="0"/>
              <a:t> support CQRS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B4817F-27C8-4D4F-813F-C2ACE59C85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Detecting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Extracting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Publishing Changes</a:t>
            </a:r>
          </a:p>
          <a:p>
            <a:pPr lvl="1"/>
            <a:r>
              <a:rPr lang="nl-NL" dirty="0"/>
              <a:t>Database </a:t>
            </a:r>
            <a:r>
              <a:rPr lang="nl-NL" dirty="0" err="1"/>
              <a:t>specific</a:t>
            </a:r>
            <a:r>
              <a:rPr lang="nl-NL" dirty="0"/>
              <a:t> change </a:t>
            </a:r>
            <a:r>
              <a:rPr lang="nl-NL" dirty="0" err="1"/>
              <a:t>detection</a:t>
            </a:r>
            <a:endParaRPr lang="nl-NL" dirty="0"/>
          </a:p>
          <a:p>
            <a:pPr lvl="1"/>
            <a:r>
              <a:rPr lang="nl-NL" dirty="0" err="1"/>
              <a:t>Debezium</a:t>
            </a:r>
            <a:r>
              <a:rPr lang="nl-NL" dirty="0"/>
              <a:t>, </a:t>
            </a:r>
            <a:r>
              <a:rPr lang="nl-NL" dirty="0" err="1"/>
              <a:t>Kafka</a:t>
            </a:r>
            <a:r>
              <a:rPr lang="nl-NL" dirty="0"/>
              <a:t> Connect, SOA Suite </a:t>
            </a:r>
            <a:r>
              <a:rPr lang="nl-NL" dirty="0" err="1"/>
              <a:t>Inbound</a:t>
            </a:r>
            <a:r>
              <a:rPr lang="nl-NL" dirty="0"/>
              <a:t> Adapters, </a:t>
            </a:r>
          </a:p>
          <a:p>
            <a:pPr lvl="1"/>
            <a:r>
              <a:rPr lang="nl-NL" dirty="0"/>
              <a:t>Cloud Adapters in </a:t>
            </a:r>
            <a:r>
              <a:rPr lang="nl-NL" dirty="0" err="1"/>
              <a:t>iPaaS</a:t>
            </a:r>
            <a:r>
              <a:rPr lang="nl-NL" dirty="0"/>
              <a:t> platforms </a:t>
            </a:r>
            <a:r>
              <a:rPr lang="nl-NL" dirty="0" err="1"/>
              <a:t>and</a:t>
            </a:r>
            <a:r>
              <a:rPr lang="nl-NL" dirty="0"/>
              <a:t> SaaS </a:t>
            </a:r>
            <a:r>
              <a:rPr lang="nl-NL" dirty="0" err="1"/>
              <a:t>products</a:t>
            </a:r>
            <a:endParaRPr lang="nl-NL" dirty="0"/>
          </a:p>
          <a:p>
            <a:r>
              <a:rPr lang="nl-NL" dirty="0" err="1"/>
              <a:t>Decoupled</a:t>
            </a:r>
            <a:r>
              <a:rPr lang="nl-NL" dirty="0"/>
              <a:t> </a:t>
            </a:r>
            <a:r>
              <a:rPr lang="nl-NL" dirty="0" err="1"/>
              <a:t>gathering</a:t>
            </a:r>
            <a:r>
              <a:rPr lang="nl-NL" dirty="0"/>
              <a:t> &amp; </a:t>
            </a:r>
            <a:r>
              <a:rPr lang="nl-NL" dirty="0" err="1"/>
              <a:t>queueing</a:t>
            </a:r>
            <a:r>
              <a:rPr lang="nl-NL" dirty="0"/>
              <a:t> of change events (</a:t>
            </a:r>
            <a:r>
              <a:rPr lang="nl-NL" dirty="0" err="1"/>
              <a:t>preferably</a:t>
            </a:r>
            <a:r>
              <a:rPr lang="nl-NL" dirty="0"/>
              <a:t> </a:t>
            </a:r>
            <a:r>
              <a:rPr lang="nl-NL" dirty="0" err="1"/>
              <a:t>distributed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technology</a:t>
            </a:r>
            <a:r>
              <a:rPr lang="nl-NL" dirty="0"/>
              <a:t> </a:t>
            </a:r>
            <a:r>
              <a:rPr lang="nl-NL" dirty="0" err="1"/>
              <a:t>agnostic</a:t>
            </a:r>
            <a:r>
              <a:rPr lang="nl-NL" dirty="0"/>
              <a:t>; options for long term event </a:t>
            </a:r>
            <a:r>
              <a:rPr lang="nl-NL" dirty="0" err="1"/>
              <a:t>retention</a:t>
            </a:r>
            <a:r>
              <a:rPr lang="nl-NL" dirty="0"/>
              <a:t>)</a:t>
            </a:r>
          </a:p>
          <a:p>
            <a:pPr lvl="1"/>
            <a:r>
              <a:rPr lang="nl-NL" dirty="0"/>
              <a:t>Apache </a:t>
            </a:r>
            <a:r>
              <a:rPr lang="nl-NL" dirty="0" err="1"/>
              <a:t>Kafka</a:t>
            </a:r>
            <a:r>
              <a:rPr lang="nl-NL" dirty="0"/>
              <a:t>, </a:t>
            </a:r>
            <a:r>
              <a:rPr lang="nl-NL" dirty="0" err="1"/>
              <a:t>Rabbit</a:t>
            </a:r>
            <a:r>
              <a:rPr lang="nl-NL" dirty="0"/>
              <a:t> MQ, AWS SQS, JMS</a:t>
            </a:r>
          </a:p>
          <a:p>
            <a:r>
              <a:rPr lang="nl-NL" dirty="0"/>
              <a:t>Handling change – transport, </a:t>
            </a:r>
            <a:r>
              <a:rPr lang="nl-NL" dirty="0" err="1"/>
              <a:t>transform</a:t>
            </a:r>
            <a:r>
              <a:rPr lang="nl-NL" dirty="0"/>
              <a:t>, </a:t>
            </a:r>
            <a:r>
              <a:rPr lang="nl-NL" dirty="0" err="1"/>
              <a:t>apply</a:t>
            </a:r>
            <a:endParaRPr lang="nl-NL" dirty="0"/>
          </a:p>
          <a:p>
            <a:r>
              <a:rPr lang="nl-NL" dirty="0"/>
              <a:t>Query Stores – </a:t>
            </a:r>
            <a:r>
              <a:rPr lang="nl-NL" dirty="0" err="1"/>
              <a:t>picked</a:t>
            </a:r>
            <a:r>
              <a:rPr lang="nl-NL" dirty="0"/>
              <a:t> </a:t>
            </a:r>
            <a:r>
              <a:rPr lang="nl-NL" dirty="0" err="1"/>
              <a:t>based</a:t>
            </a:r>
            <a:r>
              <a:rPr lang="nl-NL" dirty="0"/>
              <a:t> on data </a:t>
            </a:r>
            <a:r>
              <a:rPr lang="nl-NL" dirty="0" err="1"/>
              <a:t>use</a:t>
            </a:r>
            <a:r>
              <a:rPr lang="nl-NL" dirty="0"/>
              <a:t> case </a:t>
            </a:r>
            <a:r>
              <a:rPr lang="nl-NL" dirty="0" err="1"/>
              <a:t>requirement</a:t>
            </a:r>
            <a:r>
              <a:rPr lang="nl-NL" dirty="0"/>
              <a:t>, </a:t>
            </a:r>
            <a:r>
              <a:rPr lang="nl-NL" dirty="0" err="1"/>
              <a:t>not</a:t>
            </a:r>
            <a:r>
              <a:rPr lang="nl-NL" dirty="0"/>
              <a:t> for CQRS</a:t>
            </a:r>
          </a:p>
          <a:p>
            <a:pPr lvl="1"/>
            <a:r>
              <a:rPr lang="nl-NL" dirty="0" err="1"/>
              <a:t>Any</a:t>
            </a:r>
            <a:r>
              <a:rPr lang="nl-NL" dirty="0"/>
              <a:t> database, in memory cache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0F54D8-9B82-455B-BB83-3359FAC883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96382161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30108-FDE2-450E-BE4A-1017288EF1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Detecting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Extracting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Publishing Changes </a:t>
            </a:r>
            <a:r>
              <a:rPr lang="nl-NL" dirty="0" err="1"/>
              <a:t>from</a:t>
            </a:r>
            <a:r>
              <a:rPr lang="nl-NL" dirty="0"/>
              <a:t> </a:t>
            </a:r>
            <a:r>
              <a:rPr lang="nl-NL" dirty="0" err="1"/>
              <a:t>many</a:t>
            </a:r>
            <a:r>
              <a:rPr lang="nl-NL" dirty="0"/>
              <a:t> sources – </a:t>
            </a:r>
            <a:r>
              <a:rPr lang="nl-NL" dirty="0" err="1"/>
              <a:t>Debezium</a:t>
            </a:r>
            <a:r>
              <a:rPr lang="nl-NL" dirty="0"/>
              <a:t>, </a:t>
            </a:r>
            <a:r>
              <a:rPr lang="nl-NL" dirty="0" err="1"/>
              <a:t>Kafka</a:t>
            </a:r>
            <a:r>
              <a:rPr lang="nl-NL" dirty="0"/>
              <a:t> Connect, Apache </a:t>
            </a:r>
            <a:r>
              <a:rPr lang="nl-NL" dirty="0" err="1"/>
              <a:t>Kafka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B123E0-35C7-47E4-A30A-D9E6EC0CBD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 dirty="0"/>
          </a:p>
        </p:txBody>
      </p:sp>
      <p:pic>
        <p:nvPicPr>
          <p:cNvPr id="12290" name="Picture 2" descr="Image result for debezium">
            <a:extLst>
              <a:ext uri="{FF2B5EF4-FFF2-40B4-BE49-F238E27FC236}">
                <a16:creationId xmlns:a16="http://schemas.microsoft.com/office/drawing/2014/main" id="{D191CE7B-C325-4DC2-B08E-E7F01A43A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1402" y="1267725"/>
            <a:ext cx="747750" cy="747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9CDC233-EA18-464C-A480-EC94EA7391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671" y="944182"/>
            <a:ext cx="1699456" cy="1394836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8C264009-0B4B-412B-AEE8-FA42F89EE8AC}"/>
              </a:ext>
            </a:extLst>
          </p:cNvPr>
          <p:cNvSpPr/>
          <p:nvPr/>
        </p:nvSpPr>
        <p:spPr>
          <a:xfrm>
            <a:off x="2091127" y="1433782"/>
            <a:ext cx="700275" cy="4405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CDC</a:t>
            </a:r>
            <a:endParaRPr lang="en-NL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8500D7-8F60-4AD9-917E-918C3C60C71C}"/>
              </a:ext>
            </a:extLst>
          </p:cNvPr>
          <p:cNvSpPr txBox="1"/>
          <p:nvPr/>
        </p:nvSpPr>
        <p:spPr>
          <a:xfrm>
            <a:off x="2791402" y="2000526"/>
            <a:ext cx="751809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 err="1"/>
              <a:t>Debezium</a:t>
            </a:r>
            <a:endParaRPr lang="en-NL" sz="1300" dirty="0" err="1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5064473-EAA3-4AD2-96BB-3E1865700B7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063"/>
          <a:stretch/>
        </p:blipFill>
        <p:spPr>
          <a:xfrm>
            <a:off x="829100" y="2367818"/>
            <a:ext cx="1262027" cy="25959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AE5E7A1-7BD2-418B-9B7D-3BAE700614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93316" y="2739179"/>
            <a:ext cx="1242168" cy="716342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E647739-CE1E-4A72-BEF5-E6148ACA3403}"/>
              </a:ext>
            </a:extLst>
          </p:cNvPr>
          <p:cNvCxnSpPr>
            <a:cxnSpLocks/>
            <a:stCxn id="12290" idx="3"/>
          </p:cNvCxnSpPr>
          <p:nvPr/>
        </p:nvCxnSpPr>
        <p:spPr>
          <a:xfrm>
            <a:off x="3539152" y="1641600"/>
            <a:ext cx="354164" cy="11340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BC21228-9AD0-4808-B6E6-211F1416C254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2091127" y="3128026"/>
            <a:ext cx="1667273" cy="5377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ube 16">
            <a:extLst>
              <a:ext uri="{FF2B5EF4-FFF2-40B4-BE49-F238E27FC236}">
                <a16:creationId xmlns:a16="http://schemas.microsoft.com/office/drawing/2014/main" id="{51C9D08F-D1F3-4BBA-BB4A-68703444BE36}"/>
              </a:ext>
            </a:extLst>
          </p:cNvPr>
          <p:cNvSpPr/>
          <p:nvPr/>
        </p:nvSpPr>
        <p:spPr>
          <a:xfrm>
            <a:off x="5385599" y="2231591"/>
            <a:ext cx="1958400" cy="1512000"/>
          </a:xfrm>
          <a:prstGeom prst="cub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/>
              <a:t>Apache </a:t>
            </a:r>
            <a:r>
              <a:rPr lang="nl-NL" dirty="0" err="1"/>
              <a:t>Kafka</a:t>
            </a:r>
            <a:endParaRPr lang="en-NL" dirty="0"/>
          </a:p>
        </p:txBody>
      </p:sp>
      <p:pic>
        <p:nvPicPr>
          <p:cNvPr id="12292" name="Picture 4" descr="Image result for kafka connect logo">
            <a:extLst>
              <a:ext uri="{FF2B5EF4-FFF2-40B4-BE49-F238E27FC236}">
                <a16:creationId xmlns:a16="http://schemas.microsoft.com/office/drawing/2014/main" id="{638A1BAC-0A00-49D3-B54F-17F7CF54DF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1216" y="3128026"/>
            <a:ext cx="769184" cy="769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753147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14156-8E1A-43B7-B884-0C17FC56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iPaaS</a:t>
            </a:r>
            <a:r>
              <a:rPr lang="nl-NL" dirty="0"/>
              <a:t> (Cloud) Adapters for SaaS &amp; Platform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CA589B-52F3-406F-9754-D8B1071328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Prepackaged</a:t>
            </a:r>
            <a:r>
              <a:rPr lang="nl-NL" dirty="0"/>
              <a:t> Change Event Detectors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588F8A-0656-4B5B-950D-031126262B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 dirty="0"/>
          </a:p>
        </p:txBody>
      </p:sp>
      <p:pic>
        <p:nvPicPr>
          <p:cNvPr id="6" name="Snagit_SNG859">
            <a:extLst>
              <a:ext uri="{FF2B5EF4-FFF2-40B4-BE49-F238E27FC236}">
                <a16:creationId xmlns:a16="http://schemas.microsoft.com/office/drawing/2014/main" id="{E17B92E0-A649-40E6-B650-F88AFE30CD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457" y="1300690"/>
            <a:ext cx="3610507" cy="2166304"/>
          </a:xfrm>
          <a:prstGeom prst="rect">
            <a:avLst/>
          </a:prstGeom>
        </p:spPr>
      </p:pic>
      <p:pic>
        <p:nvPicPr>
          <p:cNvPr id="29698" name="Picture 2" descr="Image result for oracle integration adapters">
            <a:extLst>
              <a:ext uri="{FF2B5EF4-FFF2-40B4-BE49-F238E27FC236}">
                <a16:creationId xmlns:a16="http://schemas.microsoft.com/office/drawing/2014/main" id="{D8A19AAD-898E-4976-8100-BDBDE2F82E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24" b="13873"/>
          <a:stretch/>
        </p:blipFill>
        <p:spPr bwMode="auto">
          <a:xfrm>
            <a:off x="5303037" y="2610309"/>
            <a:ext cx="3698100" cy="1716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Snagit_SNG85B">
            <a:extLst>
              <a:ext uri="{FF2B5EF4-FFF2-40B4-BE49-F238E27FC236}">
                <a16:creationId xmlns:a16="http://schemas.microsoft.com/office/drawing/2014/main" id="{CE4858F4-5EB0-44A7-A31F-E440EF7A57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260" y="3256662"/>
            <a:ext cx="2795860" cy="1459338"/>
          </a:xfrm>
          <a:prstGeom prst="rect">
            <a:avLst/>
          </a:prstGeom>
        </p:spPr>
      </p:pic>
      <p:pic>
        <p:nvPicPr>
          <p:cNvPr id="29700" name="Picture 4" descr="Image result for oracle ssi adapters">
            <a:extLst>
              <a:ext uri="{FF2B5EF4-FFF2-40B4-BE49-F238E27FC236}">
                <a16:creationId xmlns:a16="http://schemas.microsoft.com/office/drawing/2014/main" id="{4E638CC4-F805-4FE1-8268-AAD36FCF8F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09" b="9587"/>
          <a:stretch/>
        </p:blipFill>
        <p:spPr bwMode="auto">
          <a:xfrm>
            <a:off x="6941642" y="403707"/>
            <a:ext cx="1958994" cy="1793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702" name="Picture 6" descr="Image result for zapier twitter slack">
            <a:extLst>
              <a:ext uri="{FF2B5EF4-FFF2-40B4-BE49-F238E27FC236}">
                <a16:creationId xmlns:a16="http://schemas.microsoft.com/office/drawing/2014/main" id="{DF949E8D-36AF-4F07-B93B-307F17BAFC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7315" y="747545"/>
            <a:ext cx="1950685" cy="14044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704" name="Picture 8" descr="Image result for logic apps connectors">
            <a:extLst>
              <a:ext uri="{FF2B5EF4-FFF2-40B4-BE49-F238E27FC236}">
                <a16:creationId xmlns:a16="http://schemas.microsoft.com/office/drawing/2014/main" id="{04704E39-615D-4A35-8E13-BC778A996A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166" y="2826000"/>
            <a:ext cx="2392882" cy="1796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1029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97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97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97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97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97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97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96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96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96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97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97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97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918974" y="5604164"/>
            <a:ext cx="3240000" cy="108000"/>
          </a:xfrm>
        </p:spPr>
        <p:txBody>
          <a:bodyPr/>
          <a:lstStyle/>
          <a:p>
            <a:r>
              <a:rPr lang="en-US"/>
              <a:t>Introducing Apache Kafka - 15 april 2020</a:t>
            </a:r>
            <a:endParaRPr lang="nl-NL" dirty="0"/>
          </a:p>
        </p:txBody>
      </p:sp>
      <p:pic>
        <p:nvPicPr>
          <p:cNvPr id="1026" name="Picture 2" descr="Image result for logo twitter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4814" y="456094"/>
            <a:ext cx="2594767" cy="1831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8956" y="3651022"/>
            <a:ext cx="4595463" cy="12189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TextBox 11"/>
          <p:cNvSpPr txBox="1"/>
          <p:nvPr/>
        </p:nvSpPr>
        <p:spPr>
          <a:xfrm>
            <a:off x="255181" y="1983239"/>
            <a:ext cx="4481996" cy="147732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Decoupled communication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0, 1 or many followers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Scalable number of messages (and parties)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Reliable (mostly available, few messages lost)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Full history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Open: cross device, cross location</a:t>
            </a:r>
            <a:endParaRPr lang="nl-NL" sz="1600" dirty="0"/>
          </a:p>
        </p:txBody>
      </p:sp>
      <p:sp>
        <p:nvSpPr>
          <p:cNvPr id="15" name="TextBox 14"/>
          <p:cNvSpPr txBox="1"/>
          <p:nvPr/>
        </p:nvSpPr>
        <p:spPr>
          <a:xfrm>
            <a:off x="5431140" y="1983239"/>
            <a:ext cx="3529812" cy="147732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1600" dirty="0"/>
              <a:t>Not Sub-second, near real-time fast</a:t>
            </a:r>
          </a:p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1600" dirty="0"/>
              <a:t>Rate limited (#messages/minute)</a:t>
            </a:r>
          </a:p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1600" dirty="0"/>
              <a:t>Size limited (140-280 characters)</a:t>
            </a:r>
          </a:p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1600" dirty="0"/>
              <a:t>Format limited (text)</a:t>
            </a:r>
          </a:p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1600" dirty="0"/>
              <a:t>Not for private interactions</a:t>
            </a:r>
          </a:p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1600" dirty="0"/>
              <a:t>Not (really) for programmatic use</a:t>
            </a:r>
            <a:endParaRPr lang="nl-NL" sz="1600" dirty="0"/>
          </a:p>
        </p:txBody>
      </p:sp>
      <p:pic>
        <p:nvPicPr>
          <p:cNvPr id="2050" name="Picture 2" descr="http://zone1.aqusagtechnologi.netdna-cdn.com/wp-content/uploads/2015/05/Website1-750x341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764"/>
          <a:stretch/>
        </p:blipFill>
        <p:spPr bwMode="auto">
          <a:xfrm>
            <a:off x="121772" y="364099"/>
            <a:ext cx="1673226" cy="1610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http://zone1.aqusagtechnologi.netdna-cdn.com/wp-content/uploads/2015/05/Website1-750x341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638"/>
          <a:stretch/>
        </p:blipFill>
        <p:spPr bwMode="auto">
          <a:xfrm>
            <a:off x="8117810" y="1169372"/>
            <a:ext cx="891404" cy="855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0981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17D830-A883-453F-817C-5EBDA2833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JIT </a:t>
            </a:r>
            <a:r>
              <a:rPr lang="nl-NL" dirty="0" err="1"/>
              <a:t>vs</a:t>
            </a:r>
            <a:r>
              <a:rPr lang="nl-NL" dirty="0"/>
              <a:t> AOT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740940-04E2-49BA-AEA6-1B4691F91F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5647FC-837A-4EC9-9A49-B44C372327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 dirty="0"/>
          </a:p>
        </p:txBody>
      </p:sp>
      <p:pic>
        <p:nvPicPr>
          <p:cNvPr id="13314" name="Picture 2" descr="Related image">
            <a:extLst>
              <a:ext uri="{FF2B5EF4-FFF2-40B4-BE49-F238E27FC236}">
                <a16:creationId xmlns:a16="http://schemas.microsoft.com/office/drawing/2014/main" id="{217EFF2B-319A-4568-B4CA-58600E7632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6158" y="792000"/>
            <a:ext cx="4666899" cy="406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894AA99-5A6A-4216-891D-AFF7FA9E3ECF}"/>
              </a:ext>
            </a:extLst>
          </p:cNvPr>
          <p:cNvSpPr txBox="1"/>
          <p:nvPr/>
        </p:nvSpPr>
        <p:spPr>
          <a:xfrm>
            <a:off x="7027842" y="1637071"/>
            <a:ext cx="1186222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3200" dirty="0"/>
              <a:t>CQRS</a:t>
            </a:r>
            <a:endParaRPr lang="en-NL" sz="3200" dirty="0" err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ACCD9DE-D927-49AD-98C8-F63409912D5C}"/>
              </a:ext>
            </a:extLst>
          </p:cNvPr>
          <p:cNvSpPr txBox="1"/>
          <p:nvPr/>
        </p:nvSpPr>
        <p:spPr>
          <a:xfrm>
            <a:off x="7027842" y="3515032"/>
            <a:ext cx="775853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3200" dirty="0" err="1"/>
              <a:t>SPo</a:t>
            </a:r>
            <a:endParaRPr lang="en-NL" sz="3200" dirty="0" err="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1252B3-9919-4BBF-A57E-D8C28E32DD30}"/>
              </a:ext>
            </a:extLst>
          </p:cNvPr>
          <p:cNvSpPr txBox="1"/>
          <p:nvPr/>
        </p:nvSpPr>
        <p:spPr>
          <a:xfrm>
            <a:off x="7899003" y="3268810"/>
            <a:ext cx="814325" cy="98488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3200" dirty="0" err="1"/>
              <a:t>T</a:t>
            </a:r>
            <a:r>
              <a:rPr lang="nl-NL" sz="1800" dirty="0" err="1"/>
              <a:t>ruth</a:t>
            </a:r>
            <a:endParaRPr lang="nl-NL" sz="3200" dirty="0"/>
          </a:p>
          <a:p>
            <a:r>
              <a:rPr lang="nl-NL" sz="3200" dirty="0"/>
              <a:t>F</a:t>
            </a:r>
            <a:r>
              <a:rPr lang="nl-NL" sz="1800" dirty="0"/>
              <a:t>ailure</a:t>
            </a:r>
            <a:endParaRPr lang="en-NL" sz="3200" dirty="0" err="1"/>
          </a:p>
        </p:txBody>
      </p:sp>
    </p:spTree>
    <p:extLst>
      <p:ext uri="{BB962C8B-B14F-4D97-AF65-F5344CB8AC3E}">
        <p14:creationId xmlns:p14="http://schemas.microsoft.com/office/powerpoint/2010/main" val="318496370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8619C-0EF0-4151-9114-990586066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JIT </a:t>
            </a:r>
            <a:r>
              <a:rPr lang="nl-NL" dirty="0" err="1"/>
              <a:t>vs</a:t>
            </a:r>
            <a:r>
              <a:rPr lang="nl-NL" dirty="0"/>
              <a:t> AOT Data Integration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D31616-BBEE-44DA-BD3C-33C6A90343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Just In Time</a:t>
            </a:r>
          </a:p>
          <a:p>
            <a:pPr lvl="1"/>
            <a:r>
              <a:rPr lang="nl-NL" dirty="0" err="1"/>
              <a:t>Process</a:t>
            </a:r>
            <a:r>
              <a:rPr lang="nl-NL" dirty="0"/>
              <a:t> [</a:t>
            </a:r>
            <a:r>
              <a:rPr lang="nl-NL" dirty="0" err="1"/>
              <a:t>synchronous</a:t>
            </a:r>
            <a:r>
              <a:rPr lang="nl-NL" dirty="0"/>
              <a:t>] </a:t>
            </a:r>
            <a:r>
              <a:rPr lang="nl-NL" dirty="0" err="1"/>
              <a:t>request</a:t>
            </a:r>
            <a:r>
              <a:rPr lang="nl-NL" dirty="0"/>
              <a:t> for data ‘</a:t>
            </a:r>
            <a:r>
              <a:rPr lang="nl-NL" dirty="0" err="1"/>
              <a:t>just</a:t>
            </a:r>
            <a:r>
              <a:rPr lang="nl-NL" dirty="0"/>
              <a:t> in </a:t>
            </a:r>
            <a:r>
              <a:rPr lang="nl-NL" dirty="0" err="1"/>
              <a:t>in</a:t>
            </a:r>
            <a:r>
              <a:rPr lang="nl-NL" dirty="0"/>
              <a:t> time’</a:t>
            </a:r>
          </a:p>
          <a:p>
            <a:pPr lvl="2"/>
            <a:r>
              <a:rPr lang="nl-NL" dirty="0" err="1"/>
              <a:t>Only</a:t>
            </a:r>
            <a:r>
              <a:rPr lang="nl-NL" dirty="0"/>
              <a:t> data </a:t>
            </a:r>
            <a:r>
              <a:rPr lang="nl-NL" dirty="0" err="1"/>
              <a:t>that</a:t>
            </a:r>
            <a:r>
              <a:rPr lang="nl-NL" dirty="0"/>
              <a:t> is </a:t>
            </a:r>
            <a:r>
              <a:rPr lang="nl-NL" dirty="0" err="1"/>
              <a:t>requested</a:t>
            </a:r>
            <a:endParaRPr lang="nl-NL" dirty="0"/>
          </a:p>
          <a:p>
            <a:pPr lvl="2"/>
            <a:r>
              <a:rPr lang="nl-NL" dirty="0" err="1"/>
              <a:t>Fresh</a:t>
            </a:r>
            <a:r>
              <a:rPr lang="nl-NL" dirty="0"/>
              <a:t> as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be</a:t>
            </a:r>
            <a:endParaRPr lang="nl-NL" dirty="0"/>
          </a:p>
          <a:p>
            <a:pPr lvl="2"/>
            <a:r>
              <a:rPr lang="nl-NL" dirty="0" err="1"/>
              <a:t>All</a:t>
            </a:r>
            <a:r>
              <a:rPr lang="nl-NL" dirty="0"/>
              <a:t> </a:t>
            </a:r>
            <a:r>
              <a:rPr lang="nl-NL" dirty="0" err="1"/>
              <a:t>authorization</a:t>
            </a:r>
            <a:r>
              <a:rPr lang="nl-NL" dirty="0"/>
              <a:t> </a:t>
            </a:r>
            <a:r>
              <a:rPr lang="nl-NL" dirty="0" err="1"/>
              <a:t>rules</a:t>
            </a:r>
            <a:r>
              <a:rPr lang="nl-NL" dirty="0"/>
              <a:t> </a:t>
            </a:r>
            <a:r>
              <a:rPr lang="nl-NL" dirty="0" err="1"/>
              <a:t>applied</a:t>
            </a:r>
            <a:endParaRPr lang="nl-NL" dirty="0"/>
          </a:p>
          <a:p>
            <a:pPr lvl="2"/>
            <a:r>
              <a:rPr lang="nl-NL" dirty="0"/>
              <a:t>Single Source of </a:t>
            </a:r>
            <a:r>
              <a:rPr lang="nl-NL" dirty="0" err="1"/>
              <a:t>Truth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of Failure</a:t>
            </a:r>
          </a:p>
          <a:p>
            <a:pPr lvl="2"/>
            <a:r>
              <a:rPr lang="nl-NL" dirty="0" err="1"/>
              <a:t>Transformation</a:t>
            </a:r>
            <a:r>
              <a:rPr lang="nl-NL" dirty="0"/>
              <a:t> &amp; </a:t>
            </a:r>
            <a:r>
              <a:rPr lang="nl-NL" dirty="0" err="1"/>
              <a:t>Aggregation</a:t>
            </a:r>
            <a:r>
              <a:rPr lang="nl-NL" dirty="0"/>
              <a:t> at </a:t>
            </a:r>
            <a:r>
              <a:rPr lang="nl-NL" dirty="0" err="1"/>
              <a:t>request</a:t>
            </a:r>
            <a:r>
              <a:rPr lang="nl-NL" dirty="0"/>
              <a:t> time</a:t>
            </a:r>
          </a:p>
          <a:p>
            <a:pPr lvl="2"/>
            <a:r>
              <a:rPr lang="nl-NL" dirty="0"/>
              <a:t>Hard (</a:t>
            </a:r>
            <a:r>
              <a:rPr lang="nl-NL" dirty="0" err="1"/>
              <a:t>runtime</a:t>
            </a:r>
            <a:r>
              <a:rPr lang="nl-NL" dirty="0"/>
              <a:t>) </a:t>
            </a:r>
            <a:r>
              <a:rPr lang="nl-NL" dirty="0" err="1"/>
              <a:t>dependencies</a:t>
            </a:r>
            <a:r>
              <a:rPr lang="nl-NL" dirty="0"/>
              <a:t> </a:t>
            </a:r>
            <a:r>
              <a:rPr lang="nl-NL" dirty="0" err="1"/>
              <a:t>from</a:t>
            </a:r>
            <a:r>
              <a:rPr lang="nl-NL" dirty="0"/>
              <a:t> </a:t>
            </a:r>
            <a:r>
              <a:rPr lang="nl-NL" dirty="0" err="1"/>
              <a:t>consumer</a:t>
            </a:r>
            <a:r>
              <a:rPr lang="nl-NL" dirty="0"/>
              <a:t> on producer</a:t>
            </a:r>
          </a:p>
          <a:p>
            <a:pPr lvl="1"/>
            <a:endParaRPr lang="nl-NL" dirty="0"/>
          </a:p>
          <a:p>
            <a:r>
              <a:rPr lang="nl-NL" dirty="0" err="1"/>
              <a:t>Ahead</a:t>
            </a:r>
            <a:r>
              <a:rPr lang="nl-NL" dirty="0"/>
              <a:t> Of Time (CQRS)</a:t>
            </a:r>
          </a:p>
          <a:p>
            <a:pPr lvl="1"/>
            <a:r>
              <a:rPr lang="nl-NL" dirty="0"/>
              <a:t>Pre-</a:t>
            </a:r>
            <a:r>
              <a:rPr lang="nl-NL" dirty="0" err="1"/>
              <a:t>process</a:t>
            </a:r>
            <a:r>
              <a:rPr lang="nl-NL" dirty="0"/>
              <a:t> / pre-share data ‘</a:t>
            </a:r>
            <a:r>
              <a:rPr lang="nl-NL" dirty="0" err="1"/>
              <a:t>ahead</a:t>
            </a:r>
            <a:r>
              <a:rPr lang="nl-NL" dirty="0"/>
              <a:t> of time’</a:t>
            </a:r>
          </a:p>
          <a:p>
            <a:pPr lvl="2"/>
            <a:r>
              <a:rPr lang="nl-NL" dirty="0" err="1"/>
              <a:t>Potentially</a:t>
            </a:r>
            <a:r>
              <a:rPr lang="nl-NL" dirty="0"/>
              <a:t> </a:t>
            </a:r>
            <a:r>
              <a:rPr lang="nl-NL" dirty="0" err="1"/>
              <a:t>includes</a:t>
            </a:r>
            <a:r>
              <a:rPr lang="nl-NL" dirty="0"/>
              <a:t> data </a:t>
            </a:r>
            <a:r>
              <a:rPr lang="nl-NL" dirty="0" err="1"/>
              <a:t>that</a:t>
            </a:r>
            <a:r>
              <a:rPr lang="nl-NL" dirty="0"/>
              <a:t> </a:t>
            </a:r>
            <a:r>
              <a:rPr lang="nl-NL" dirty="0" err="1"/>
              <a:t>will</a:t>
            </a:r>
            <a:r>
              <a:rPr lang="nl-NL" dirty="0"/>
              <a:t> never </a:t>
            </a:r>
            <a:r>
              <a:rPr lang="nl-NL" dirty="0" err="1"/>
              <a:t>be</a:t>
            </a:r>
            <a:r>
              <a:rPr lang="nl-NL" dirty="0"/>
              <a:t> </a:t>
            </a:r>
            <a:r>
              <a:rPr lang="nl-NL" dirty="0" err="1"/>
              <a:t>requested</a:t>
            </a:r>
            <a:endParaRPr lang="nl-NL" dirty="0"/>
          </a:p>
          <a:p>
            <a:pPr lvl="2"/>
            <a:r>
              <a:rPr lang="nl-NL" dirty="0"/>
              <a:t>Data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</a:t>
            </a:r>
            <a:r>
              <a:rPr lang="nl-NL" dirty="0" err="1"/>
              <a:t>outdated</a:t>
            </a:r>
            <a:endParaRPr lang="nl-NL" dirty="0"/>
          </a:p>
          <a:p>
            <a:pPr lvl="2"/>
            <a:r>
              <a:rPr lang="nl-NL" dirty="0"/>
              <a:t>Data is ready </a:t>
            </a:r>
            <a:r>
              <a:rPr lang="nl-NL" dirty="0" err="1"/>
              <a:t>to</a:t>
            </a:r>
            <a:r>
              <a:rPr lang="nl-NL" dirty="0"/>
              <a:t> go (easy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quick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get)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tailor</a:t>
            </a:r>
            <a:r>
              <a:rPr lang="nl-NL" dirty="0"/>
              <a:t> made for </a:t>
            </a:r>
            <a:r>
              <a:rPr lang="nl-NL" dirty="0" err="1"/>
              <a:t>use</a:t>
            </a:r>
            <a:r>
              <a:rPr lang="nl-NL" dirty="0"/>
              <a:t> case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A14BC6-CF13-48C7-BE3C-7628DF8B55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82754761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BCF7B-4F89-46DD-AAF4-137F0E064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Backend For </a:t>
            </a:r>
            <a:r>
              <a:rPr lang="nl-NL" dirty="0" err="1"/>
              <a:t>Frontend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012166-BBC0-4609-BE3D-B36B2F888E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C4F433-8AF4-40F9-9929-5DAB8B990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 dirty="0"/>
          </a:p>
        </p:txBody>
      </p:sp>
      <p:pic>
        <p:nvPicPr>
          <p:cNvPr id="27650" name="Picture 2" descr="https://samnewman.io/pattern-img/bff/single-api.jpg">
            <a:extLst>
              <a:ext uri="{FF2B5EF4-FFF2-40B4-BE49-F238E27FC236}">
                <a16:creationId xmlns:a16="http://schemas.microsoft.com/office/drawing/2014/main" id="{8888A7FF-24AA-48F6-855A-96DFAFF2FB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999" y="936000"/>
            <a:ext cx="3017020" cy="3706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52" name="Picture 4" descr="https://samnewman.io/pattern-img/bff/bff-overview.jpg">
            <a:extLst>
              <a:ext uri="{FF2B5EF4-FFF2-40B4-BE49-F238E27FC236}">
                <a16:creationId xmlns:a16="http://schemas.microsoft.com/office/drawing/2014/main" id="{71C8C844-14F2-4F48-8175-B1E288FECF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0985" y="838624"/>
            <a:ext cx="3416000" cy="37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9DF8EF95-8B63-42D4-A96F-462839DA077F}"/>
              </a:ext>
            </a:extLst>
          </p:cNvPr>
          <p:cNvSpPr/>
          <p:nvPr/>
        </p:nvSpPr>
        <p:spPr>
          <a:xfrm>
            <a:off x="3910669" y="2248352"/>
            <a:ext cx="1146665" cy="11495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533460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6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9" presetClass="emph" presetSubtype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2765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6" dur="indefinite"/>
                                        <p:tgtEl>
                                          <p:spTgt spid="276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C7834B-7803-4B3C-8EDA-450FEB7BA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CQRS =&gt; Data Backend For </a:t>
            </a:r>
            <a:r>
              <a:rPr lang="nl-NL" dirty="0" err="1"/>
              <a:t>Frontend</a:t>
            </a:r>
            <a:r>
              <a:rPr lang="nl-NL" dirty="0"/>
              <a:t>: </a:t>
            </a:r>
            <a:br>
              <a:rPr lang="nl-NL" dirty="0"/>
            </a:br>
            <a:r>
              <a:rPr lang="nl-NL" dirty="0" err="1"/>
              <a:t>Optimized</a:t>
            </a:r>
            <a:r>
              <a:rPr lang="nl-NL" dirty="0"/>
              <a:t> data set for special </a:t>
            </a:r>
            <a:r>
              <a:rPr lang="nl-NL" dirty="0" err="1"/>
              <a:t>use</a:t>
            </a:r>
            <a:r>
              <a:rPr lang="nl-NL" dirty="0"/>
              <a:t> case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5B1761-CF39-473E-B2DF-14AFE0BAAF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Shape</a:t>
            </a:r>
            <a:r>
              <a:rPr lang="nl-NL" dirty="0"/>
              <a:t> &amp; Format</a:t>
            </a:r>
          </a:p>
          <a:p>
            <a:r>
              <a:rPr lang="nl-NL" dirty="0"/>
              <a:t>Right </a:t>
            </a:r>
            <a:r>
              <a:rPr lang="nl-NL" dirty="0" err="1"/>
              <a:t>Grained</a:t>
            </a:r>
            <a:r>
              <a:rPr lang="nl-NL" dirty="0"/>
              <a:t> (</a:t>
            </a:r>
            <a:r>
              <a:rPr lang="nl-NL" dirty="0" err="1"/>
              <a:t>aggregation</a:t>
            </a:r>
            <a:r>
              <a:rPr lang="nl-NL" dirty="0"/>
              <a:t>, </a:t>
            </a:r>
            <a:r>
              <a:rPr lang="nl-NL" dirty="0" err="1"/>
              <a:t>consolidation</a:t>
            </a:r>
            <a:r>
              <a:rPr lang="nl-NL" dirty="0"/>
              <a:t>)</a:t>
            </a:r>
          </a:p>
          <a:p>
            <a:r>
              <a:rPr lang="nl-NL" dirty="0" err="1"/>
              <a:t>Filtered</a:t>
            </a:r>
            <a:endParaRPr lang="nl-NL" dirty="0"/>
          </a:p>
          <a:p>
            <a:r>
              <a:rPr lang="nl-NL" dirty="0" err="1"/>
              <a:t>Enriched</a:t>
            </a:r>
            <a:r>
              <a:rPr lang="nl-NL" dirty="0"/>
              <a:t> (</a:t>
            </a:r>
            <a:r>
              <a:rPr lang="nl-NL" dirty="0" err="1"/>
              <a:t>from</a:t>
            </a:r>
            <a:r>
              <a:rPr lang="nl-NL" dirty="0"/>
              <a:t> multiple sources)</a:t>
            </a:r>
          </a:p>
          <a:p>
            <a:r>
              <a:rPr lang="nl-NL" dirty="0" err="1"/>
              <a:t>Location</a:t>
            </a:r>
            <a:endParaRPr lang="nl-NL" dirty="0"/>
          </a:p>
          <a:p>
            <a:r>
              <a:rPr lang="nl-NL" dirty="0"/>
              <a:t>Time (</a:t>
            </a:r>
            <a:r>
              <a:rPr lang="nl-NL" dirty="0" err="1"/>
              <a:t>refreshed</a:t>
            </a:r>
            <a:r>
              <a:rPr lang="nl-NL" dirty="0"/>
              <a:t> at </a:t>
            </a:r>
            <a:r>
              <a:rPr lang="nl-NL" dirty="0" err="1"/>
              <a:t>the</a:t>
            </a:r>
            <a:r>
              <a:rPr lang="nl-NL" dirty="0"/>
              <a:t> right time)</a:t>
            </a:r>
          </a:p>
          <a:p>
            <a:r>
              <a:rPr lang="nl-NL" dirty="0"/>
              <a:t>Search Options</a:t>
            </a:r>
          </a:p>
          <a:p>
            <a:endParaRPr lang="nl-NL" dirty="0"/>
          </a:p>
          <a:p>
            <a:r>
              <a:rPr lang="nl-NL" dirty="0"/>
              <a:t>BASE (</a:t>
            </a:r>
            <a:r>
              <a:rPr lang="nl-NL" dirty="0" err="1"/>
              <a:t>eventually</a:t>
            </a:r>
            <a:r>
              <a:rPr lang="nl-NL" dirty="0"/>
              <a:t> – </a:t>
            </a:r>
            <a:r>
              <a:rPr lang="nl-NL" dirty="0" err="1"/>
              <a:t>when</a:t>
            </a:r>
            <a:r>
              <a:rPr lang="nl-NL" dirty="0"/>
              <a:t>? – consistent)</a:t>
            </a:r>
          </a:p>
          <a:p>
            <a:r>
              <a:rPr lang="nl-NL" dirty="0" err="1"/>
              <a:t>Authorization</a:t>
            </a:r>
            <a:endParaRPr lang="nl-NL" dirty="0"/>
          </a:p>
          <a:p>
            <a:r>
              <a:rPr lang="nl-NL" dirty="0"/>
              <a:t>GDPR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2C6D0D-2678-4D98-AD1F-F573B9BA6A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 dirty="0"/>
          </a:p>
        </p:txBody>
      </p:sp>
      <p:pic>
        <p:nvPicPr>
          <p:cNvPr id="28674" name="Picture 2" descr="Related image">
            <a:extLst>
              <a:ext uri="{FF2B5EF4-FFF2-40B4-BE49-F238E27FC236}">
                <a16:creationId xmlns:a16="http://schemas.microsoft.com/office/drawing/2014/main" id="{F1B41BC7-F576-4475-93D3-DF50CB2F3B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1909" y="1080000"/>
            <a:ext cx="2759514" cy="3822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D0DE843-C284-49E2-A5AF-317D0FD43269}"/>
              </a:ext>
            </a:extLst>
          </p:cNvPr>
          <p:cNvSpPr/>
          <p:nvPr/>
        </p:nvSpPr>
        <p:spPr>
          <a:xfrm>
            <a:off x="4469229" y="1681525"/>
            <a:ext cx="1371942" cy="530197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UI</a:t>
            </a:r>
            <a:endParaRPr lang="en-NL" sz="1050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BA0BE90-23F0-4FA6-9EC2-88D268C09204}"/>
              </a:ext>
            </a:extLst>
          </p:cNvPr>
          <p:cNvSpPr/>
          <p:nvPr/>
        </p:nvSpPr>
        <p:spPr>
          <a:xfrm>
            <a:off x="4469229" y="2535729"/>
            <a:ext cx="1371942" cy="68532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00" dirty="0" err="1"/>
              <a:t>APIs</a:t>
            </a:r>
            <a:endParaRPr lang="nl-NL" sz="1000" dirty="0"/>
          </a:p>
          <a:p>
            <a:pPr algn="ctr"/>
            <a:r>
              <a:rPr lang="nl-NL" sz="1000" dirty="0"/>
              <a:t>(backend for </a:t>
            </a:r>
            <a:r>
              <a:rPr lang="nl-NL" sz="1000" dirty="0" err="1"/>
              <a:t>frontend</a:t>
            </a:r>
            <a:r>
              <a:rPr lang="nl-NL" sz="1000" dirty="0"/>
              <a:t>)</a:t>
            </a:r>
            <a:endParaRPr lang="en-NL" sz="1000" dirty="0"/>
          </a:p>
        </p:txBody>
      </p:sp>
      <p:sp>
        <p:nvSpPr>
          <p:cNvPr id="8" name="Flowchart: Magnetic Disk 7">
            <a:extLst>
              <a:ext uri="{FF2B5EF4-FFF2-40B4-BE49-F238E27FC236}">
                <a16:creationId xmlns:a16="http://schemas.microsoft.com/office/drawing/2014/main" id="{ACCD4946-4563-4039-91F0-538F4141A101}"/>
              </a:ext>
            </a:extLst>
          </p:cNvPr>
          <p:cNvSpPr/>
          <p:nvPr/>
        </p:nvSpPr>
        <p:spPr>
          <a:xfrm>
            <a:off x="4469229" y="3554887"/>
            <a:ext cx="1371942" cy="1030938"/>
          </a:xfrm>
          <a:prstGeom prst="flowChartMagneticDisk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00" dirty="0"/>
              <a:t>Data Store</a:t>
            </a:r>
            <a:endParaRPr lang="en-NL" sz="1000" dirty="0"/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13FF30C9-7DA6-4FBF-A7BD-5B7CCA8CDADA}"/>
              </a:ext>
            </a:extLst>
          </p:cNvPr>
          <p:cNvSpPr/>
          <p:nvPr/>
        </p:nvSpPr>
        <p:spPr>
          <a:xfrm>
            <a:off x="5047759" y="2158702"/>
            <a:ext cx="214882" cy="435940"/>
          </a:xfrm>
          <a:prstGeom prst="down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DFB467BC-9645-4629-9621-C845AC157E3E}"/>
              </a:ext>
            </a:extLst>
          </p:cNvPr>
          <p:cNvSpPr/>
          <p:nvPr/>
        </p:nvSpPr>
        <p:spPr>
          <a:xfrm>
            <a:off x="5047759" y="3051200"/>
            <a:ext cx="214882" cy="586162"/>
          </a:xfrm>
          <a:prstGeom prst="down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2" name="Flowchart: Magnetic Disk 11">
            <a:extLst>
              <a:ext uri="{FF2B5EF4-FFF2-40B4-BE49-F238E27FC236}">
                <a16:creationId xmlns:a16="http://schemas.microsoft.com/office/drawing/2014/main" id="{72456D73-D77D-4B47-9995-CC7485554E23}"/>
              </a:ext>
            </a:extLst>
          </p:cNvPr>
          <p:cNvSpPr/>
          <p:nvPr/>
        </p:nvSpPr>
        <p:spPr>
          <a:xfrm>
            <a:off x="2384663" y="3746255"/>
            <a:ext cx="1474537" cy="1062994"/>
          </a:xfrm>
          <a:prstGeom prst="flowChartMagneticDisk">
            <a:avLst/>
          </a:prstGeom>
          <a:solidFill>
            <a:schemeClr val="tx2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Master Database</a:t>
            </a:r>
            <a:endParaRPr lang="en-NL" dirty="0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B6621013-6874-4835-B250-283D805F86F3}"/>
              </a:ext>
            </a:extLst>
          </p:cNvPr>
          <p:cNvSpPr/>
          <p:nvPr/>
        </p:nvSpPr>
        <p:spPr>
          <a:xfrm>
            <a:off x="3780000" y="4003200"/>
            <a:ext cx="799200" cy="36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98A72EE-0777-4AEB-877C-340681B72B53}"/>
              </a:ext>
            </a:extLst>
          </p:cNvPr>
          <p:cNvSpPr/>
          <p:nvPr/>
        </p:nvSpPr>
        <p:spPr>
          <a:xfrm>
            <a:off x="4370400" y="2376672"/>
            <a:ext cx="1604137" cy="2339328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58258281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2E5D36-650E-45FD-959F-50802A47AA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310DFE-B18D-4E68-8151-E98CD6D723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AB50BB4-BA79-43A2-B281-DEED11ED7C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8920" y="288000"/>
            <a:ext cx="4366159" cy="4062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EA31C82-78F2-440B-AEA6-BA29159DD1BF}"/>
              </a:ext>
            </a:extLst>
          </p:cNvPr>
          <p:cNvSpPr txBox="1"/>
          <p:nvPr/>
        </p:nvSpPr>
        <p:spPr>
          <a:xfrm>
            <a:off x="1340785" y="4509294"/>
            <a:ext cx="674543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800" dirty="0"/>
              <a:t>CQRS: A small step for </a:t>
            </a:r>
            <a:r>
              <a:rPr lang="nl-NL" sz="1800" dirty="0" err="1"/>
              <a:t>mankind</a:t>
            </a:r>
            <a:r>
              <a:rPr lang="nl-NL" sz="1800" dirty="0"/>
              <a:t> but a </a:t>
            </a:r>
            <a:r>
              <a:rPr lang="nl-NL" sz="1800" dirty="0" err="1"/>
              <a:t>giant</a:t>
            </a:r>
            <a:r>
              <a:rPr lang="nl-NL" sz="1800" dirty="0"/>
              <a:t> </a:t>
            </a:r>
            <a:r>
              <a:rPr lang="nl-NL" sz="1800" dirty="0" err="1"/>
              <a:t>leap</a:t>
            </a:r>
            <a:r>
              <a:rPr lang="nl-NL" sz="1800" dirty="0"/>
              <a:t> for [IT] </a:t>
            </a:r>
            <a:r>
              <a:rPr lang="nl-NL" sz="1800" dirty="0" err="1"/>
              <a:t>architects</a:t>
            </a:r>
            <a:endParaRPr lang="en-NL" sz="1800" dirty="0" err="1"/>
          </a:p>
        </p:txBody>
      </p:sp>
    </p:spTree>
    <p:extLst>
      <p:ext uri="{BB962C8B-B14F-4D97-AF65-F5344CB8AC3E}">
        <p14:creationId xmlns:p14="http://schemas.microsoft.com/office/powerpoint/2010/main" val="276169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3DC1AF-966A-4F7F-953E-09E6BDF1F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Event </a:t>
            </a:r>
            <a:r>
              <a:rPr lang="nl-NL" dirty="0" err="1"/>
              <a:t>Sourcing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0DA6C6-C2F9-4716-9DEC-6EDE44D190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33608085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36439-49BA-4D67-83C5-6256D55C0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Utility</a:t>
            </a:r>
            <a:r>
              <a:rPr lang="nl-NL" dirty="0"/>
              <a:t> Company: </a:t>
            </a:r>
            <a:r>
              <a:rPr lang="nl-NL" dirty="0" err="1"/>
              <a:t>Rebuild</a:t>
            </a:r>
            <a:r>
              <a:rPr lang="nl-NL" dirty="0"/>
              <a:t> Cache Database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65B050-78D1-41CB-A019-54607DE30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 dirty="0"/>
          </a:p>
        </p:txBody>
      </p:sp>
      <p:sp>
        <p:nvSpPr>
          <p:cNvPr id="5" name="Cylinder 4">
            <a:extLst>
              <a:ext uri="{FF2B5EF4-FFF2-40B4-BE49-F238E27FC236}">
                <a16:creationId xmlns:a16="http://schemas.microsoft.com/office/drawing/2014/main" id="{25A5061C-AC66-49F3-8CF0-69CEB2FBC6E3}"/>
              </a:ext>
            </a:extLst>
          </p:cNvPr>
          <p:cNvSpPr/>
          <p:nvPr/>
        </p:nvSpPr>
        <p:spPr>
          <a:xfrm>
            <a:off x="116028" y="1267578"/>
            <a:ext cx="1951200" cy="113040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CRM</a:t>
            </a:r>
            <a:endParaRPr lang="en-NL" dirty="0"/>
          </a:p>
        </p:txBody>
      </p:sp>
      <p:sp>
        <p:nvSpPr>
          <p:cNvPr id="6" name="Cylinder 5">
            <a:extLst>
              <a:ext uri="{FF2B5EF4-FFF2-40B4-BE49-F238E27FC236}">
                <a16:creationId xmlns:a16="http://schemas.microsoft.com/office/drawing/2014/main" id="{432A37F5-D04F-4AA5-847C-6762D6BA6E18}"/>
              </a:ext>
            </a:extLst>
          </p:cNvPr>
          <p:cNvSpPr/>
          <p:nvPr/>
        </p:nvSpPr>
        <p:spPr>
          <a:xfrm>
            <a:off x="974031" y="2782278"/>
            <a:ext cx="1951200" cy="1130400"/>
          </a:xfrm>
          <a:prstGeom prst="can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Meter Readings</a:t>
            </a:r>
            <a:endParaRPr lang="en-NL" dirty="0"/>
          </a:p>
        </p:txBody>
      </p:sp>
      <p:sp>
        <p:nvSpPr>
          <p:cNvPr id="43" name="Arrow: Left 42">
            <a:extLst>
              <a:ext uri="{FF2B5EF4-FFF2-40B4-BE49-F238E27FC236}">
                <a16:creationId xmlns:a16="http://schemas.microsoft.com/office/drawing/2014/main" id="{87C33C4D-2762-4D65-9F2B-F4C9378DE44A}"/>
              </a:ext>
            </a:extLst>
          </p:cNvPr>
          <p:cNvSpPr/>
          <p:nvPr/>
        </p:nvSpPr>
        <p:spPr>
          <a:xfrm rot="19630519">
            <a:off x="5914454" y="1390285"/>
            <a:ext cx="509906" cy="456679"/>
          </a:xfrm>
          <a:prstGeom prst="lef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4" name="Arrow: Left 43">
            <a:extLst>
              <a:ext uri="{FF2B5EF4-FFF2-40B4-BE49-F238E27FC236}">
                <a16:creationId xmlns:a16="http://schemas.microsoft.com/office/drawing/2014/main" id="{E6D990A3-5C43-4467-A487-6711602EAE46}"/>
              </a:ext>
            </a:extLst>
          </p:cNvPr>
          <p:cNvSpPr/>
          <p:nvPr/>
        </p:nvSpPr>
        <p:spPr>
          <a:xfrm rot="1121444">
            <a:off x="6528024" y="2744032"/>
            <a:ext cx="1117029" cy="456679"/>
          </a:xfrm>
          <a:prstGeom prst="lef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5" name="Arrow: Left 44">
            <a:extLst>
              <a:ext uri="{FF2B5EF4-FFF2-40B4-BE49-F238E27FC236}">
                <a16:creationId xmlns:a16="http://schemas.microsoft.com/office/drawing/2014/main" id="{71F9CE35-B270-48D0-8730-7FCAF5DDE46E}"/>
              </a:ext>
            </a:extLst>
          </p:cNvPr>
          <p:cNvSpPr/>
          <p:nvPr/>
        </p:nvSpPr>
        <p:spPr>
          <a:xfrm rot="20888313">
            <a:off x="6448996" y="3415460"/>
            <a:ext cx="1117029" cy="456679"/>
          </a:xfrm>
          <a:prstGeom prst="lef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6" name="Arrow: Left 45">
            <a:extLst>
              <a:ext uri="{FF2B5EF4-FFF2-40B4-BE49-F238E27FC236}">
                <a16:creationId xmlns:a16="http://schemas.microsoft.com/office/drawing/2014/main" id="{578A4C31-73F4-4846-8F1B-10D88019532F}"/>
              </a:ext>
            </a:extLst>
          </p:cNvPr>
          <p:cNvSpPr/>
          <p:nvPr/>
        </p:nvSpPr>
        <p:spPr>
          <a:xfrm rot="21448226">
            <a:off x="6062623" y="1867779"/>
            <a:ext cx="1596129" cy="456679"/>
          </a:xfrm>
          <a:prstGeom prst="lef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F744C5BE-6EED-4F32-91EB-FD8936BA9BB7}"/>
              </a:ext>
            </a:extLst>
          </p:cNvPr>
          <p:cNvSpPr/>
          <p:nvPr/>
        </p:nvSpPr>
        <p:spPr>
          <a:xfrm>
            <a:off x="2489800" y="799578"/>
            <a:ext cx="1152005" cy="3996000"/>
          </a:xfrm>
          <a:custGeom>
            <a:avLst/>
            <a:gdLst>
              <a:gd name="connsiteX0" fmla="*/ 388805 w 1152005"/>
              <a:gd name="connsiteY0" fmla="*/ 0 h 3996000"/>
              <a:gd name="connsiteX1" fmla="*/ 5 w 1152005"/>
              <a:gd name="connsiteY1" fmla="*/ 835200 h 3996000"/>
              <a:gd name="connsiteX2" fmla="*/ 396005 w 1152005"/>
              <a:gd name="connsiteY2" fmla="*/ 1425600 h 3996000"/>
              <a:gd name="connsiteX3" fmla="*/ 612005 w 1152005"/>
              <a:gd name="connsiteY3" fmla="*/ 2145600 h 3996000"/>
              <a:gd name="connsiteX4" fmla="*/ 1101605 w 1152005"/>
              <a:gd name="connsiteY4" fmla="*/ 2404800 h 3996000"/>
              <a:gd name="connsiteX5" fmla="*/ 856805 w 1152005"/>
              <a:gd name="connsiteY5" fmla="*/ 2952000 h 3996000"/>
              <a:gd name="connsiteX6" fmla="*/ 1152005 w 1152005"/>
              <a:gd name="connsiteY6" fmla="*/ 3996000 h 39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52005" h="3996000">
                <a:moveTo>
                  <a:pt x="388805" y="0"/>
                </a:moveTo>
                <a:cubicBezTo>
                  <a:pt x="193805" y="298800"/>
                  <a:pt x="-1195" y="597600"/>
                  <a:pt x="5" y="835200"/>
                </a:cubicBezTo>
                <a:cubicBezTo>
                  <a:pt x="1205" y="1072800"/>
                  <a:pt x="294005" y="1207200"/>
                  <a:pt x="396005" y="1425600"/>
                </a:cubicBezTo>
                <a:cubicBezTo>
                  <a:pt x="498005" y="1644000"/>
                  <a:pt x="494405" y="1982400"/>
                  <a:pt x="612005" y="2145600"/>
                </a:cubicBezTo>
                <a:cubicBezTo>
                  <a:pt x="729605" y="2308800"/>
                  <a:pt x="1060805" y="2270400"/>
                  <a:pt x="1101605" y="2404800"/>
                </a:cubicBezTo>
                <a:cubicBezTo>
                  <a:pt x="1142405" y="2539200"/>
                  <a:pt x="848405" y="2686800"/>
                  <a:pt x="856805" y="2952000"/>
                </a:cubicBezTo>
                <a:cubicBezTo>
                  <a:pt x="865205" y="3217200"/>
                  <a:pt x="1008605" y="3606600"/>
                  <a:pt x="1152005" y="3996000"/>
                </a:cubicBezTo>
              </a:path>
            </a:pathLst>
          </a:custGeom>
          <a:noFill/>
          <a:ln w="762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EB7153D8-761D-4BBC-94BF-60E1435C6741}"/>
              </a:ext>
            </a:extLst>
          </p:cNvPr>
          <p:cNvSpPr/>
          <p:nvPr/>
        </p:nvSpPr>
        <p:spPr>
          <a:xfrm>
            <a:off x="5509219" y="864034"/>
            <a:ext cx="1152005" cy="3996000"/>
          </a:xfrm>
          <a:custGeom>
            <a:avLst/>
            <a:gdLst>
              <a:gd name="connsiteX0" fmla="*/ 388805 w 1152005"/>
              <a:gd name="connsiteY0" fmla="*/ 0 h 3996000"/>
              <a:gd name="connsiteX1" fmla="*/ 5 w 1152005"/>
              <a:gd name="connsiteY1" fmla="*/ 835200 h 3996000"/>
              <a:gd name="connsiteX2" fmla="*/ 396005 w 1152005"/>
              <a:gd name="connsiteY2" fmla="*/ 1425600 h 3996000"/>
              <a:gd name="connsiteX3" fmla="*/ 612005 w 1152005"/>
              <a:gd name="connsiteY3" fmla="*/ 2145600 h 3996000"/>
              <a:gd name="connsiteX4" fmla="*/ 1101605 w 1152005"/>
              <a:gd name="connsiteY4" fmla="*/ 2404800 h 3996000"/>
              <a:gd name="connsiteX5" fmla="*/ 856805 w 1152005"/>
              <a:gd name="connsiteY5" fmla="*/ 2952000 h 3996000"/>
              <a:gd name="connsiteX6" fmla="*/ 1152005 w 1152005"/>
              <a:gd name="connsiteY6" fmla="*/ 3996000 h 39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52005" h="3996000">
                <a:moveTo>
                  <a:pt x="388805" y="0"/>
                </a:moveTo>
                <a:cubicBezTo>
                  <a:pt x="193805" y="298800"/>
                  <a:pt x="-1195" y="597600"/>
                  <a:pt x="5" y="835200"/>
                </a:cubicBezTo>
                <a:cubicBezTo>
                  <a:pt x="1205" y="1072800"/>
                  <a:pt x="294005" y="1207200"/>
                  <a:pt x="396005" y="1425600"/>
                </a:cubicBezTo>
                <a:cubicBezTo>
                  <a:pt x="498005" y="1644000"/>
                  <a:pt x="494405" y="1982400"/>
                  <a:pt x="612005" y="2145600"/>
                </a:cubicBezTo>
                <a:cubicBezTo>
                  <a:pt x="729605" y="2308800"/>
                  <a:pt x="1060805" y="2270400"/>
                  <a:pt x="1101605" y="2404800"/>
                </a:cubicBezTo>
                <a:cubicBezTo>
                  <a:pt x="1142405" y="2539200"/>
                  <a:pt x="848405" y="2686800"/>
                  <a:pt x="856805" y="2952000"/>
                </a:cubicBezTo>
                <a:cubicBezTo>
                  <a:pt x="865205" y="3217200"/>
                  <a:pt x="1008605" y="3606600"/>
                  <a:pt x="1152005" y="3996000"/>
                </a:cubicBezTo>
              </a:path>
            </a:pathLst>
          </a:custGeom>
          <a:noFill/>
          <a:ln w="19050">
            <a:solidFill>
              <a:schemeClr val="accent3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9" name="Picture 14" descr="Image result for elastic search">
            <a:extLst>
              <a:ext uri="{FF2B5EF4-FFF2-40B4-BE49-F238E27FC236}">
                <a16:creationId xmlns:a16="http://schemas.microsoft.com/office/drawing/2014/main" id="{04F941DD-FFD5-4F9D-8781-7880D8227B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5506" y="4054098"/>
            <a:ext cx="957762" cy="372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Cylinder 20">
            <a:extLst>
              <a:ext uri="{FF2B5EF4-FFF2-40B4-BE49-F238E27FC236}">
                <a16:creationId xmlns:a16="http://schemas.microsoft.com/office/drawing/2014/main" id="{D343D829-6652-4A5A-BD1B-2AD16B1CF340}"/>
              </a:ext>
            </a:extLst>
          </p:cNvPr>
          <p:cNvSpPr/>
          <p:nvPr/>
        </p:nvSpPr>
        <p:spPr>
          <a:xfrm>
            <a:off x="4464480" y="1855972"/>
            <a:ext cx="1098046" cy="68400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CRM Cache DB</a:t>
            </a:r>
            <a:endParaRPr lang="en-NL" dirty="0"/>
          </a:p>
        </p:txBody>
      </p:sp>
      <p:sp>
        <p:nvSpPr>
          <p:cNvPr id="22" name="Cylinder 21">
            <a:extLst>
              <a:ext uri="{FF2B5EF4-FFF2-40B4-BE49-F238E27FC236}">
                <a16:creationId xmlns:a16="http://schemas.microsoft.com/office/drawing/2014/main" id="{8B71801B-5CD1-49EF-A71A-51CF62FD09E5}"/>
              </a:ext>
            </a:extLst>
          </p:cNvPr>
          <p:cNvSpPr/>
          <p:nvPr/>
        </p:nvSpPr>
        <p:spPr>
          <a:xfrm>
            <a:off x="4668529" y="3015138"/>
            <a:ext cx="1329632" cy="966926"/>
          </a:xfrm>
          <a:prstGeom prst="can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Meter Readings Cache DB</a:t>
            </a:r>
            <a:endParaRPr lang="en-NL" dirty="0"/>
          </a:p>
        </p:txBody>
      </p:sp>
      <p:pic>
        <p:nvPicPr>
          <p:cNvPr id="6146" name="Picture 2" descr="Image result for apache cassandra logo">
            <a:extLst>
              <a:ext uri="{FF2B5EF4-FFF2-40B4-BE49-F238E27FC236}">
                <a16:creationId xmlns:a16="http://schemas.microsoft.com/office/drawing/2014/main" id="{74783038-9A34-424B-8739-80AB8CB732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0694" y="4213558"/>
            <a:ext cx="957762" cy="641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ube 2">
            <a:extLst>
              <a:ext uri="{FF2B5EF4-FFF2-40B4-BE49-F238E27FC236}">
                <a16:creationId xmlns:a16="http://schemas.microsoft.com/office/drawing/2014/main" id="{75A6A084-5A55-4B6F-BFF0-1F99DC5C97AA}"/>
              </a:ext>
            </a:extLst>
          </p:cNvPr>
          <p:cNvSpPr/>
          <p:nvPr/>
        </p:nvSpPr>
        <p:spPr>
          <a:xfrm>
            <a:off x="3263671" y="2232378"/>
            <a:ext cx="989032" cy="782760"/>
          </a:xfrm>
          <a:prstGeom prst="cub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20" name="Picture 2" descr="Image result for logo kafka">
            <a:extLst>
              <a:ext uri="{FF2B5EF4-FFF2-40B4-BE49-F238E27FC236}">
                <a16:creationId xmlns:a16="http://schemas.microsoft.com/office/drawing/2014/main" id="{A40760A4-A588-4B64-A9CC-71415F50A4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4634" y="2690628"/>
            <a:ext cx="612619" cy="322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F149BEE3-A8A3-4BF9-A689-CA3EDFF23A2D}"/>
              </a:ext>
            </a:extLst>
          </p:cNvPr>
          <p:cNvCxnSpPr>
            <a:stCxn id="3" idx="5"/>
            <a:endCxn id="21" idx="2"/>
          </p:cNvCxnSpPr>
          <p:nvPr/>
        </p:nvCxnSpPr>
        <p:spPr>
          <a:xfrm flipV="1">
            <a:off x="4252703" y="2197972"/>
            <a:ext cx="211777" cy="327941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DFC68285-26C5-4882-AF5E-01214EACF92D}"/>
              </a:ext>
            </a:extLst>
          </p:cNvPr>
          <p:cNvCxnSpPr>
            <a:stCxn id="3" idx="4"/>
            <a:endCxn id="22" idx="2"/>
          </p:cNvCxnSpPr>
          <p:nvPr/>
        </p:nvCxnSpPr>
        <p:spPr>
          <a:xfrm>
            <a:off x="4057013" y="2721603"/>
            <a:ext cx="611516" cy="776998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C84BBFB-61DC-4A11-B1C2-D0D582568C60}"/>
              </a:ext>
            </a:extLst>
          </p:cNvPr>
          <p:cNvSpPr/>
          <p:nvPr/>
        </p:nvSpPr>
        <p:spPr>
          <a:xfrm>
            <a:off x="2066400" y="1264647"/>
            <a:ext cx="1318327" cy="1046553"/>
          </a:xfrm>
          <a:custGeom>
            <a:avLst/>
            <a:gdLst>
              <a:gd name="connsiteX0" fmla="*/ 0 w 1318327"/>
              <a:gd name="connsiteY0" fmla="*/ 592953 h 1046553"/>
              <a:gd name="connsiteX1" fmla="*/ 561600 w 1318327"/>
              <a:gd name="connsiteY1" fmla="*/ 9753 h 1046553"/>
              <a:gd name="connsiteX2" fmla="*/ 1303200 w 1318327"/>
              <a:gd name="connsiteY2" fmla="*/ 261753 h 1046553"/>
              <a:gd name="connsiteX3" fmla="*/ 1080000 w 1318327"/>
              <a:gd name="connsiteY3" fmla="*/ 700953 h 1046553"/>
              <a:gd name="connsiteX4" fmla="*/ 1317600 w 1318327"/>
              <a:gd name="connsiteY4" fmla="*/ 1046553 h 1046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27" h="1046553">
                <a:moveTo>
                  <a:pt x="0" y="592953"/>
                </a:moveTo>
                <a:cubicBezTo>
                  <a:pt x="172200" y="328953"/>
                  <a:pt x="344400" y="64953"/>
                  <a:pt x="561600" y="9753"/>
                </a:cubicBezTo>
                <a:cubicBezTo>
                  <a:pt x="778800" y="-45447"/>
                  <a:pt x="1216800" y="146553"/>
                  <a:pt x="1303200" y="261753"/>
                </a:cubicBezTo>
                <a:cubicBezTo>
                  <a:pt x="1389600" y="376953"/>
                  <a:pt x="1077600" y="570153"/>
                  <a:pt x="1080000" y="700953"/>
                </a:cubicBezTo>
                <a:cubicBezTo>
                  <a:pt x="1082400" y="831753"/>
                  <a:pt x="1200000" y="939153"/>
                  <a:pt x="1317600" y="1046553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D2BD0C42-206D-413B-BDEA-C4DCE92FA2BA}"/>
              </a:ext>
            </a:extLst>
          </p:cNvPr>
          <p:cNvSpPr/>
          <p:nvPr/>
        </p:nvSpPr>
        <p:spPr>
          <a:xfrm>
            <a:off x="2905530" y="2620800"/>
            <a:ext cx="377670" cy="928800"/>
          </a:xfrm>
          <a:custGeom>
            <a:avLst/>
            <a:gdLst>
              <a:gd name="connsiteX0" fmla="*/ 24870 w 377670"/>
              <a:gd name="connsiteY0" fmla="*/ 928800 h 928800"/>
              <a:gd name="connsiteX1" fmla="*/ 370470 w 377670"/>
              <a:gd name="connsiteY1" fmla="*/ 763200 h 928800"/>
              <a:gd name="connsiteX2" fmla="*/ 204870 w 377670"/>
              <a:gd name="connsiteY2" fmla="*/ 532800 h 928800"/>
              <a:gd name="connsiteX3" fmla="*/ 3270 w 377670"/>
              <a:gd name="connsiteY3" fmla="*/ 122400 h 928800"/>
              <a:gd name="connsiteX4" fmla="*/ 377670 w 377670"/>
              <a:gd name="connsiteY4" fmla="*/ 0 h 9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7670" h="928800">
                <a:moveTo>
                  <a:pt x="24870" y="928800"/>
                </a:moveTo>
                <a:cubicBezTo>
                  <a:pt x="182670" y="879000"/>
                  <a:pt x="340470" y="829200"/>
                  <a:pt x="370470" y="763200"/>
                </a:cubicBezTo>
                <a:cubicBezTo>
                  <a:pt x="400470" y="697200"/>
                  <a:pt x="266070" y="639600"/>
                  <a:pt x="204870" y="532800"/>
                </a:cubicBezTo>
                <a:cubicBezTo>
                  <a:pt x="143670" y="426000"/>
                  <a:pt x="-25530" y="211200"/>
                  <a:pt x="3270" y="122400"/>
                </a:cubicBezTo>
                <a:cubicBezTo>
                  <a:pt x="32070" y="33600"/>
                  <a:pt x="204870" y="16800"/>
                  <a:pt x="377670" y="0"/>
                </a:cubicBezTo>
              </a:path>
            </a:pathLst>
          </a:cu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6" name="Lightning Bolt 15">
            <a:extLst>
              <a:ext uri="{FF2B5EF4-FFF2-40B4-BE49-F238E27FC236}">
                <a16:creationId xmlns:a16="http://schemas.microsoft.com/office/drawing/2014/main" id="{BD9B543A-3D6E-4CA4-80C3-96F84D33E94E}"/>
              </a:ext>
            </a:extLst>
          </p:cNvPr>
          <p:cNvSpPr/>
          <p:nvPr/>
        </p:nvSpPr>
        <p:spPr>
          <a:xfrm>
            <a:off x="2236123" y="1349478"/>
            <a:ext cx="149059" cy="277722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2" name="Lightning Bolt 31">
            <a:extLst>
              <a:ext uri="{FF2B5EF4-FFF2-40B4-BE49-F238E27FC236}">
                <a16:creationId xmlns:a16="http://schemas.microsoft.com/office/drawing/2014/main" id="{92CDC882-2580-4822-880A-9B29EE305F07}"/>
              </a:ext>
            </a:extLst>
          </p:cNvPr>
          <p:cNvSpPr/>
          <p:nvPr/>
        </p:nvSpPr>
        <p:spPr>
          <a:xfrm>
            <a:off x="3093773" y="3314556"/>
            <a:ext cx="149059" cy="277722"/>
          </a:xfrm>
          <a:prstGeom prst="lightningBol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3" name="Lightning Bolt 32">
            <a:extLst>
              <a:ext uri="{FF2B5EF4-FFF2-40B4-BE49-F238E27FC236}">
                <a16:creationId xmlns:a16="http://schemas.microsoft.com/office/drawing/2014/main" id="{A0115555-51E4-4B63-9AD3-F5AC11A999DC}"/>
              </a:ext>
            </a:extLst>
          </p:cNvPr>
          <p:cNvSpPr/>
          <p:nvPr/>
        </p:nvSpPr>
        <p:spPr>
          <a:xfrm>
            <a:off x="4303068" y="3027813"/>
            <a:ext cx="149059" cy="277722"/>
          </a:xfrm>
          <a:prstGeom prst="lightningBol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5" name="Lightning Bolt 34">
            <a:extLst>
              <a:ext uri="{FF2B5EF4-FFF2-40B4-BE49-F238E27FC236}">
                <a16:creationId xmlns:a16="http://schemas.microsoft.com/office/drawing/2014/main" id="{AE88E309-4C1F-4838-AE33-B83AA1A2F5A6}"/>
              </a:ext>
            </a:extLst>
          </p:cNvPr>
          <p:cNvSpPr/>
          <p:nvPr/>
        </p:nvSpPr>
        <p:spPr>
          <a:xfrm>
            <a:off x="4274512" y="2300126"/>
            <a:ext cx="149059" cy="277722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166301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5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5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1" grpId="1" animBg="1"/>
      <p:bldP spid="22" grpId="0" animBg="1"/>
      <p:bldP spid="22" grpId="1" animBg="1"/>
      <p:bldP spid="33" grpId="0" animBg="1"/>
      <p:bldP spid="35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36439-49BA-4D67-83C5-6256D55C0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Utility</a:t>
            </a:r>
            <a:r>
              <a:rPr lang="nl-NL" dirty="0"/>
              <a:t> Company: </a:t>
            </a:r>
            <a:r>
              <a:rPr lang="nl-NL" dirty="0" err="1"/>
              <a:t>Rebuild</a:t>
            </a:r>
            <a:r>
              <a:rPr lang="nl-NL" dirty="0"/>
              <a:t> Cache Database</a:t>
            </a:r>
            <a:br>
              <a:rPr lang="nl-NL" dirty="0"/>
            </a:br>
            <a:r>
              <a:rPr lang="nl-NL" dirty="0" err="1"/>
              <a:t>From</a:t>
            </a:r>
            <a:r>
              <a:rPr lang="nl-NL" dirty="0"/>
              <a:t> Event Store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65B050-78D1-41CB-A019-54607DE30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 dirty="0"/>
          </a:p>
        </p:txBody>
      </p:sp>
      <p:sp>
        <p:nvSpPr>
          <p:cNvPr id="43" name="Arrow: Left 42">
            <a:extLst>
              <a:ext uri="{FF2B5EF4-FFF2-40B4-BE49-F238E27FC236}">
                <a16:creationId xmlns:a16="http://schemas.microsoft.com/office/drawing/2014/main" id="{87C33C4D-2762-4D65-9F2B-F4C9378DE44A}"/>
              </a:ext>
            </a:extLst>
          </p:cNvPr>
          <p:cNvSpPr/>
          <p:nvPr/>
        </p:nvSpPr>
        <p:spPr>
          <a:xfrm rot="19630519">
            <a:off x="5914454" y="1390285"/>
            <a:ext cx="509906" cy="456679"/>
          </a:xfrm>
          <a:prstGeom prst="lef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4" name="Arrow: Left 43">
            <a:extLst>
              <a:ext uri="{FF2B5EF4-FFF2-40B4-BE49-F238E27FC236}">
                <a16:creationId xmlns:a16="http://schemas.microsoft.com/office/drawing/2014/main" id="{E6D990A3-5C43-4467-A487-6711602EAE46}"/>
              </a:ext>
            </a:extLst>
          </p:cNvPr>
          <p:cNvSpPr/>
          <p:nvPr/>
        </p:nvSpPr>
        <p:spPr>
          <a:xfrm rot="1121444">
            <a:off x="6528024" y="2744032"/>
            <a:ext cx="1117029" cy="456679"/>
          </a:xfrm>
          <a:prstGeom prst="lef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5" name="Arrow: Left 44">
            <a:extLst>
              <a:ext uri="{FF2B5EF4-FFF2-40B4-BE49-F238E27FC236}">
                <a16:creationId xmlns:a16="http://schemas.microsoft.com/office/drawing/2014/main" id="{71F9CE35-B270-48D0-8730-7FCAF5DDE46E}"/>
              </a:ext>
            </a:extLst>
          </p:cNvPr>
          <p:cNvSpPr/>
          <p:nvPr/>
        </p:nvSpPr>
        <p:spPr>
          <a:xfrm rot="20888313">
            <a:off x="6448996" y="3415460"/>
            <a:ext cx="1117029" cy="456679"/>
          </a:xfrm>
          <a:prstGeom prst="lef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6" name="Arrow: Left 45">
            <a:extLst>
              <a:ext uri="{FF2B5EF4-FFF2-40B4-BE49-F238E27FC236}">
                <a16:creationId xmlns:a16="http://schemas.microsoft.com/office/drawing/2014/main" id="{578A4C31-73F4-4846-8F1B-10D88019532F}"/>
              </a:ext>
            </a:extLst>
          </p:cNvPr>
          <p:cNvSpPr/>
          <p:nvPr/>
        </p:nvSpPr>
        <p:spPr>
          <a:xfrm rot="21448226">
            <a:off x="6062623" y="1867779"/>
            <a:ext cx="1596129" cy="456679"/>
          </a:xfrm>
          <a:prstGeom prst="lef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F744C5BE-6EED-4F32-91EB-FD8936BA9BB7}"/>
              </a:ext>
            </a:extLst>
          </p:cNvPr>
          <p:cNvSpPr/>
          <p:nvPr/>
        </p:nvSpPr>
        <p:spPr>
          <a:xfrm>
            <a:off x="1749571" y="799578"/>
            <a:ext cx="1152005" cy="3996000"/>
          </a:xfrm>
          <a:custGeom>
            <a:avLst/>
            <a:gdLst>
              <a:gd name="connsiteX0" fmla="*/ 388805 w 1152005"/>
              <a:gd name="connsiteY0" fmla="*/ 0 h 3996000"/>
              <a:gd name="connsiteX1" fmla="*/ 5 w 1152005"/>
              <a:gd name="connsiteY1" fmla="*/ 835200 h 3996000"/>
              <a:gd name="connsiteX2" fmla="*/ 396005 w 1152005"/>
              <a:gd name="connsiteY2" fmla="*/ 1425600 h 3996000"/>
              <a:gd name="connsiteX3" fmla="*/ 612005 w 1152005"/>
              <a:gd name="connsiteY3" fmla="*/ 2145600 h 3996000"/>
              <a:gd name="connsiteX4" fmla="*/ 1101605 w 1152005"/>
              <a:gd name="connsiteY4" fmla="*/ 2404800 h 3996000"/>
              <a:gd name="connsiteX5" fmla="*/ 856805 w 1152005"/>
              <a:gd name="connsiteY5" fmla="*/ 2952000 h 3996000"/>
              <a:gd name="connsiteX6" fmla="*/ 1152005 w 1152005"/>
              <a:gd name="connsiteY6" fmla="*/ 3996000 h 39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52005" h="3996000">
                <a:moveTo>
                  <a:pt x="388805" y="0"/>
                </a:moveTo>
                <a:cubicBezTo>
                  <a:pt x="193805" y="298800"/>
                  <a:pt x="-1195" y="597600"/>
                  <a:pt x="5" y="835200"/>
                </a:cubicBezTo>
                <a:cubicBezTo>
                  <a:pt x="1205" y="1072800"/>
                  <a:pt x="294005" y="1207200"/>
                  <a:pt x="396005" y="1425600"/>
                </a:cubicBezTo>
                <a:cubicBezTo>
                  <a:pt x="498005" y="1644000"/>
                  <a:pt x="494405" y="1982400"/>
                  <a:pt x="612005" y="2145600"/>
                </a:cubicBezTo>
                <a:cubicBezTo>
                  <a:pt x="729605" y="2308800"/>
                  <a:pt x="1060805" y="2270400"/>
                  <a:pt x="1101605" y="2404800"/>
                </a:cubicBezTo>
                <a:cubicBezTo>
                  <a:pt x="1142405" y="2539200"/>
                  <a:pt x="848405" y="2686800"/>
                  <a:pt x="856805" y="2952000"/>
                </a:cubicBezTo>
                <a:cubicBezTo>
                  <a:pt x="865205" y="3217200"/>
                  <a:pt x="1008605" y="3606600"/>
                  <a:pt x="1152005" y="3996000"/>
                </a:cubicBezTo>
              </a:path>
            </a:pathLst>
          </a:custGeom>
          <a:noFill/>
          <a:ln w="762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EB7153D8-761D-4BBC-94BF-60E1435C6741}"/>
              </a:ext>
            </a:extLst>
          </p:cNvPr>
          <p:cNvSpPr/>
          <p:nvPr/>
        </p:nvSpPr>
        <p:spPr>
          <a:xfrm>
            <a:off x="5509219" y="864034"/>
            <a:ext cx="1152005" cy="3996000"/>
          </a:xfrm>
          <a:custGeom>
            <a:avLst/>
            <a:gdLst>
              <a:gd name="connsiteX0" fmla="*/ 388805 w 1152005"/>
              <a:gd name="connsiteY0" fmla="*/ 0 h 3996000"/>
              <a:gd name="connsiteX1" fmla="*/ 5 w 1152005"/>
              <a:gd name="connsiteY1" fmla="*/ 835200 h 3996000"/>
              <a:gd name="connsiteX2" fmla="*/ 396005 w 1152005"/>
              <a:gd name="connsiteY2" fmla="*/ 1425600 h 3996000"/>
              <a:gd name="connsiteX3" fmla="*/ 612005 w 1152005"/>
              <a:gd name="connsiteY3" fmla="*/ 2145600 h 3996000"/>
              <a:gd name="connsiteX4" fmla="*/ 1101605 w 1152005"/>
              <a:gd name="connsiteY4" fmla="*/ 2404800 h 3996000"/>
              <a:gd name="connsiteX5" fmla="*/ 856805 w 1152005"/>
              <a:gd name="connsiteY5" fmla="*/ 2952000 h 3996000"/>
              <a:gd name="connsiteX6" fmla="*/ 1152005 w 1152005"/>
              <a:gd name="connsiteY6" fmla="*/ 3996000 h 39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52005" h="3996000">
                <a:moveTo>
                  <a:pt x="388805" y="0"/>
                </a:moveTo>
                <a:cubicBezTo>
                  <a:pt x="193805" y="298800"/>
                  <a:pt x="-1195" y="597600"/>
                  <a:pt x="5" y="835200"/>
                </a:cubicBezTo>
                <a:cubicBezTo>
                  <a:pt x="1205" y="1072800"/>
                  <a:pt x="294005" y="1207200"/>
                  <a:pt x="396005" y="1425600"/>
                </a:cubicBezTo>
                <a:cubicBezTo>
                  <a:pt x="498005" y="1644000"/>
                  <a:pt x="494405" y="1982400"/>
                  <a:pt x="612005" y="2145600"/>
                </a:cubicBezTo>
                <a:cubicBezTo>
                  <a:pt x="729605" y="2308800"/>
                  <a:pt x="1060805" y="2270400"/>
                  <a:pt x="1101605" y="2404800"/>
                </a:cubicBezTo>
                <a:cubicBezTo>
                  <a:pt x="1142405" y="2539200"/>
                  <a:pt x="848405" y="2686800"/>
                  <a:pt x="856805" y="2952000"/>
                </a:cubicBezTo>
                <a:cubicBezTo>
                  <a:pt x="865205" y="3217200"/>
                  <a:pt x="1008605" y="3606600"/>
                  <a:pt x="1152005" y="3996000"/>
                </a:cubicBezTo>
              </a:path>
            </a:pathLst>
          </a:custGeom>
          <a:noFill/>
          <a:ln w="19050">
            <a:solidFill>
              <a:schemeClr val="accent3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9" name="Picture 14" descr="Image result for elastic search">
            <a:extLst>
              <a:ext uri="{FF2B5EF4-FFF2-40B4-BE49-F238E27FC236}">
                <a16:creationId xmlns:a16="http://schemas.microsoft.com/office/drawing/2014/main" id="{04F941DD-FFD5-4F9D-8781-7880D8227B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5506" y="4054098"/>
            <a:ext cx="957762" cy="372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Cylinder 20">
            <a:extLst>
              <a:ext uri="{FF2B5EF4-FFF2-40B4-BE49-F238E27FC236}">
                <a16:creationId xmlns:a16="http://schemas.microsoft.com/office/drawing/2014/main" id="{D343D829-6652-4A5A-BD1B-2AD16B1CF340}"/>
              </a:ext>
            </a:extLst>
          </p:cNvPr>
          <p:cNvSpPr/>
          <p:nvPr/>
        </p:nvSpPr>
        <p:spPr>
          <a:xfrm>
            <a:off x="4464480" y="1855972"/>
            <a:ext cx="1098046" cy="68400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CRM Cache DB</a:t>
            </a:r>
            <a:endParaRPr lang="en-NL" dirty="0"/>
          </a:p>
        </p:txBody>
      </p:sp>
      <p:sp>
        <p:nvSpPr>
          <p:cNvPr id="22" name="Cylinder 21">
            <a:extLst>
              <a:ext uri="{FF2B5EF4-FFF2-40B4-BE49-F238E27FC236}">
                <a16:creationId xmlns:a16="http://schemas.microsoft.com/office/drawing/2014/main" id="{8B71801B-5CD1-49EF-A71A-51CF62FD09E5}"/>
              </a:ext>
            </a:extLst>
          </p:cNvPr>
          <p:cNvSpPr/>
          <p:nvPr/>
        </p:nvSpPr>
        <p:spPr>
          <a:xfrm>
            <a:off x="4668529" y="3015138"/>
            <a:ext cx="1329632" cy="966926"/>
          </a:xfrm>
          <a:prstGeom prst="can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Meter Readings Cache DB</a:t>
            </a:r>
            <a:endParaRPr lang="en-NL" dirty="0"/>
          </a:p>
        </p:txBody>
      </p:sp>
      <p:pic>
        <p:nvPicPr>
          <p:cNvPr id="6146" name="Picture 2" descr="Image result for apache cassandra logo">
            <a:extLst>
              <a:ext uri="{FF2B5EF4-FFF2-40B4-BE49-F238E27FC236}">
                <a16:creationId xmlns:a16="http://schemas.microsoft.com/office/drawing/2014/main" id="{74783038-9A34-424B-8739-80AB8CB732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0694" y="4213558"/>
            <a:ext cx="957762" cy="641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ube 2">
            <a:extLst>
              <a:ext uri="{FF2B5EF4-FFF2-40B4-BE49-F238E27FC236}">
                <a16:creationId xmlns:a16="http://schemas.microsoft.com/office/drawing/2014/main" id="{75A6A084-5A55-4B6F-BFF0-1F99DC5C97AA}"/>
              </a:ext>
            </a:extLst>
          </p:cNvPr>
          <p:cNvSpPr/>
          <p:nvPr/>
        </p:nvSpPr>
        <p:spPr>
          <a:xfrm>
            <a:off x="3263671" y="2232378"/>
            <a:ext cx="989032" cy="782760"/>
          </a:xfrm>
          <a:prstGeom prst="cub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20" name="Picture 2" descr="Image result for logo kafka">
            <a:extLst>
              <a:ext uri="{FF2B5EF4-FFF2-40B4-BE49-F238E27FC236}">
                <a16:creationId xmlns:a16="http://schemas.microsoft.com/office/drawing/2014/main" id="{A40760A4-A588-4B64-A9CC-71415F50A4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4634" y="2690628"/>
            <a:ext cx="612619" cy="322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F149BEE3-A8A3-4BF9-A689-CA3EDFF23A2D}"/>
              </a:ext>
            </a:extLst>
          </p:cNvPr>
          <p:cNvCxnSpPr>
            <a:stCxn id="3" idx="5"/>
            <a:endCxn id="21" idx="2"/>
          </p:cNvCxnSpPr>
          <p:nvPr/>
        </p:nvCxnSpPr>
        <p:spPr>
          <a:xfrm flipV="1">
            <a:off x="4252703" y="2197972"/>
            <a:ext cx="211777" cy="327941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DFC68285-26C5-4882-AF5E-01214EACF92D}"/>
              </a:ext>
            </a:extLst>
          </p:cNvPr>
          <p:cNvCxnSpPr>
            <a:stCxn id="3" idx="4"/>
            <a:endCxn id="22" idx="2"/>
          </p:cNvCxnSpPr>
          <p:nvPr/>
        </p:nvCxnSpPr>
        <p:spPr>
          <a:xfrm>
            <a:off x="4057013" y="2721603"/>
            <a:ext cx="611516" cy="776998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3" name="Lightning Bolt 32">
            <a:extLst>
              <a:ext uri="{FF2B5EF4-FFF2-40B4-BE49-F238E27FC236}">
                <a16:creationId xmlns:a16="http://schemas.microsoft.com/office/drawing/2014/main" id="{A0115555-51E4-4B63-9AD3-F5AC11A999DC}"/>
              </a:ext>
            </a:extLst>
          </p:cNvPr>
          <p:cNvSpPr/>
          <p:nvPr/>
        </p:nvSpPr>
        <p:spPr>
          <a:xfrm>
            <a:off x="4303068" y="3027813"/>
            <a:ext cx="149059" cy="277722"/>
          </a:xfrm>
          <a:prstGeom prst="lightningBol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5" name="Lightning Bolt 34">
            <a:extLst>
              <a:ext uri="{FF2B5EF4-FFF2-40B4-BE49-F238E27FC236}">
                <a16:creationId xmlns:a16="http://schemas.microsoft.com/office/drawing/2014/main" id="{AE88E309-4C1F-4838-AE33-B83AA1A2F5A6}"/>
              </a:ext>
            </a:extLst>
          </p:cNvPr>
          <p:cNvSpPr/>
          <p:nvPr/>
        </p:nvSpPr>
        <p:spPr>
          <a:xfrm>
            <a:off x="4274512" y="2300126"/>
            <a:ext cx="149059" cy="277722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287980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3" grpId="0" animBg="1"/>
      <p:bldP spid="33" grpId="0" animBg="1"/>
      <p:bldP spid="35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 Sourcing Driving CQRS</a:t>
            </a:r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r="77141"/>
          <a:stretch/>
        </p:blipFill>
        <p:spPr>
          <a:xfrm>
            <a:off x="1004645" y="1227816"/>
            <a:ext cx="1704468" cy="81132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r="50968"/>
          <a:stretch/>
        </p:blipFill>
        <p:spPr>
          <a:xfrm>
            <a:off x="1004645" y="1227816"/>
            <a:ext cx="3656056" cy="81132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45" y="1227816"/>
            <a:ext cx="7456485" cy="81132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r="24103"/>
          <a:stretch/>
        </p:blipFill>
        <p:spPr>
          <a:xfrm>
            <a:off x="1004645" y="1227816"/>
            <a:ext cx="5659248" cy="811328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>
            <a:off x="1004646" y="2580705"/>
            <a:ext cx="1480138" cy="11827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Events</a:t>
            </a:r>
            <a:endParaRPr lang="nl-NL" dirty="0"/>
          </a:p>
        </p:txBody>
      </p:sp>
      <p:sp>
        <p:nvSpPr>
          <p:cNvPr id="11" name="Cube 10"/>
          <p:cNvSpPr/>
          <p:nvPr/>
        </p:nvSpPr>
        <p:spPr>
          <a:xfrm>
            <a:off x="2862470" y="2753135"/>
            <a:ext cx="2713382" cy="824948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Event Store</a:t>
            </a:r>
          </a:p>
          <a:p>
            <a:pPr algn="ctr"/>
            <a:endParaRPr lang="nl-NL" dirty="0"/>
          </a:p>
        </p:txBody>
      </p:sp>
      <p:sp>
        <p:nvSpPr>
          <p:cNvPr id="12" name="Cube 11"/>
          <p:cNvSpPr/>
          <p:nvPr/>
        </p:nvSpPr>
        <p:spPr>
          <a:xfrm>
            <a:off x="4968000" y="3319665"/>
            <a:ext cx="190409" cy="168966"/>
          </a:xfrm>
          <a:prstGeom prst="cub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3" name="Cube 12"/>
          <p:cNvSpPr/>
          <p:nvPr/>
        </p:nvSpPr>
        <p:spPr>
          <a:xfrm>
            <a:off x="3129182" y="3319665"/>
            <a:ext cx="190409" cy="168966"/>
          </a:xfrm>
          <a:prstGeom prst="cub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4" name="Cube 13"/>
          <p:cNvSpPr/>
          <p:nvPr/>
        </p:nvSpPr>
        <p:spPr>
          <a:xfrm>
            <a:off x="3333495" y="3319665"/>
            <a:ext cx="190409" cy="168966"/>
          </a:xfrm>
          <a:prstGeom prst="cub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5" name="Cube 14"/>
          <p:cNvSpPr/>
          <p:nvPr/>
        </p:nvSpPr>
        <p:spPr>
          <a:xfrm>
            <a:off x="3537808" y="3319665"/>
            <a:ext cx="190409" cy="168966"/>
          </a:xfrm>
          <a:prstGeom prst="cub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6" name="Cube 15"/>
          <p:cNvSpPr/>
          <p:nvPr/>
        </p:nvSpPr>
        <p:spPr>
          <a:xfrm>
            <a:off x="3742121" y="3319665"/>
            <a:ext cx="190409" cy="168966"/>
          </a:xfrm>
          <a:prstGeom prst="cub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7" name="Cube 16"/>
          <p:cNvSpPr/>
          <p:nvPr/>
        </p:nvSpPr>
        <p:spPr>
          <a:xfrm>
            <a:off x="3946434" y="3319665"/>
            <a:ext cx="190409" cy="168966"/>
          </a:xfrm>
          <a:prstGeom prst="cub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8" name="Cube 17"/>
          <p:cNvSpPr/>
          <p:nvPr/>
        </p:nvSpPr>
        <p:spPr>
          <a:xfrm>
            <a:off x="4150747" y="3319665"/>
            <a:ext cx="190409" cy="168966"/>
          </a:xfrm>
          <a:prstGeom prst="cub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9" name="Cube 18"/>
          <p:cNvSpPr/>
          <p:nvPr/>
        </p:nvSpPr>
        <p:spPr>
          <a:xfrm>
            <a:off x="4355060" y="3319665"/>
            <a:ext cx="190409" cy="168966"/>
          </a:xfrm>
          <a:prstGeom prst="cub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0" name="Cube 19"/>
          <p:cNvSpPr/>
          <p:nvPr/>
        </p:nvSpPr>
        <p:spPr>
          <a:xfrm>
            <a:off x="4559373" y="3319665"/>
            <a:ext cx="190409" cy="168966"/>
          </a:xfrm>
          <a:prstGeom prst="cub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1" name="Cube 20"/>
          <p:cNvSpPr/>
          <p:nvPr/>
        </p:nvSpPr>
        <p:spPr>
          <a:xfrm>
            <a:off x="4763686" y="3319665"/>
            <a:ext cx="190409" cy="168966"/>
          </a:xfrm>
          <a:prstGeom prst="cub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2" name="Cube 21"/>
          <p:cNvSpPr/>
          <p:nvPr/>
        </p:nvSpPr>
        <p:spPr>
          <a:xfrm>
            <a:off x="2924869" y="3319665"/>
            <a:ext cx="190409" cy="168966"/>
          </a:xfrm>
          <a:prstGeom prst="cub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3" name="Cube 22"/>
          <p:cNvSpPr/>
          <p:nvPr/>
        </p:nvSpPr>
        <p:spPr>
          <a:xfrm>
            <a:off x="2053539" y="3235182"/>
            <a:ext cx="190409" cy="168966"/>
          </a:xfrm>
          <a:prstGeom prst="cub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4" name="Right Arrow 23"/>
          <p:cNvSpPr/>
          <p:nvPr/>
        </p:nvSpPr>
        <p:spPr>
          <a:xfrm>
            <a:off x="5848318" y="2574231"/>
            <a:ext cx="858381" cy="1182756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25" name="Can 24"/>
          <p:cNvSpPr/>
          <p:nvPr/>
        </p:nvSpPr>
        <p:spPr>
          <a:xfrm>
            <a:off x="7132601" y="2506161"/>
            <a:ext cx="1328529" cy="1331843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Current State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nl-NL" dirty="0"/>
          </a:p>
        </p:txBody>
      </p:sp>
      <p:sp>
        <p:nvSpPr>
          <p:cNvPr id="28" name="Cube 27"/>
          <p:cNvSpPr/>
          <p:nvPr/>
        </p:nvSpPr>
        <p:spPr>
          <a:xfrm>
            <a:off x="7296064" y="3559709"/>
            <a:ext cx="190409" cy="168966"/>
          </a:xfrm>
          <a:prstGeom prst="cube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7" name="Cube 26"/>
          <p:cNvSpPr/>
          <p:nvPr/>
        </p:nvSpPr>
        <p:spPr>
          <a:xfrm>
            <a:off x="7296064" y="3380804"/>
            <a:ext cx="190409" cy="168966"/>
          </a:xfrm>
          <a:prstGeom prst="cube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" name="Cube 25"/>
          <p:cNvSpPr/>
          <p:nvPr/>
        </p:nvSpPr>
        <p:spPr>
          <a:xfrm>
            <a:off x="7296064" y="3201899"/>
            <a:ext cx="190409" cy="168966"/>
          </a:xfrm>
          <a:prstGeom prst="cub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9" name="Cube 28"/>
          <p:cNvSpPr/>
          <p:nvPr/>
        </p:nvSpPr>
        <p:spPr>
          <a:xfrm>
            <a:off x="7609485" y="3654131"/>
            <a:ext cx="190409" cy="168966"/>
          </a:xfrm>
          <a:prstGeom prst="cub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0" name="Cube 29"/>
          <p:cNvSpPr/>
          <p:nvPr/>
        </p:nvSpPr>
        <p:spPr>
          <a:xfrm>
            <a:off x="7609485" y="3475226"/>
            <a:ext cx="190409" cy="168966"/>
          </a:xfrm>
          <a:prstGeom prst="cub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1" name="Cube 30"/>
          <p:cNvSpPr/>
          <p:nvPr/>
        </p:nvSpPr>
        <p:spPr>
          <a:xfrm>
            <a:off x="7609485" y="3296321"/>
            <a:ext cx="190409" cy="168966"/>
          </a:xfrm>
          <a:prstGeom prst="cub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2" name="Cube 31"/>
          <p:cNvSpPr/>
          <p:nvPr/>
        </p:nvSpPr>
        <p:spPr>
          <a:xfrm>
            <a:off x="7609485" y="3117416"/>
            <a:ext cx="190409" cy="168966"/>
          </a:xfrm>
          <a:prstGeom prst="cub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3" name="Cube 32"/>
          <p:cNvSpPr/>
          <p:nvPr/>
        </p:nvSpPr>
        <p:spPr>
          <a:xfrm>
            <a:off x="7919934" y="3578083"/>
            <a:ext cx="190409" cy="168966"/>
          </a:xfrm>
          <a:prstGeom prst="cube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4" name="Cube 33"/>
          <p:cNvSpPr/>
          <p:nvPr/>
        </p:nvSpPr>
        <p:spPr>
          <a:xfrm>
            <a:off x="7919934" y="3399178"/>
            <a:ext cx="190409" cy="168966"/>
          </a:xfrm>
          <a:prstGeom prst="cube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5" name="Cube 34"/>
          <p:cNvSpPr/>
          <p:nvPr/>
        </p:nvSpPr>
        <p:spPr>
          <a:xfrm>
            <a:off x="7919934" y="3220273"/>
            <a:ext cx="190409" cy="168966"/>
          </a:xfrm>
          <a:prstGeom prst="cub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6" name="Rectangular Callout 35"/>
          <p:cNvSpPr/>
          <p:nvPr/>
        </p:nvSpPr>
        <p:spPr>
          <a:xfrm>
            <a:off x="5993296" y="4134678"/>
            <a:ext cx="1302768" cy="417444"/>
          </a:xfrm>
          <a:prstGeom prst="wedgeRectCallout">
            <a:avLst>
              <a:gd name="adj1" fmla="val 79873"/>
              <a:gd name="adj2" fmla="val -147024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accent2">
                    <a:lumMod val="75000"/>
                  </a:schemeClr>
                </a:solidFill>
              </a:rPr>
              <a:t>accountId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: 123</a:t>
            </a:r>
            <a:endParaRPr lang="nl-NL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37" name="Snagit_PPTACF6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73" y="2714938"/>
            <a:ext cx="857254" cy="901341"/>
          </a:xfrm>
          <a:prstGeom prst="rect">
            <a:avLst/>
          </a:prstGeom>
        </p:spPr>
      </p:pic>
      <p:pic>
        <p:nvPicPr>
          <p:cNvPr id="38" name="Snagit_PPTA17C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0000" y="3843606"/>
            <a:ext cx="750741" cy="720469"/>
          </a:xfrm>
          <a:prstGeom prst="rect">
            <a:avLst/>
          </a:prstGeom>
        </p:spPr>
      </p:pic>
      <p:sp>
        <p:nvSpPr>
          <p:cNvPr id="39" name="Rectangular Callout 38"/>
          <p:cNvSpPr/>
          <p:nvPr/>
        </p:nvSpPr>
        <p:spPr>
          <a:xfrm>
            <a:off x="7704689" y="2141820"/>
            <a:ext cx="1302768" cy="417444"/>
          </a:xfrm>
          <a:prstGeom prst="wedgeRectCallout">
            <a:avLst>
              <a:gd name="adj1" fmla="val -49825"/>
              <a:gd name="adj2" fmla="val 193451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accent2">
                    <a:lumMod val="75000"/>
                  </a:schemeClr>
                </a:solidFill>
              </a:rPr>
              <a:t>amount: 10</a:t>
            </a:r>
          </a:p>
          <a:p>
            <a:pPr algn="ctr"/>
            <a:r>
              <a:rPr lang="en-US" sz="1100" dirty="0">
                <a:solidFill>
                  <a:schemeClr val="accent2">
                    <a:lumMod val="75000"/>
                  </a:schemeClr>
                </a:solidFill>
              </a:rPr>
              <a:t>Owner: Jane Doe</a:t>
            </a:r>
            <a:endParaRPr lang="nl-NL" sz="11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5413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8" grpId="0" animBg="1"/>
      <p:bldP spid="27" grpId="0" animBg="1"/>
      <p:bldP spid="26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9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 Sourcing Driving CQRS</a:t>
            </a:r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r="77141"/>
          <a:stretch/>
        </p:blipFill>
        <p:spPr>
          <a:xfrm>
            <a:off x="1004645" y="1227816"/>
            <a:ext cx="1704468" cy="81132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r="50968"/>
          <a:stretch/>
        </p:blipFill>
        <p:spPr>
          <a:xfrm>
            <a:off x="1004645" y="1227816"/>
            <a:ext cx="3656056" cy="81132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45" y="1227816"/>
            <a:ext cx="7456485" cy="81132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r="24103"/>
          <a:stretch/>
        </p:blipFill>
        <p:spPr>
          <a:xfrm>
            <a:off x="1004645" y="1227816"/>
            <a:ext cx="5659248" cy="811328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>
            <a:off x="1004646" y="2580705"/>
            <a:ext cx="1480138" cy="11827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Events</a:t>
            </a:r>
            <a:endParaRPr lang="nl-NL" dirty="0"/>
          </a:p>
        </p:txBody>
      </p:sp>
      <p:sp>
        <p:nvSpPr>
          <p:cNvPr id="11" name="Cube 10"/>
          <p:cNvSpPr/>
          <p:nvPr/>
        </p:nvSpPr>
        <p:spPr>
          <a:xfrm>
            <a:off x="2862470" y="2753135"/>
            <a:ext cx="2713382" cy="824948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Event Store</a:t>
            </a:r>
          </a:p>
          <a:p>
            <a:pPr algn="ctr"/>
            <a:endParaRPr lang="nl-NL" dirty="0"/>
          </a:p>
        </p:txBody>
      </p:sp>
      <p:sp>
        <p:nvSpPr>
          <p:cNvPr id="12" name="Cube 11"/>
          <p:cNvSpPr/>
          <p:nvPr/>
        </p:nvSpPr>
        <p:spPr>
          <a:xfrm>
            <a:off x="4968000" y="3319665"/>
            <a:ext cx="190409" cy="168966"/>
          </a:xfrm>
          <a:prstGeom prst="cub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3" name="Cube 12"/>
          <p:cNvSpPr/>
          <p:nvPr/>
        </p:nvSpPr>
        <p:spPr>
          <a:xfrm>
            <a:off x="3129182" y="3319665"/>
            <a:ext cx="190409" cy="168966"/>
          </a:xfrm>
          <a:prstGeom prst="cub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4" name="Cube 13"/>
          <p:cNvSpPr/>
          <p:nvPr/>
        </p:nvSpPr>
        <p:spPr>
          <a:xfrm>
            <a:off x="3333495" y="3319665"/>
            <a:ext cx="190409" cy="168966"/>
          </a:xfrm>
          <a:prstGeom prst="cub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5" name="Cube 14"/>
          <p:cNvSpPr/>
          <p:nvPr/>
        </p:nvSpPr>
        <p:spPr>
          <a:xfrm>
            <a:off x="3537808" y="3319665"/>
            <a:ext cx="190409" cy="168966"/>
          </a:xfrm>
          <a:prstGeom prst="cub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6" name="Cube 15"/>
          <p:cNvSpPr/>
          <p:nvPr/>
        </p:nvSpPr>
        <p:spPr>
          <a:xfrm>
            <a:off x="3742121" y="3319665"/>
            <a:ext cx="190409" cy="168966"/>
          </a:xfrm>
          <a:prstGeom prst="cub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7" name="Cube 16"/>
          <p:cNvSpPr/>
          <p:nvPr/>
        </p:nvSpPr>
        <p:spPr>
          <a:xfrm>
            <a:off x="3946434" y="3319665"/>
            <a:ext cx="190409" cy="168966"/>
          </a:xfrm>
          <a:prstGeom prst="cub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8" name="Cube 17"/>
          <p:cNvSpPr/>
          <p:nvPr/>
        </p:nvSpPr>
        <p:spPr>
          <a:xfrm>
            <a:off x="4150747" y="3319665"/>
            <a:ext cx="190409" cy="168966"/>
          </a:xfrm>
          <a:prstGeom prst="cub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9" name="Cube 18"/>
          <p:cNvSpPr/>
          <p:nvPr/>
        </p:nvSpPr>
        <p:spPr>
          <a:xfrm>
            <a:off x="4355060" y="3319665"/>
            <a:ext cx="190409" cy="168966"/>
          </a:xfrm>
          <a:prstGeom prst="cub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0" name="Cube 19"/>
          <p:cNvSpPr/>
          <p:nvPr/>
        </p:nvSpPr>
        <p:spPr>
          <a:xfrm>
            <a:off x="4559373" y="3319665"/>
            <a:ext cx="190409" cy="168966"/>
          </a:xfrm>
          <a:prstGeom prst="cub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1" name="Cube 20"/>
          <p:cNvSpPr/>
          <p:nvPr/>
        </p:nvSpPr>
        <p:spPr>
          <a:xfrm>
            <a:off x="4763686" y="3319665"/>
            <a:ext cx="190409" cy="168966"/>
          </a:xfrm>
          <a:prstGeom prst="cub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2" name="Cube 21"/>
          <p:cNvSpPr/>
          <p:nvPr/>
        </p:nvSpPr>
        <p:spPr>
          <a:xfrm>
            <a:off x="2924869" y="3319665"/>
            <a:ext cx="190409" cy="168966"/>
          </a:xfrm>
          <a:prstGeom prst="cub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3" name="Cube 22"/>
          <p:cNvSpPr/>
          <p:nvPr/>
        </p:nvSpPr>
        <p:spPr>
          <a:xfrm>
            <a:off x="2053539" y="3235182"/>
            <a:ext cx="190409" cy="168966"/>
          </a:xfrm>
          <a:prstGeom prst="cub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4" name="Right Arrow 23"/>
          <p:cNvSpPr/>
          <p:nvPr/>
        </p:nvSpPr>
        <p:spPr>
          <a:xfrm>
            <a:off x="5848318" y="2574231"/>
            <a:ext cx="858381" cy="1182756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25" name="Can 24"/>
          <p:cNvSpPr/>
          <p:nvPr/>
        </p:nvSpPr>
        <p:spPr>
          <a:xfrm>
            <a:off x="7132601" y="2506161"/>
            <a:ext cx="1328529" cy="1331843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Current State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nl-NL" dirty="0"/>
          </a:p>
        </p:txBody>
      </p:sp>
      <p:sp>
        <p:nvSpPr>
          <p:cNvPr id="28" name="Cube 27"/>
          <p:cNvSpPr/>
          <p:nvPr/>
        </p:nvSpPr>
        <p:spPr>
          <a:xfrm>
            <a:off x="7296064" y="3559709"/>
            <a:ext cx="190409" cy="168966"/>
          </a:xfrm>
          <a:prstGeom prst="cube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7" name="Cube 26"/>
          <p:cNvSpPr/>
          <p:nvPr/>
        </p:nvSpPr>
        <p:spPr>
          <a:xfrm>
            <a:off x="7296064" y="3380804"/>
            <a:ext cx="190409" cy="168966"/>
          </a:xfrm>
          <a:prstGeom prst="cube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" name="Cube 25"/>
          <p:cNvSpPr/>
          <p:nvPr/>
        </p:nvSpPr>
        <p:spPr>
          <a:xfrm>
            <a:off x="7296064" y="3201899"/>
            <a:ext cx="190409" cy="168966"/>
          </a:xfrm>
          <a:prstGeom prst="cub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9" name="Cube 28"/>
          <p:cNvSpPr/>
          <p:nvPr/>
        </p:nvSpPr>
        <p:spPr>
          <a:xfrm>
            <a:off x="7609485" y="3654131"/>
            <a:ext cx="190409" cy="168966"/>
          </a:xfrm>
          <a:prstGeom prst="cub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0" name="Cube 29"/>
          <p:cNvSpPr/>
          <p:nvPr/>
        </p:nvSpPr>
        <p:spPr>
          <a:xfrm>
            <a:off x="7609485" y="3475226"/>
            <a:ext cx="190409" cy="168966"/>
          </a:xfrm>
          <a:prstGeom prst="cub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1" name="Cube 30"/>
          <p:cNvSpPr/>
          <p:nvPr/>
        </p:nvSpPr>
        <p:spPr>
          <a:xfrm>
            <a:off x="7609485" y="3296321"/>
            <a:ext cx="190409" cy="168966"/>
          </a:xfrm>
          <a:prstGeom prst="cub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2" name="Cube 31"/>
          <p:cNvSpPr/>
          <p:nvPr/>
        </p:nvSpPr>
        <p:spPr>
          <a:xfrm>
            <a:off x="7609485" y="3117416"/>
            <a:ext cx="190409" cy="168966"/>
          </a:xfrm>
          <a:prstGeom prst="cub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3" name="Cube 32"/>
          <p:cNvSpPr/>
          <p:nvPr/>
        </p:nvSpPr>
        <p:spPr>
          <a:xfrm>
            <a:off x="7919934" y="3578083"/>
            <a:ext cx="190409" cy="168966"/>
          </a:xfrm>
          <a:prstGeom prst="cube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4" name="Cube 33"/>
          <p:cNvSpPr/>
          <p:nvPr/>
        </p:nvSpPr>
        <p:spPr>
          <a:xfrm>
            <a:off x="7919934" y="3399178"/>
            <a:ext cx="190409" cy="168966"/>
          </a:xfrm>
          <a:prstGeom prst="cube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5" name="Cube 34"/>
          <p:cNvSpPr/>
          <p:nvPr/>
        </p:nvSpPr>
        <p:spPr>
          <a:xfrm>
            <a:off x="7919934" y="3220273"/>
            <a:ext cx="190409" cy="168966"/>
          </a:xfrm>
          <a:prstGeom prst="cub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37" name="Snagit_PPTACF6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73" y="2714938"/>
            <a:ext cx="857254" cy="901341"/>
          </a:xfrm>
          <a:prstGeom prst="rect">
            <a:avLst/>
          </a:prstGeom>
        </p:spPr>
      </p:pic>
      <p:pic>
        <p:nvPicPr>
          <p:cNvPr id="38" name="Snagit_PPTA17C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0000" y="3843606"/>
            <a:ext cx="750741" cy="720469"/>
          </a:xfrm>
          <a:prstGeom prst="rect">
            <a:avLst/>
          </a:prstGeom>
        </p:spPr>
      </p:pic>
      <p:sp>
        <p:nvSpPr>
          <p:cNvPr id="40" name="Can 39"/>
          <p:cNvSpPr/>
          <p:nvPr/>
        </p:nvSpPr>
        <p:spPr>
          <a:xfrm>
            <a:off x="5832368" y="3885139"/>
            <a:ext cx="1912116" cy="1152743"/>
          </a:xfrm>
          <a:prstGeom prst="ca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Other State Aggregate</a:t>
            </a:r>
          </a:p>
          <a:p>
            <a:pPr algn="ctr"/>
            <a:endParaRPr lang="en-US" dirty="0"/>
          </a:p>
          <a:p>
            <a:pPr algn="ctr"/>
            <a:endParaRPr lang="nl-NL" dirty="0"/>
          </a:p>
        </p:txBody>
      </p:sp>
      <p:sp>
        <p:nvSpPr>
          <p:cNvPr id="42" name="Cube 41"/>
          <p:cNvSpPr/>
          <p:nvPr/>
        </p:nvSpPr>
        <p:spPr>
          <a:xfrm>
            <a:off x="6242069" y="4726804"/>
            <a:ext cx="190409" cy="168966"/>
          </a:xfrm>
          <a:prstGeom prst="cube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3" name="Cube 42"/>
          <p:cNvSpPr/>
          <p:nvPr/>
        </p:nvSpPr>
        <p:spPr>
          <a:xfrm>
            <a:off x="6242069" y="4547899"/>
            <a:ext cx="190409" cy="168966"/>
          </a:xfrm>
          <a:prstGeom prst="cub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5" name="Cube 44"/>
          <p:cNvSpPr/>
          <p:nvPr/>
        </p:nvSpPr>
        <p:spPr>
          <a:xfrm>
            <a:off x="6555490" y="4821226"/>
            <a:ext cx="190409" cy="168966"/>
          </a:xfrm>
          <a:prstGeom prst="cub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6" name="Cube 45"/>
          <p:cNvSpPr/>
          <p:nvPr/>
        </p:nvSpPr>
        <p:spPr>
          <a:xfrm>
            <a:off x="6555490" y="4642321"/>
            <a:ext cx="190409" cy="168966"/>
          </a:xfrm>
          <a:prstGeom prst="cub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7" name="Cube 46"/>
          <p:cNvSpPr/>
          <p:nvPr/>
        </p:nvSpPr>
        <p:spPr>
          <a:xfrm>
            <a:off x="6555490" y="4463416"/>
            <a:ext cx="190409" cy="168966"/>
          </a:xfrm>
          <a:prstGeom prst="cub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43607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5" grpId="1" animBg="1"/>
      <p:bldP spid="28" grpId="0" animBg="1"/>
      <p:bldP spid="28" grpId="1" animBg="1"/>
      <p:bldP spid="27" grpId="0" animBg="1"/>
      <p:bldP spid="27" grpId="1" animBg="1"/>
      <p:bldP spid="26" grpId="0" animBg="1"/>
      <p:bldP spid="26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  <p:bldP spid="34" grpId="0" animBg="1"/>
      <p:bldP spid="34" grpId="1" animBg="1"/>
      <p:bldP spid="35" grpId="0" animBg="1"/>
      <p:bldP spid="35" grpId="1" animBg="1"/>
      <p:bldP spid="40" grpId="0" animBg="1"/>
      <p:bldP spid="42" grpId="0" animBg="1"/>
      <p:bldP spid="43" grpId="0" animBg="1"/>
      <p:bldP spid="45" grpId="0" animBg="1"/>
      <p:bldP spid="46" grpId="0" animBg="1"/>
      <p:bldP spid="4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the Twitter for System Driven Event Interaction look like?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 dirty="0"/>
          </a:p>
        </p:txBody>
      </p:sp>
      <p:pic>
        <p:nvPicPr>
          <p:cNvPr id="6" name="Picture 2" descr="Image result for logo twitter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6218" y="1080000"/>
            <a:ext cx="2594767" cy="1831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Image result for logo kafk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0821" y="917650"/>
            <a:ext cx="4005563" cy="2105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55181" y="3372559"/>
            <a:ext cx="4774705" cy="147732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Decoupled communication – organized per topic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0, 1 or many Consumers per Topic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Scalable number of messages (and parties)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Reliable (distributed)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Full history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Open: libraries in many </a:t>
            </a:r>
            <a:r>
              <a:rPr lang="en-US" sz="1600" dirty="0" err="1"/>
              <a:t>technologie</a:t>
            </a:r>
            <a:r>
              <a:rPr lang="en-US" sz="1600" dirty="0"/>
              <a:t> &amp; REST APIs</a:t>
            </a:r>
            <a:endParaRPr lang="nl-NL" sz="1600" dirty="0" err="1"/>
          </a:p>
        </p:txBody>
      </p:sp>
    </p:spTree>
    <p:extLst>
      <p:ext uri="{BB962C8B-B14F-4D97-AF65-F5344CB8AC3E}">
        <p14:creationId xmlns:p14="http://schemas.microsoft.com/office/powerpoint/2010/main" val="3686466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5D7C6B-0615-4437-9120-C8B7355254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Event </a:t>
            </a:r>
            <a:r>
              <a:rPr lang="nl-NL" dirty="0" err="1"/>
              <a:t>Sourcing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BC13AA-2FB0-4AC9-8735-C34E842BA3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Event Store is </a:t>
            </a:r>
            <a:r>
              <a:rPr lang="nl-NL" dirty="0" err="1"/>
              <a:t>immutable</a:t>
            </a:r>
            <a:r>
              <a:rPr lang="nl-NL" dirty="0"/>
              <a:t> – append-</a:t>
            </a:r>
            <a:r>
              <a:rPr lang="nl-NL" dirty="0" err="1"/>
              <a:t>only</a:t>
            </a:r>
            <a:r>
              <a:rPr lang="nl-NL" dirty="0"/>
              <a:t> log of domain state </a:t>
            </a:r>
            <a:r>
              <a:rPr lang="nl-NL" dirty="0" err="1"/>
              <a:t>transitions</a:t>
            </a:r>
            <a:endParaRPr lang="nl-NL" dirty="0"/>
          </a:p>
          <a:p>
            <a:pPr lvl="1"/>
            <a:r>
              <a:rPr lang="nl-NL" i="1" dirty="0"/>
              <a:t>It is </a:t>
            </a:r>
            <a:r>
              <a:rPr lang="nl-NL" i="1" dirty="0" err="1"/>
              <a:t>the</a:t>
            </a:r>
            <a:r>
              <a:rPr lang="nl-NL" i="1" dirty="0"/>
              <a:t> </a:t>
            </a:r>
            <a:r>
              <a:rPr lang="nl-NL" i="1" dirty="0" err="1"/>
              <a:t>truth</a:t>
            </a:r>
            <a:r>
              <a:rPr lang="nl-NL" i="1" dirty="0"/>
              <a:t> </a:t>
            </a:r>
            <a:r>
              <a:rPr lang="nl-NL" i="1" dirty="0" err="1"/>
              <a:t>about</a:t>
            </a:r>
            <a:r>
              <a:rPr lang="nl-NL" i="1" dirty="0"/>
              <a:t> data – </a:t>
            </a:r>
            <a:r>
              <a:rPr lang="nl-NL" i="1" dirty="0" err="1"/>
              <a:t>everything</a:t>
            </a:r>
            <a:r>
              <a:rPr lang="nl-NL" i="1" dirty="0"/>
              <a:t> </a:t>
            </a:r>
            <a:r>
              <a:rPr lang="nl-NL" i="1" dirty="0" err="1"/>
              <a:t>else</a:t>
            </a:r>
            <a:r>
              <a:rPr lang="nl-NL" i="1" dirty="0"/>
              <a:t> is </a:t>
            </a:r>
            <a:r>
              <a:rPr lang="nl-NL" i="1" dirty="0" err="1"/>
              <a:t>derived</a:t>
            </a:r>
            <a:br>
              <a:rPr lang="nl-NL" dirty="0"/>
            </a:br>
            <a:endParaRPr lang="nl-NL" dirty="0"/>
          </a:p>
          <a:p>
            <a:r>
              <a:rPr lang="nl-NL" dirty="0"/>
              <a:t>Replay events </a:t>
            </a:r>
          </a:p>
          <a:p>
            <a:pPr lvl="1"/>
            <a:r>
              <a:rPr lang="nl-NL" dirty="0" err="1"/>
              <a:t>to</a:t>
            </a:r>
            <a:r>
              <a:rPr lang="nl-NL" dirty="0"/>
              <a:t> (re)construct a </a:t>
            </a:r>
            <a:r>
              <a:rPr lang="nl-NL" dirty="0" err="1"/>
              <a:t>representation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current</a:t>
            </a:r>
            <a:r>
              <a:rPr lang="nl-NL" dirty="0"/>
              <a:t> state (</a:t>
            </a:r>
            <a:r>
              <a:rPr lang="nl-NL" dirty="0" err="1"/>
              <a:t>aggregate</a:t>
            </a:r>
            <a:r>
              <a:rPr lang="nl-NL" dirty="0"/>
              <a:t>)</a:t>
            </a:r>
          </a:p>
          <a:p>
            <a:pPr lvl="1"/>
            <a:r>
              <a:rPr lang="nl-NL" dirty="0"/>
              <a:t>up </a:t>
            </a:r>
            <a:r>
              <a:rPr lang="nl-NL" dirty="0" err="1"/>
              <a:t>to</a:t>
            </a:r>
            <a:r>
              <a:rPr lang="nl-NL" dirty="0"/>
              <a:t> a </a:t>
            </a:r>
            <a:r>
              <a:rPr lang="nl-NL" dirty="0" err="1"/>
              <a:t>specific</a:t>
            </a:r>
            <a:r>
              <a:rPr lang="nl-NL" dirty="0"/>
              <a:t> time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recreate</a:t>
            </a:r>
            <a:r>
              <a:rPr lang="nl-NL" dirty="0"/>
              <a:t> </a:t>
            </a:r>
            <a:r>
              <a:rPr lang="nl-NL" dirty="0" err="1"/>
              <a:t>moments</a:t>
            </a:r>
            <a:r>
              <a:rPr lang="nl-NL" dirty="0"/>
              <a:t> in time</a:t>
            </a:r>
          </a:p>
          <a:p>
            <a:pPr lvl="1"/>
            <a:r>
              <a:rPr lang="nl-NL" dirty="0"/>
              <a:t>in Test environment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investigate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issue</a:t>
            </a:r>
          </a:p>
          <a:p>
            <a:pPr lvl="1"/>
            <a:r>
              <a:rPr lang="nl-NL" dirty="0"/>
              <a:t>on a remote </a:t>
            </a:r>
            <a:r>
              <a:rPr lang="nl-NL" dirty="0" err="1"/>
              <a:t>location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create</a:t>
            </a:r>
            <a:r>
              <a:rPr lang="nl-NL" dirty="0"/>
              <a:t> </a:t>
            </a:r>
            <a:r>
              <a:rPr lang="nl-NL" dirty="0" err="1"/>
              <a:t>mirror</a:t>
            </a:r>
            <a:r>
              <a:rPr lang="nl-NL" dirty="0"/>
              <a:t> &amp; share state </a:t>
            </a:r>
            <a:r>
              <a:rPr lang="nl-NL" dirty="0" err="1"/>
              <a:t>across</a:t>
            </a:r>
            <a:r>
              <a:rPr lang="nl-NL" dirty="0"/>
              <a:t> </a:t>
            </a:r>
            <a:r>
              <a:rPr lang="nl-NL" dirty="0" err="1"/>
              <a:t>boundaries</a:t>
            </a:r>
            <a:endParaRPr lang="nl-NL" dirty="0"/>
          </a:p>
          <a:p>
            <a:pPr lvl="1"/>
            <a:r>
              <a:rPr lang="nl-NL" dirty="0"/>
              <a:t>produce a fine </a:t>
            </a:r>
            <a:r>
              <a:rPr lang="nl-NL" dirty="0" err="1"/>
              <a:t>grained</a:t>
            </a:r>
            <a:r>
              <a:rPr lang="nl-NL" dirty="0"/>
              <a:t> audit </a:t>
            </a:r>
            <a:r>
              <a:rPr lang="nl-NL" dirty="0" err="1"/>
              <a:t>trail</a:t>
            </a:r>
            <a:endParaRPr lang="nl-NL" dirty="0"/>
          </a:p>
          <a:p>
            <a:pPr lvl="1"/>
            <a:endParaRPr lang="nl-NL" dirty="0"/>
          </a:p>
          <a:p>
            <a:r>
              <a:rPr lang="nl-NL" dirty="0" err="1"/>
              <a:t>Challenges</a:t>
            </a:r>
            <a:endParaRPr lang="nl-NL" dirty="0"/>
          </a:p>
          <a:p>
            <a:pPr lvl="1"/>
            <a:r>
              <a:rPr lang="nl-NL" dirty="0"/>
              <a:t>Time </a:t>
            </a:r>
            <a:r>
              <a:rPr lang="nl-NL" dirty="0" err="1"/>
              <a:t>required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reconstruct</a:t>
            </a:r>
            <a:r>
              <a:rPr lang="nl-NL" dirty="0"/>
              <a:t> state</a:t>
            </a:r>
          </a:p>
          <a:p>
            <a:pPr lvl="1"/>
            <a:r>
              <a:rPr lang="nl-NL" dirty="0" err="1"/>
              <a:t>Grain</a:t>
            </a:r>
            <a:r>
              <a:rPr lang="nl-NL" dirty="0"/>
              <a:t> of </a:t>
            </a:r>
            <a:r>
              <a:rPr lang="nl-NL" dirty="0" err="1"/>
              <a:t>aggregates</a:t>
            </a:r>
            <a:r>
              <a:rPr lang="nl-NL" dirty="0"/>
              <a:t> / </a:t>
            </a:r>
            <a:r>
              <a:rPr lang="nl-NL" dirty="0" err="1"/>
              <a:t>definition</a:t>
            </a:r>
            <a:r>
              <a:rPr lang="nl-NL" dirty="0"/>
              <a:t> of domain events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0A1563-A3CA-4E68-9503-0919E49990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976594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7467204-3271-4171-8532-1C1423463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Overview</a:t>
            </a:r>
            <a:endParaRPr lang="en-NL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2B7FCBC-576F-4756-B73C-2CCAC03BF4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936000"/>
            <a:ext cx="6623999" cy="3780000"/>
          </a:xfrm>
        </p:spPr>
        <p:txBody>
          <a:bodyPr/>
          <a:lstStyle/>
          <a:p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What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is Apache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Kafka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?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Core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concepts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and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technology</a:t>
            </a:r>
            <a:endParaRPr lang="nl-NL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Lab 1 – First hands-on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with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Apache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Kafka</a:t>
            </a:r>
            <a:endParaRPr lang="nl-NL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Programming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against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Apache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Kafka</a:t>
            </a:r>
            <a:endParaRPr lang="nl-NL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Brief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introduction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of Node (JS)</a:t>
            </a:r>
          </a:p>
          <a:p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Lab 2 –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Programmatic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interaction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with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Apache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Kafka</a:t>
            </a:r>
            <a:endParaRPr lang="nl-NL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nl-NL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Shades</a:t>
            </a:r>
            <a:r>
              <a:rPr lang="nl-NL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of Data – Streaming, CQRS, Event </a:t>
            </a:r>
            <a:r>
              <a:rPr lang="nl-NL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Sourcing</a:t>
            </a:r>
            <a:endParaRPr lang="nl-NL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nl-NL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Eneco Case – The Event Streaming Platform</a:t>
            </a:r>
          </a:p>
          <a:p>
            <a:r>
              <a:rPr lang="nl-NL" b="1" dirty="0"/>
              <a:t>Lab 3 – DIY CQRS </a:t>
            </a:r>
          </a:p>
          <a:p>
            <a:r>
              <a:rPr lang="nl-NL" dirty="0"/>
              <a:t>Microservices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quest</a:t>
            </a:r>
            <a:r>
              <a:rPr lang="nl-NL" dirty="0"/>
              <a:t> for </a:t>
            </a:r>
            <a:r>
              <a:rPr lang="nl-NL" dirty="0" err="1"/>
              <a:t>decoupling</a:t>
            </a:r>
            <a:endParaRPr lang="nl-NL" dirty="0"/>
          </a:p>
          <a:p>
            <a:r>
              <a:rPr lang="nl-NL" dirty="0"/>
              <a:t>Lab 4 – Microservices </a:t>
            </a:r>
            <a:r>
              <a:rPr lang="nl-NL" dirty="0" err="1"/>
              <a:t>Interaction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Choreography</a:t>
            </a:r>
            <a:endParaRPr lang="nl-NL" dirty="0"/>
          </a:p>
          <a:p>
            <a:r>
              <a:rPr lang="nl-NL" dirty="0"/>
              <a:t>But </a:t>
            </a:r>
            <a:r>
              <a:rPr lang="nl-NL" dirty="0" err="1"/>
              <a:t>wait</a:t>
            </a:r>
            <a:r>
              <a:rPr lang="nl-NL" dirty="0"/>
              <a:t> – </a:t>
            </a:r>
            <a:r>
              <a:rPr lang="nl-NL" dirty="0" err="1"/>
              <a:t>there</a:t>
            </a:r>
            <a:r>
              <a:rPr lang="nl-NL" dirty="0"/>
              <a:t> is more: </a:t>
            </a:r>
          </a:p>
          <a:p>
            <a:pPr lvl="1"/>
            <a:r>
              <a:rPr lang="nl-NL" dirty="0" err="1"/>
              <a:t>Ecosystem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supporting</a:t>
            </a:r>
            <a:r>
              <a:rPr lang="nl-NL" dirty="0"/>
              <a:t> tools</a:t>
            </a:r>
          </a:p>
          <a:p>
            <a:pPr lvl="1"/>
            <a:r>
              <a:rPr lang="nl-NL" dirty="0" err="1"/>
              <a:t>Alternative</a:t>
            </a:r>
            <a:r>
              <a:rPr lang="nl-NL" dirty="0"/>
              <a:t> </a:t>
            </a:r>
            <a:r>
              <a:rPr lang="nl-NL" dirty="0" err="1"/>
              <a:t>offerings</a:t>
            </a:r>
            <a:r>
              <a:rPr lang="nl-NL" dirty="0"/>
              <a:t> (public </a:t>
            </a:r>
            <a:r>
              <a:rPr lang="nl-NL" dirty="0" err="1"/>
              <a:t>cloud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stand-alone</a:t>
            </a:r>
            <a:r>
              <a:rPr lang="nl-NL" dirty="0"/>
              <a:t>)</a:t>
            </a:r>
          </a:p>
          <a:p>
            <a:endParaRPr lang="en-NL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87E958-33C8-495A-BB01-882F1D9C6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Introducing Apache Kafka - 15 april 2020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64191730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8553A-ABCC-4F49-A555-C1CF23E23F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Lab 3 – DIY CQRS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F603E3-E7AC-4564-BACD-D6BE884064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538950-C180-44D5-B04F-1B85D0D302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B9FA59A-6CF0-4EE9-B6AE-24D1C1349923}"/>
              </a:ext>
            </a:extLst>
          </p:cNvPr>
          <p:cNvSpPr/>
          <p:nvPr/>
        </p:nvSpPr>
        <p:spPr>
          <a:xfrm>
            <a:off x="719999" y="2464080"/>
            <a:ext cx="1760220" cy="11414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CRM</a:t>
            </a:r>
          </a:p>
          <a:p>
            <a:pPr algn="ctr"/>
            <a:endParaRPr lang="en-NL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9A67B6F-EA62-49A8-87E3-F970DF47E411}"/>
              </a:ext>
            </a:extLst>
          </p:cNvPr>
          <p:cNvSpPr/>
          <p:nvPr/>
        </p:nvSpPr>
        <p:spPr>
          <a:xfrm>
            <a:off x="5391059" y="2464080"/>
            <a:ext cx="1760220" cy="85344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IoT</a:t>
            </a:r>
            <a:r>
              <a:rPr lang="nl-NL" dirty="0"/>
              <a:t> Platform</a:t>
            </a:r>
          </a:p>
          <a:p>
            <a:pPr algn="ctr"/>
            <a:endParaRPr lang="en-NL" dirty="0"/>
          </a:p>
        </p:txBody>
      </p:sp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6304B1C8-6792-4BF8-9C76-D8B07B9FE792}"/>
              </a:ext>
            </a:extLst>
          </p:cNvPr>
          <p:cNvSpPr/>
          <p:nvPr/>
        </p:nvSpPr>
        <p:spPr>
          <a:xfrm>
            <a:off x="6539492" y="3642315"/>
            <a:ext cx="1946400" cy="601980"/>
          </a:xfrm>
          <a:prstGeom prst="wedgeRectCallout">
            <a:avLst>
              <a:gd name="adj1" fmla="val -32592"/>
              <a:gd name="adj2" fmla="val -110768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Need</a:t>
            </a:r>
            <a:r>
              <a:rPr lang="nl-NL" sz="1050" dirty="0"/>
              <a:t> </a:t>
            </a:r>
            <a:r>
              <a:rPr lang="nl-NL" sz="1050" dirty="0" err="1"/>
              <a:t>to</a:t>
            </a:r>
            <a:r>
              <a:rPr lang="nl-NL" sz="1050" dirty="0"/>
              <a:t> have </a:t>
            </a:r>
            <a:r>
              <a:rPr lang="nl-NL" sz="1050" dirty="0" err="1"/>
              <a:t>the</a:t>
            </a:r>
            <a:r>
              <a:rPr lang="nl-NL" sz="1050" dirty="0"/>
              <a:t> </a:t>
            </a:r>
            <a:r>
              <a:rPr lang="nl-NL" sz="1050" dirty="0" err="1"/>
              <a:t>SmartMeter</a:t>
            </a:r>
            <a:r>
              <a:rPr lang="nl-NL" sz="1050" dirty="0"/>
              <a:t> </a:t>
            </a:r>
            <a:r>
              <a:rPr lang="nl-NL" sz="1050" dirty="0" err="1"/>
              <a:t>Mandate</a:t>
            </a:r>
            <a:r>
              <a:rPr lang="nl-NL" sz="1050" dirty="0"/>
              <a:t> Setting for </a:t>
            </a:r>
            <a:r>
              <a:rPr lang="nl-NL" sz="1050" dirty="0" err="1"/>
              <a:t>every</a:t>
            </a:r>
            <a:r>
              <a:rPr lang="nl-NL" sz="1050" dirty="0"/>
              <a:t> </a:t>
            </a:r>
            <a:r>
              <a:rPr lang="nl-NL" sz="1050" dirty="0" err="1"/>
              <a:t>ConnectionId</a:t>
            </a:r>
            <a:r>
              <a:rPr lang="nl-NL" sz="1050" dirty="0"/>
              <a:t> for </a:t>
            </a:r>
            <a:endParaRPr lang="en-NL" sz="1050" dirty="0"/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BC15C24D-862F-4412-976D-F42AC4FD507F}"/>
              </a:ext>
            </a:extLst>
          </p:cNvPr>
          <p:cNvSpPr/>
          <p:nvPr/>
        </p:nvSpPr>
        <p:spPr>
          <a:xfrm>
            <a:off x="1344035" y="864945"/>
            <a:ext cx="1874519" cy="733470"/>
          </a:xfrm>
          <a:prstGeom prst="wedgeRectCallout">
            <a:avLst>
              <a:gd name="adj1" fmla="val -15768"/>
              <a:gd name="adj2" fmla="val 185767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Handles new </a:t>
            </a:r>
            <a:r>
              <a:rPr lang="nl-NL" sz="10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and</a:t>
            </a:r>
            <a:r>
              <a:rPr lang="nl-NL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nl-NL" sz="10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changed</a:t>
            </a:r>
            <a:r>
              <a:rPr lang="nl-NL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customer details – </a:t>
            </a:r>
            <a:r>
              <a:rPr lang="nl-NL" sz="10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including</a:t>
            </a:r>
            <a:r>
              <a:rPr lang="nl-NL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nl-NL" sz="10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Mandate</a:t>
            </a:r>
            <a:r>
              <a:rPr lang="nl-NL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Setting for Connection </a:t>
            </a:r>
            <a:r>
              <a:rPr lang="nl-NL" sz="10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Identifier</a:t>
            </a:r>
            <a:endParaRPr lang="en-NL" sz="10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Cube 8">
            <a:extLst>
              <a:ext uri="{FF2B5EF4-FFF2-40B4-BE49-F238E27FC236}">
                <a16:creationId xmlns:a16="http://schemas.microsoft.com/office/drawing/2014/main" id="{868FDEBF-1A8A-4534-8D81-84218D68F88E}"/>
              </a:ext>
            </a:extLst>
          </p:cNvPr>
          <p:cNvSpPr/>
          <p:nvPr/>
        </p:nvSpPr>
        <p:spPr>
          <a:xfrm>
            <a:off x="3482247" y="3317520"/>
            <a:ext cx="1272540" cy="784860"/>
          </a:xfrm>
          <a:prstGeom prst="cub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0" name="Picture 2" descr="Image result for logo kafka">
            <a:extLst>
              <a:ext uri="{FF2B5EF4-FFF2-40B4-BE49-F238E27FC236}">
                <a16:creationId xmlns:a16="http://schemas.microsoft.com/office/drawing/2014/main" id="{D91295F4-7C93-4E9F-BAC6-8007F0D935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2247" y="3567615"/>
            <a:ext cx="1017357" cy="534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BD0ABC0-4114-46ED-A28A-3BD915F91BB2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2480219" y="3034800"/>
            <a:ext cx="1002028" cy="5328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Lightning Bolt 10">
            <a:extLst>
              <a:ext uri="{FF2B5EF4-FFF2-40B4-BE49-F238E27FC236}">
                <a16:creationId xmlns:a16="http://schemas.microsoft.com/office/drawing/2014/main" id="{E5A20D31-AB63-4ECC-A28A-A4CF5862FAEC}"/>
              </a:ext>
            </a:extLst>
          </p:cNvPr>
          <p:cNvSpPr/>
          <p:nvPr/>
        </p:nvSpPr>
        <p:spPr>
          <a:xfrm>
            <a:off x="2872651" y="2933895"/>
            <a:ext cx="243840" cy="518460"/>
          </a:xfrm>
          <a:prstGeom prst="lightningBol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3A78C6D-A176-49EC-923E-AF2A7D1BFE92}"/>
              </a:ext>
            </a:extLst>
          </p:cNvPr>
          <p:cNvCxnSpPr>
            <a:stCxn id="9" idx="5"/>
            <a:endCxn id="6" idx="1"/>
          </p:cNvCxnSpPr>
          <p:nvPr/>
        </p:nvCxnSpPr>
        <p:spPr>
          <a:xfrm flipV="1">
            <a:off x="4754787" y="2890800"/>
            <a:ext cx="636272" cy="72104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8" name="Lightning Bolt 17">
            <a:extLst>
              <a:ext uri="{FF2B5EF4-FFF2-40B4-BE49-F238E27FC236}">
                <a16:creationId xmlns:a16="http://schemas.microsoft.com/office/drawing/2014/main" id="{ADA5DA85-B7B6-4D1A-9956-6AFAEBCEF4A9}"/>
              </a:ext>
            </a:extLst>
          </p:cNvPr>
          <p:cNvSpPr/>
          <p:nvPr/>
        </p:nvSpPr>
        <p:spPr>
          <a:xfrm>
            <a:off x="4952751" y="2826555"/>
            <a:ext cx="243840" cy="518460"/>
          </a:xfrm>
          <a:prstGeom prst="lightningBol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9" name="Speech Bubble: Rectangle 18">
            <a:extLst>
              <a:ext uri="{FF2B5EF4-FFF2-40B4-BE49-F238E27FC236}">
                <a16:creationId xmlns:a16="http://schemas.microsoft.com/office/drawing/2014/main" id="{0937DDD4-441B-477F-A15B-56A5E9112F06}"/>
              </a:ext>
            </a:extLst>
          </p:cNvPr>
          <p:cNvSpPr/>
          <p:nvPr/>
        </p:nvSpPr>
        <p:spPr>
          <a:xfrm>
            <a:off x="2872651" y="1742415"/>
            <a:ext cx="1874519" cy="733470"/>
          </a:xfrm>
          <a:prstGeom prst="wedgeRectCallout">
            <a:avLst>
              <a:gd name="adj1" fmla="val -43144"/>
              <a:gd name="adj2" fmla="val 145644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Publish</a:t>
            </a:r>
            <a:r>
              <a:rPr lang="nl-NL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Event </a:t>
            </a:r>
            <a:r>
              <a:rPr lang="nl-NL" sz="10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to</a:t>
            </a:r>
            <a:r>
              <a:rPr lang="nl-NL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nl-NL" sz="10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Kafka</a:t>
            </a:r>
            <a:r>
              <a:rPr lang="nl-NL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Topic for </a:t>
            </a:r>
            <a:r>
              <a:rPr lang="nl-NL" sz="10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every</a:t>
            </a:r>
            <a:r>
              <a:rPr lang="nl-NL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new or </a:t>
            </a:r>
            <a:r>
              <a:rPr lang="nl-NL" sz="10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changed</a:t>
            </a:r>
            <a:r>
              <a:rPr lang="nl-NL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nl-NL" sz="10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Mandate</a:t>
            </a:r>
            <a:r>
              <a:rPr lang="nl-NL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Setting</a:t>
            </a:r>
            <a:endParaRPr lang="en-NL" sz="10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" name="Cylinder 20">
            <a:extLst>
              <a:ext uri="{FF2B5EF4-FFF2-40B4-BE49-F238E27FC236}">
                <a16:creationId xmlns:a16="http://schemas.microsoft.com/office/drawing/2014/main" id="{8FF83FAB-633C-454D-B6FC-BD8E8C1779E4}"/>
              </a:ext>
            </a:extLst>
          </p:cNvPr>
          <p:cNvSpPr/>
          <p:nvPr/>
        </p:nvSpPr>
        <p:spPr>
          <a:xfrm>
            <a:off x="1648054" y="3155655"/>
            <a:ext cx="636272" cy="378720"/>
          </a:xfrm>
          <a:prstGeom prst="can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2" name="Cylinder 21">
            <a:extLst>
              <a:ext uri="{FF2B5EF4-FFF2-40B4-BE49-F238E27FC236}">
                <a16:creationId xmlns:a16="http://schemas.microsoft.com/office/drawing/2014/main" id="{0C1A64D5-784E-48FF-B37E-08CD027F7DAA}"/>
              </a:ext>
            </a:extLst>
          </p:cNvPr>
          <p:cNvSpPr/>
          <p:nvPr/>
        </p:nvSpPr>
        <p:spPr>
          <a:xfrm>
            <a:off x="6539492" y="2941181"/>
            <a:ext cx="449487" cy="296940"/>
          </a:xfrm>
          <a:prstGeom prst="can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3" name="Speech Bubble: Rectangle 22">
            <a:extLst>
              <a:ext uri="{FF2B5EF4-FFF2-40B4-BE49-F238E27FC236}">
                <a16:creationId xmlns:a16="http://schemas.microsoft.com/office/drawing/2014/main" id="{47F96E26-198D-4372-A81B-ECEBD52A2616}"/>
              </a:ext>
            </a:extLst>
          </p:cNvPr>
          <p:cNvSpPr/>
          <p:nvPr/>
        </p:nvSpPr>
        <p:spPr>
          <a:xfrm>
            <a:off x="6539492" y="3642315"/>
            <a:ext cx="1946400" cy="601980"/>
          </a:xfrm>
          <a:prstGeom prst="wedgeRectCallout">
            <a:avLst>
              <a:gd name="adj1" fmla="val -32592"/>
              <a:gd name="adj2" fmla="val -110768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Consume</a:t>
            </a:r>
            <a:r>
              <a:rPr lang="nl-NL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Event </a:t>
            </a:r>
            <a:r>
              <a:rPr lang="nl-NL" sz="10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and</a:t>
            </a:r>
            <a:r>
              <a:rPr lang="nl-NL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Record new </a:t>
            </a:r>
            <a:r>
              <a:rPr lang="nl-NL" sz="10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Mandate</a:t>
            </a:r>
            <a:r>
              <a:rPr lang="nl-NL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Setting for Connection </a:t>
            </a:r>
            <a:r>
              <a:rPr lang="nl-NL" sz="10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Identifier</a:t>
            </a:r>
            <a:endParaRPr lang="en-NL" sz="10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4" name="Picture 24" descr="https://s14-eu5.startpage.com/cgi-bin/serveimage?url=https:%2F%2Fnodejs.org%2Fstatic%2Fimages%2Flogos%2Fnodejs-new-pantone-black.png&amp;sp=41ff74e295d7d40368fb486501455d1a">
            <a:extLst>
              <a:ext uri="{FF2B5EF4-FFF2-40B4-BE49-F238E27FC236}">
                <a16:creationId xmlns:a16="http://schemas.microsoft.com/office/drawing/2014/main" id="{B74BA37A-2531-49C2-8C3D-B4E4BEBBA7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318" y="3232796"/>
            <a:ext cx="615366" cy="376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 descr="https://s14-eu5.startpage.com/cgi-bin/serveimage?url=https:%2F%2Fnodejs.org%2Fstatic%2Fimages%2Flogos%2Fnodejs-new-pantone-black.png&amp;sp=41ff74e295d7d40368fb486501455d1a">
            <a:extLst>
              <a:ext uri="{FF2B5EF4-FFF2-40B4-BE49-F238E27FC236}">
                <a16:creationId xmlns:a16="http://schemas.microsoft.com/office/drawing/2014/main" id="{D0BE43AA-7117-4C5F-9D23-C3631C3258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9012" y="2941181"/>
            <a:ext cx="615366" cy="376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: Folded Corner 11">
            <a:extLst>
              <a:ext uri="{FF2B5EF4-FFF2-40B4-BE49-F238E27FC236}">
                <a16:creationId xmlns:a16="http://schemas.microsoft.com/office/drawing/2014/main" id="{9DE48431-E489-47C6-B36C-BC94607E56C2}"/>
              </a:ext>
            </a:extLst>
          </p:cNvPr>
          <p:cNvSpPr/>
          <p:nvPr/>
        </p:nvSpPr>
        <p:spPr>
          <a:xfrm>
            <a:off x="1427684" y="3886200"/>
            <a:ext cx="472061" cy="601980"/>
          </a:xfrm>
          <a:prstGeom prst="foldedCorner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E1BDBD5-48A8-4C57-89D7-C1F99521563B}"/>
              </a:ext>
            </a:extLst>
          </p:cNvPr>
          <p:cNvSpPr txBox="1"/>
          <p:nvPr/>
        </p:nvSpPr>
        <p:spPr>
          <a:xfrm>
            <a:off x="1549930" y="4067502"/>
            <a:ext cx="250068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 err="1"/>
              <a:t>csv</a:t>
            </a:r>
            <a:endParaRPr lang="en-NL" sz="1300" dirty="0" err="1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737E33E1-67F9-478D-8F20-681C6B20CC24}"/>
              </a:ext>
            </a:extLst>
          </p:cNvPr>
          <p:cNvSpPr/>
          <p:nvPr/>
        </p:nvSpPr>
        <p:spPr>
          <a:xfrm>
            <a:off x="1481958" y="3602421"/>
            <a:ext cx="166095" cy="348108"/>
          </a:xfrm>
          <a:custGeom>
            <a:avLst/>
            <a:gdLst>
              <a:gd name="connsiteX0" fmla="*/ 0 w 86710"/>
              <a:gd name="connsiteY0" fmla="*/ 0 h 348108"/>
              <a:gd name="connsiteX1" fmla="*/ 31531 w 86710"/>
              <a:gd name="connsiteY1" fmla="*/ 346841 h 348108"/>
              <a:gd name="connsiteX2" fmla="*/ 86710 w 86710"/>
              <a:gd name="connsiteY2" fmla="*/ 94593 h 348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6710" h="348108">
                <a:moveTo>
                  <a:pt x="0" y="0"/>
                </a:moveTo>
                <a:cubicBezTo>
                  <a:pt x="8539" y="165538"/>
                  <a:pt x="17079" y="331076"/>
                  <a:pt x="31531" y="346841"/>
                </a:cubicBezTo>
                <a:cubicBezTo>
                  <a:pt x="45983" y="362607"/>
                  <a:pt x="66346" y="228600"/>
                  <a:pt x="86710" y="94593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6F6DF836-CBD9-4FE4-B46D-7E602B7F0A05}"/>
              </a:ext>
            </a:extLst>
          </p:cNvPr>
          <p:cNvSpPr/>
          <p:nvPr/>
        </p:nvSpPr>
        <p:spPr>
          <a:xfrm>
            <a:off x="181303" y="2648580"/>
            <a:ext cx="819807" cy="441461"/>
          </a:xfrm>
          <a:prstGeom prst="rightArrow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6" name="Speech Bubble: Rectangle 25">
            <a:extLst>
              <a:ext uri="{FF2B5EF4-FFF2-40B4-BE49-F238E27FC236}">
                <a16:creationId xmlns:a16="http://schemas.microsoft.com/office/drawing/2014/main" id="{13EE962E-F893-45A7-97E3-8A674F719ED9}"/>
              </a:ext>
            </a:extLst>
          </p:cNvPr>
          <p:cNvSpPr/>
          <p:nvPr/>
        </p:nvSpPr>
        <p:spPr>
          <a:xfrm>
            <a:off x="51992" y="1670415"/>
            <a:ext cx="1336013" cy="690165"/>
          </a:xfrm>
          <a:prstGeom prst="wedgeRectCallout">
            <a:avLst>
              <a:gd name="adj1" fmla="val -11651"/>
              <a:gd name="adj2" fmla="val 117228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050" dirty="0"/>
              <a:t>REST API Call </a:t>
            </a:r>
            <a:r>
              <a:rPr lang="nl-NL" sz="1050" dirty="0" err="1"/>
              <a:t>to</a:t>
            </a:r>
            <a:r>
              <a:rPr lang="nl-NL" sz="1050" dirty="0"/>
              <a:t> POST/PUT or GET customer details </a:t>
            </a:r>
            <a:r>
              <a:rPr lang="nl-NL" sz="1050" dirty="0" err="1"/>
              <a:t>including</a:t>
            </a:r>
            <a:r>
              <a:rPr lang="nl-NL" sz="1050" dirty="0"/>
              <a:t> </a:t>
            </a:r>
            <a:r>
              <a:rPr lang="nl-NL" sz="1050" dirty="0" err="1"/>
              <a:t>Mandate</a:t>
            </a:r>
            <a:endParaRPr lang="en-NL" sz="1050" dirty="0"/>
          </a:p>
        </p:txBody>
      </p:sp>
      <p:sp>
        <p:nvSpPr>
          <p:cNvPr id="27" name="Speech Bubble: Rectangle 26">
            <a:extLst>
              <a:ext uri="{FF2B5EF4-FFF2-40B4-BE49-F238E27FC236}">
                <a16:creationId xmlns:a16="http://schemas.microsoft.com/office/drawing/2014/main" id="{F73FF465-DB48-4C78-9A8A-1F90A4338BA4}"/>
              </a:ext>
            </a:extLst>
          </p:cNvPr>
          <p:cNvSpPr/>
          <p:nvPr/>
        </p:nvSpPr>
        <p:spPr>
          <a:xfrm>
            <a:off x="6483272" y="1616054"/>
            <a:ext cx="1336013" cy="573278"/>
          </a:xfrm>
          <a:prstGeom prst="wedgeRectCallout">
            <a:avLst>
              <a:gd name="adj1" fmla="val -18141"/>
              <a:gd name="adj2" fmla="val 136645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050" dirty="0"/>
              <a:t>REST API Call </a:t>
            </a:r>
            <a:r>
              <a:rPr lang="nl-NL" sz="1050" dirty="0" err="1"/>
              <a:t>to</a:t>
            </a:r>
            <a:r>
              <a:rPr lang="nl-NL" sz="1050" dirty="0"/>
              <a:t> GET </a:t>
            </a:r>
            <a:r>
              <a:rPr lang="nl-NL" sz="1050" dirty="0" err="1"/>
              <a:t>Mandate</a:t>
            </a:r>
            <a:r>
              <a:rPr lang="nl-NL" sz="1050" dirty="0"/>
              <a:t> Setting</a:t>
            </a:r>
            <a:endParaRPr lang="en-NL" sz="1050" dirty="0"/>
          </a:p>
        </p:txBody>
      </p:sp>
    </p:spTree>
    <p:extLst>
      <p:ext uri="{BB962C8B-B14F-4D97-AF65-F5344CB8AC3E}">
        <p14:creationId xmlns:p14="http://schemas.microsoft.com/office/powerpoint/2010/main" val="2816312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7" grpId="1" animBg="1"/>
      <p:bldP spid="9" grpId="0" animBg="1"/>
      <p:bldP spid="11" grpId="0" animBg="1"/>
      <p:bldP spid="18" grpId="0" animBg="1"/>
      <p:bldP spid="19" grpId="0" animBg="1"/>
      <p:bldP spid="22" grpId="0" animBg="1"/>
      <p:bldP spid="23" grpId="0" animBg="1"/>
      <p:bldP spid="12" grpId="0" animBg="1"/>
      <p:bldP spid="14" grpId="0"/>
      <p:bldP spid="15" grpId="0" animBg="1"/>
      <p:bldP spid="16" grpId="0" animBg="1"/>
      <p:bldP spid="26" grpId="0" animBg="1"/>
      <p:bldP spid="27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7467204-3271-4171-8532-1C1423463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Overview</a:t>
            </a:r>
            <a:endParaRPr lang="en-NL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2B7FCBC-576F-4756-B73C-2CCAC03BF4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936000"/>
            <a:ext cx="6623999" cy="3780000"/>
          </a:xfrm>
        </p:spPr>
        <p:txBody>
          <a:bodyPr/>
          <a:lstStyle/>
          <a:p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What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is Apache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Kafka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?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Core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concepts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and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technology</a:t>
            </a:r>
            <a:endParaRPr lang="nl-NL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Lab 1 – First hands-on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with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Apache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Kafka</a:t>
            </a:r>
            <a:endParaRPr lang="nl-NL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Programming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against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Apache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Kafka</a:t>
            </a:r>
            <a:endParaRPr lang="nl-NL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Brief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introduction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of Node (JS)</a:t>
            </a:r>
          </a:p>
          <a:p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Lab 2 –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Programmatic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interaction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with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Apache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Kafka</a:t>
            </a:r>
            <a:endParaRPr lang="nl-NL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Shades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of Data – Streaming, CQRS, Event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Sourcing</a:t>
            </a:r>
            <a:endParaRPr lang="nl-NL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The Eneco Case – The Event Streaming Platform</a:t>
            </a:r>
          </a:p>
          <a:p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Lab 3 – DIY CQRS </a:t>
            </a:r>
          </a:p>
          <a:p>
            <a:r>
              <a:rPr lang="nl-NL" b="1" dirty="0"/>
              <a:t>Microservices </a:t>
            </a:r>
            <a:r>
              <a:rPr lang="nl-NL" b="1" dirty="0" err="1"/>
              <a:t>and</a:t>
            </a:r>
            <a:r>
              <a:rPr lang="nl-NL" b="1" dirty="0"/>
              <a:t> </a:t>
            </a:r>
            <a:r>
              <a:rPr lang="nl-NL" b="1" dirty="0" err="1"/>
              <a:t>the</a:t>
            </a:r>
            <a:r>
              <a:rPr lang="nl-NL" b="1" dirty="0"/>
              <a:t> </a:t>
            </a:r>
            <a:r>
              <a:rPr lang="nl-NL" b="1" dirty="0" err="1"/>
              <a:t>quest</a:t>
            </a:r>
            <a:r>
              <a:rPr lang="nl-NL" b="1" dirty="0"/>
              <a:t> for </a:t>
            </a:r>
            <a:r>
              <a:rPr lang="nl-NL" b="1" dirty="0" err="1"/>
              <a:t>decoupling</a:t>
            </a:r>
            <a:endParaRPr lang="nl-NL" b="1" dirty="0"/>
          </a:p>
          <a:p>
            <a:r>
              <a:rPr lang="nl-NL" dirty="0"/>
              <a:t>Lab 4 – Microservices </a:t>
            </a:r>
            <a:r>
              <a:rPr lang="nl-NL" dirty="0" err="1"/>
              <a:t>Choreography</a:t>
            </a:r>
            <a:endParaRPr lang="nl-NL" dirty="0"/>
          </a:p>
          <a:p>
            <a:r>
              <a:rPr lang="nl-NL" dirty="0"/>
              <a:t>But </a:t>
            </a:r>
            <a:r>
              <a:rPr lang="nl-NL" dirty="0" err="1"/>
              <a:t>wait</a:t>
            </a:r>
            <a:r>
              <a:rPr lang="nl-NL" dirty="0"/>
              <a:t> – </a:t>
            </a:r>
            <a:r>
              <a:rPr lang="nl-NL" dirty="0" err="1"/>
              <a:t>there</a:t>
            </a:r>
            <a:r>
              <a:rPr lang="nl-NL" dirty="0"/>
              <a:t> is more: </a:t>
            </a:r>
          </a:p>
          <a:p>
            <a:pPr lvl="1"/>
            <a:r>
              <a:rPr lang="nl-NL" dirty="0"/>
              <a:t>Schema </a:t>
            </a:r>
            <a:r>
              <a:rPr lang="nl-NL" dirty="0" err="1"/>
              <a:t>Registry</a:t>
            </a:r>
            <a:r>
              <a:rPr lang="nl-NL" dirty="0"/>
              <a:t>, Connect, Streams, KSQL</a:t>
            </a:r>
          </a:p>
          <a:p>
            <a:pPr lvl="1"/>
            <a:r>
              <a:rPr lang="nl-NL" dirty="0"/>
              <a:t>Pulsar, </a:t>
            </a:r>
            <a:r>
              <a:rPr lang="nl-NL" dirty="0" err="1"/>
              <a:t>Solace</a:t>
            </a:r>
            <a:r>
              <a:rPr lang="nl-NL" dirty="0"/>
              <a:t>, </a:t>
            </a:r>
            <a:r>
              <a:rPr lang="nl-NL" dirty="0" err="1"/>
              <a:t>RabbitMQ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Public Cloud </a:t>
            </a:r>
            <a:r>
              <a:rPr lang="nl-NL" dirty="0" err="1"/>
              <a:t>Vendors</a:t>
            </a:r>
            <a:r>
              <a:rPr lang="nl-NL" dirty="0"/>
              <a:t>: </a:t>
            </a:r>
            <a:r>
              <a:rPr lang="nl-NL" dirty="0" err="1"/>
              <a:t>Azure</a:t>
            </a:r>
            <a:r>
              <a:rPr lang="nl-NL" dirty="0"/>
              <a:t> Event Hub &amp; Stream Analytics, OCI Streams, AWS MSK, </a:t>
            </a:r>
          </a:p>
          <a:p>
            <a:endParaRPr lang="en-NL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87E958-33C8-495A-BB01-882F1D9C6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Introducing Apache Kafka - 15 april 2020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23906625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Demo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Microservice</a:t>
            </a:r>
            <a:r>
              <a:rPr lang="en-US" dirty="0"/>
              <a:t> </a:t>
            </a:r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What is Apache Kafka &amp; Why is it important </a:t>
            </a:r>
            <a:endParaRPr lang="nl-NL" dirty="0"/>
          </a:p>
        </p:txBody>
      </p:sp>
      <p:pic>
        <p:nvPicPr>
          <p:cNvPr id="6" name="Picture 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5027" y="-29817"/>
            <a:ext cx="10266054" cy="5707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2567342" y="552928"/>
            <a:ext cx="4801315" cy="923330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ArchUp">
              <a:avLst/>
            </a:prstTxWarp>
            <a:spAutoFit/>
          </a:bodyPr>
          <a:lstStyle/>
          <a:p>
            <a:pPr algn="ctr"/>
            <a:r>
              <a:rPr lang="en-US" sz="5400" b="1" cap="none" spc="0" dirty="0" err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Microservices</a:t>
            </a:r>
            <a:endParaRPr lang="en-US" sz="54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8064606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824B40-EF2B-424C-BF44-829009EC2F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Microservice </a:t>
            </a:r>
            <a:r>
              <a:rPr lang="nl-NL" dirty="0" err="1"/>
              <a:t>Objectives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4C242E-5BD1-4101-8FB5-8F2DB6D46E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Business Agility in functionality: </a:t>
            </a:r>
          </a:p>
          <a:p>
            <a:pPr lvl="1"/>
            <a:r>
              <a:rPr lang="en-US" dirty="0"/>
              <a:t>Quick and flexible, cheap, effortless and risk free</a:t>
            </a:r>
          </a:p>
          <a:p>
            <a:r>
              <a:rPr lang="nl-NL" dirty="0" err="1"/>
              <a:t>Develop</a:t>
            </a:r>
            <a:r>
              <a:rPr lang="nl-NL" dirty="0"/>
              <a:t>/</a:t>
            </a:r>
            <a:r>
              <a:rPr lang="nl-NL" dirty="0" err="1"/>
              <a:t>evolve</a:t>
            </a:r>
            <a:endParaRPr lang="nl-NL" dirty="0"/>
          </a:p>
          <a:p>
            <a:pPr lvl="1"/>
            <a:r>
              <a:rPr lang="nl-NL" dirty="0"/>
              <a:t>At </a:t>
            </a:r>
            <a:r>
              <a:rPr lang="nl-NL" dirty="0" err="1"/>
              <a:t>scale</a:t>
            </a:r>
            <a:r>
              <a:rPr lang="nl-NL" dirty="0"/>
              <a:t> (teams)</a:t>
            </a:r>
          </a:p>
          <a:p>
            <a:pPr lvl="1"/>
            <a:r>
              <a:rPr lang="nl-NL" dirty="0"/>
              <a:t>Agile</a:t>
            </a:r>
          </a:p>
          <a:p>
            <a:pPr lvl="1"/>
            <a:r>
              <a:rPr lang="nl-NL" dirty="0" err="1"/>
              <a:t>Innovative</a:t>
            </a:r>
            <a:r>
              <a:rPr lang="nl-NL" dirty="0"/>
              <a:t> </a:t>
            </a:r>
            <a:r>
              <a:rPr lang="nl-NL" dirty="0" err="1"/>
              <a:t>technology</a:t>
            </a:r>
            <a:endParaRPr lang="nl-NL" dirty="0"/>
          </a:p>
          <a:p>
            <a:pPr lvl="1"/>
            <a:r>
              <a:rPr lang="nl-NL" dirty="0"/>
              <a:t>Quick ramp up (new team members)</a:t>
            </a:r>
          </a:p>
          <a:p>
            <a:r>
              <a:rPr lang="nl-NL" dirty="0"/>
              <a:t>Manage</a:t>
            </a:r>
          </a:p>
          <a:p>
            <a:pPr lvl="1"/>
            <a:r>
              <a:rPr lang="nl-NL" dirty="0"/>
              <a:t>Agile (</a:t>
            </a:r>
            <a:r>
              <a:rPr lang="nl-NL" dirty="0" err="1"/>
              <a:t>quick</a:t>
            </a:r>
            <a:r>
              <a:rPr lang="nl-NL" dirty="0"/>
              <a:t>, </a:t>
            </a:r>
            <a:r>
              <a:rPr lang="nl-NL" dirty="0" err="1"/>
              <a:t>automated</a:t>
            </a:r>
            <a:r>
              <a:rPr lang="nl-NL" dirty="0"/>
              <a:t>, </a:t>
            </a:r>
            <a:r>
              <a:rPr lang="nl-NL" dirty="0" err="1"/>
              <a:t>reliable</a:t>
            </a:r>
            <a:r>
              <a:rPr lang="nl-NL" dirty="0"/>
              <a:t> </a:t>
            </a:r>
            <a:r>
              <a:rPr lang="nl-NL" dirty="0" err="1"/>
              <a:t>rollout</a:t>
            </a:r>
            <a:r>
              <a:rPr lang="nl-NL" dirty="0"/>
              <a:t>)</a:t>
            </a:r>
          </a:p>
          <a:p>
            <a:pPr lvl="1"/>
            <a:r>
              <a:rPr lang="nl-NL" dirty="0" err="1"/>
              <a:t>Scalable</a:t>
            </a:r>
            <a:r>
              <a:rPr lang="nl-NL" dirty="0"/>
              <a:t> (</a:t>
            </a:r>
            <a:r>
              <a:rPr lang="nl-NL" dirty="0" err="1"/>
              <a:t>scale</a:t>
            </a:r>
            <a:r>
              <a:rPr lang="nl-NL" dirty="0"/>
              <a:t>-out </a:t>
            </a:r>
            <a:r>
              <a:rPr lang="nl-NL" dirty="0" err="1"/>
              <a:t>horizontably</a:t>
            </a:r>
            <a:r>
              <a:rPr lang="nl-NL" dirty="0"/>
              <a:t>, </a:t>
            </a:r>
            <a:r>
              <a:rPr lang="nl-NL" dirty="0" err="1"/>
              <a:t>pay</a:t>
            </a:r>
            <a:r>
              <a:rPr lang="nl-NL" dirty="0"/>
              <a:t> per </a:t>
            </a:r>
            <a:r>
              <a:rPr lang="nl-NL" dirty="0" err="1"/>
              <a:t>usage</a:t>
            </a:r>
            <a:r>
              <a:rPr lang="nl-NL" dirty="0"/>
              <a:t>)</a:t>
            </a:r>
          </a:p>
          <a:p>
            <a:pPr lvl="1"/>
            <a:r>
              <a:rPr lang="nl-NL" dirty="0" err="1"/>
              <a:t>Reliable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Resilient</a:t>
            </a:r>
            <a:endParaRPr lang="nl-NL" dirty="0"/>
          </a:p>
          <a:p>
            <a:pPr lvl="2"/>
            <a:r>
              <a:rPr lang="nl-NL" dirty="0" err="1"/>
              <a:t>Physically</a:t>
            </a:r>
            <a:r>
              <a:rPr lang="nl-NL" dirty="0"/>
              <a:t> </a:t>
            </a:r>
            <a:r>
              <a:rPr lang="nl-NL" dirty="0" err="1"/>
              <a:t>distributed</a:t>
            </a:r>
            <a:endParaRPr lang="nl-NL" dirty="0"/>
          </a:p>
          <a:p>
            <a:pPr lvl="2"/>
            <a:r>
              <a:rPr lang="nl-NL" dirty="0" err="1"/>
              <a:t>Robust</a:t>
            </a:r>
            <a:r>
              <a:rPr lang="nl-NL" dirty="0"/>
              <a:t> (</a:t>
            </a:r>
            <a:r>
              <a:rPr lang="nl-NL" dirty="0" err="1"/>
              <a:t>if</a:t>
            </a:r>
            <a:r>
              <a:rPr lang="nl-NL" dirty="0"/>
              <a:t> </a:t>
            </a:r>
            <a:r>
              <a:rPr lang="nl-NL" dirty="0" err="1"/>
              <a:t>one</a:t>
            </a:r>
            <a:r>
              <a:rPr lang="nl-NL" dirty="0"/>
              <a:t> part </a:t>
            </a:r>
            <a:r>
              <a:rPr lang="nl-NL" dirty="0" err="1"/>
              <a:t>fails</a:t>
            </a:r>
            <a:r>
              <a:rPr lang="nl-NL" dirty="0"/>
              <a:t>, </a:t>
            </a:r>
            <a:r>
              <a:rPr lang="nl-NL" dirty="0" err="1"/>
              <a:t>not</a:t>
            </a:r>
            <a:r>
              <a:rPr lang="nl-NL" dirty="0"/>
              <a:t> </a:t>
            </a:r>
            <a:r>
              <a:rPr lang="nl-NL" dirty="0" err="1"/>
              <a:t>everything</a:t>
            </a:r>
            <a:r>
              <a:rPr lang="nl-NL" dirty="0"/>
              <a:t> is </a:t>
            </a:r>
            <a:r>
              <a:rPr lang="nl-NL" dirty="0" err="1"/>
              <a:t>dragged</a:t>
            </a:r>
            <a:r>
              <a:rPr lang="nl-NL" dirty="0"/>
              <a:t> down)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60FDBE-4126-457D-A7B5-CC3BE77F2B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Business and IT agility through DevOps and microservice architecture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41963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fontAlgn="base">
              <a:lnSpc>
                <a:spcPct val="90000"/>
              </a:lnSpc>
              <a:spcAft>
                <a:spcPct val="0"/>
              </a:spcAft>
            </a:pPr>
            <a:r>
              <a:rPr lang="fr-FR" sz="3600" dirty="0">
                <a:solidFill>
                  <a:schemeClr val="accent4">
                    <a:lumMod val="75000"/>
                  </a:schemeClr>
                </a:solidFill>
                <a:latin typeface="Trebuchet MS Bold" charset="0"/>
                <a:cs typeface="Trebuchet MS Bold" charset="0"/>
              </a:rPr>
              <a:t> </a:t>
            </a:r>
            <a:r>
              <a:rPr lang="fr-FR" sz="1800" dirty="0" err="1"/>
              <a:t>What</a:t>
            </a:r>
            <a:r>
              <a:rPr lang="fr-FR" sz="1800" dirty="0"/>
              <a:t> </a:t>
            </a:r>
            <a:r>
              <a:rPr lang="fr-FR" sz="1800" dirty="0" err="1"/>
              <a:t>is</a:t>
            </a:r>
            <a:r>
              <a:rPr lang="fr-FR" sz="1800" dirty="0"/>
              <a:t> IT all about?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C194F8-F87D-4D76-A9F2-C246DA023E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8" name="Oval 7"/>
          <p:cNvSpPr/>
          <p:nvPr/>
        </p:nvSpPr>
        <p:spPr>
          <a:xfrm>
            <a:off x="5430955" y="2002000"/>
            <a:ext cx="1752547" cy="150317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800"/>
          </a:p>
        </p:txBody>
      </p:sp>
      <p:sp>
        <p:nvSpPr>
          <p:cNvPr id="9" name="TextBox 8"/>
          <p:cNvSpPr txBox="1"/>
          <p:nvPr/>
        </p:nvSpPr>
        <p:spPr>
          <a:xfrm>
            <a:off x="5684737" y="2168250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Application</a:t>
            </a:r>
            <a:endParaRPr lang="nl-NL" sz="1800" dirty="0"/>
          </a:p>
        </p:txBody>
      </p:sp>
      <p:sp>
        <p:nvSpPr>
          <p:cNvPr id="10" name="TextBox 9"/>
          <p:cNvSpPr txBox="1"/>
          <p:nvPr/>
        </p:nvSpPr>
        <p:spPr>
          <a:xfrm>
            <a:off x="5274476" y="1452080"/>
            <a:ext cx="2390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Production Runtime</a:t>
            </a:r>
            <a:endParaRPr lang="nl-NL" sz="1800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BF4DA7-81D8-4F26-A0EA-B8EB63632D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Business and IT agility through DevOps and microservice architecture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6154484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rmAutofit/>
          </a:bodyPr>
          <a:lstStyle/>
          <a:p>
            <a:pPr fontAlgn="base">
              <a:spcAft>
                <a:spcPct val="0"/>
              </a:spcAft>
            </a:pPr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IT all about?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8" name="Oval 7"/>
          <p:cNvSpPr/>
          <p:nvPr/>
        </p:nvSpPr>
        <p:spPr>
          <a:xfrm>
            <a:off x="5430955" y="2002000"/>
            <a:ext cx="1752547" cy="150317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800"/>
          </a:p>
        </p:txBody>
      </p:sp>
      <p:sp>
        <p:nvSpPr>
          <p:cNvPr id="9" name="TextBox 8"/>
          <p:cNvSpPr txBox="1"/>
          <p:nvPr/>
        </p:nvSpPr>
        <p:spPr>
          <a:xfrm>
            <a:off x="5684737" y="2168250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Application</a:t>
            </a:r>
            <a:endParaRPr lang="nl-NL" sz="1800" dirty="0"/>
          </a:p>
        </p:txBody>
      </p:sp>
      <p:sp>
        <p:nvSpPr>
          <p:cNvPr id="10" name="TextBox 9"/>
          <p:cNvSpPr txBox="1"/>
          <p:nvPr/>
        </p:nvSpPr>
        <p:spPr>
          <a:xfrm>
            <a:off x="5274476" y="1452080"/>
            <a:ext cx="2390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Production Runtime</a:t>
            </a:r>
            <a:endParaRPr lang="nl-NL" sz="18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5810438" y="2911816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Platform</a:t>
            </a:r>
            <a:endParaRPr lang="nl-NL" sz="1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Business and IT agility through DevOps and microservice architecture</a:t>
            </a:r>
            <a:endParaRPr lang="nl-NL" dirty="0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DF034C4F-CCAA-4D9F-8C77-7374AEEB4755}"/>
              </a:ext>
            </a:extLst>
          </p:cNvPr>
          <p:cNvSpPr/>
          <p:nvPr/>
        </p:nvSpPr>
        <p:spPr>
          <a:xfrm>
            <a:off x="7297107" y="2378831"/>
            <a:ext cx="667062" cy="749509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" name="Rectangle: Diagonal Corners Rounded 5">
            <a:extLst>
              <a:ext uri="{FF2B5EF4-FFF2-40B4-BE49-F238E27FC236}">
                <a16:creationId xmlns:a16="http://schemas.microsoft.com/office/drawing/2014/main" id="{7F0FC7A6-2E2B-43C8-8CD3-217ECA4814A7}"/>
              </a:ext>
            </a:extLst>
          </p:cNvPr>
          <p:cNvSpPr/>
          <p:nvPr/>
        </p:nvSpPr>
        <p:spPr>
          <a:xfrm>
            <a:off x="8077774" y="2186130"/>
            <a:ext cx="989350" cy="1040118"/>
          </a:xfrm>
          <a:prstGeom prst="round2Diag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accent2">
                    <a:lumMod val="75000"/>
                  </a:schemeClr>
                </a:solidFill>
              </a:rPr>
              <a:t>Business </a:t>
            </a:r>
            <a:r>
              <a:rPr lang="nl-NL" dirty="0" err="1">
                <a:solidFill>
                  <a:schemeClr val="accent2">
                    <a:lumMod val="75000"/>
                  </a:schemeClr>
                </a:solidFill>
              </a:rPr>
              <a:t>value</a:t>
            </a:r>
            <a:endParaRPr lang="en-NL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2286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rmAutofit/>
          </a:bodyPr>
          <a:lstStyle/>
          <a:p>
            <a:pPr defTabSz="409542" fontAlgn="base" hangingPunct="0">
              <a:spcAft>
                <a:spcPct val="0"/>
              </a:spcAft>
            </a:pPr>
            <a:r>
              <a:rPr lang="fr-FR" sz="2000" dirty="0" err="1"/>
              <a:t>What</a:t>
            </a:r>
            <a:r>
              <a:rPr lang="fr-FR" sz="2000" dirty="0"/>
              <a:t> </a:t>
            </a:r>
            <a:r>
              <a:rPr lang="fr-FR" sz="2000" dirty="0" err="1"/>
              <a:t>is</a:t>
            </a:r>
            <a:r>
              <a:rPr lang="fr-FR" sz="2000" dirty="0"/>
              <a:t> IT all about?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8" name="Oval 7"/>
          <p:cNvSpPr/>
          <p:nvPr/>
        </p:nvSpPr>
        <p:spPr>
          <a:xfrm>
            <a:off x="5430955" y="2002000"/>
            <a:ext cx="1752547" cy="150317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800"/>
          </a:p>
        </p:txBody>
      </p:sp>
      <p:sp>
        <p:nvSpPr>
          <p:cNvPr id="9" name="TextBox 8"/>
          <p:cNvSpPr txBox="1"/>
          <p:nvPr/>
        </p:nvSpPr>
        <p:spPr>
          <a:xfrm>
            <a:off x="5684737" y="2168250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Application</a:t>
            </a:r>
            <a:endParaRPr lang="nl-NL" sz="1800" dirty="0"/>
          </a:p>
        </p:txBody>
      </p:sp>
      <p:sp>
        <p:nvSpPr>
          <p:cNvPr id="11" name="TextBox 10"/>
          <p:cNvSpPr txBox="1"/>
          <p:nvPr/>
        </p:nvSpPr>
        <p:spPr>
          <a:xfrm>
            <a:off x="5810438" y="2911816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Platform</a:t>
            </a:r>
            <a:endParaRPr lang="nl-NL" sz="1800" dirty="0"/>
          </a:p>
        </p:txBody>
      </p:sp>
      <p:sp>
        <p:nvSpPr>
          <p:cNvPr id="12" name="TextBox 11"/>
          <p:cNvSpPr txBox="1"/>
          <p:nvPr/>
        </p:nvSpPr>
        <p:spPr>
          <a:xfrm>
            <a:off x="5274476" y="1078019"/>
            <a:ext cx="2390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Production Runtime</a:t>
            </a:r>
            <a:endParaRPr lang="nl-NL" sz="1800" b="1" dirty="0"/>
          </a:p>
        </p:txBody>
      </p:sp>
      <p:cxnSp>
        <p:nvCxnSpPr>
          <p:cNvPr id="13" name="Straight Connector 12"/>
          <p:cNvCxnSpPr/>
          <p:nvPr/>
        </p:nvCxnSpPr>
        <p:spPr>
          <a:xfrm>
            <a:off x="5430955" y="2753585"/>
            <a:ext cx="1752547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684738" y="1613589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Operations</a:t>
            </a:r>
            <a:endParaRPr lang="nl-NL" sz="1800" dirty="0"/>
          </a:p>
        </p:txBody>
      </p:sp>
      <p:sp>
        <p:nvSpPr>
          <p:cNvPr id="15" name="Rectangular Callout 14"/>
          <p:cNvSpPr/>
          <p:nvPr/>
        </p:nvSpPr>
        <p:spPr>
          <a:xfrm>
            <a:off x="7536785" y="1915802"/>
            <a:ext cx="1530880" cy="771978"/>
          </a:xfrm>
          <a:prstGeom prst="wedgeRectCallout">
            <a:avLst>
              <a:gd name="adj1" fmla="val -101496"/>
              <a:gd name="adj2" fmla="val 59808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Monitoring &amp; Management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468859" y="2736011"/>
            <a:ext cx="17107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Platform</a:t>
            </a:r>
            <a:endParaRPr lang="nl-NL" sz="3200" dirty="0"/>
          </a:p>
        </p:txBody>
      </p:sp>
      <p:sp>
        <p:nvSpPr>
          <p:cNvPr id="17" name="TextBox 16"/>
          <p:cNvSpPr txBox="1"/>
          <p:nvPr/>
        </p:nvSpPr>
        <p:spPr>
          <a:xfrm>
            <a:off x="6057435" y="3028398"/>
            <a:ext cx="56778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Platform</a:t>
            </a:r>
            <a:endParaRPr lang="nl-NL" sz="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Business and IT agility through DevOps and microservice architecture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862850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6" grpId="0"/>
      <p:bldP spid="16" grpId="1"/>
      <p:bldP spid="17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40" y="1295439"/>
            <a:ext cx="1760166" cy="3314599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fontAlgn="base">
              <a:spcAft>
                <a:spcPct val="0"/>
              </a:spcAft>
            </a:pPr>
            <a:r>
              <a:rPr lang="nl-NL" dirty="0" err="1"/>
              <a:t>Production</a:t>
            </a:r>
            <a:r>
              <a:rPr lang="nl-NL" dirty="0"/>
              <a:t> Runtime is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Result</a:t>
            </a:r>
            <a:r>
              <a:rPr lang="nl-NL" dirty="0"/>
              <a:t> of </a:t>
            </a:r>
            <a:r>
              <a:rPr lang="nl-NL" dirty="0" err="1"/>
              <a:t>Preparation</a:t>
            </a:r>
            <a:r>
              <a:rPr lang="nl-NL" dirty="0"/>
              <a:t> Runtime</a:t>
            </a:r>
            <a:endParaRPr lang="fr-FR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8" name="Oval 7"/>
          <p:cNvSpPr/>
          <p:nvPr/>
        </p:nvSpPr>
        <p:spPr>
          <a:xfrm>
            <a:off x="5430955" y="2002000"/>
            <a:ext cx="1752547" cy="150317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800"/>
          </a:p>
        </p:txBody>
      </p:sp>
      <p:sp>
        <p:nvSpPr>
          <p:cNvPr id="9" name="TextBox 8"/>
          <p:cNvSpPr txBox="1"/>
          <p:nvPr/>
        </p:nvSpPr>
        <p:spPr>
          <a:xfrm>
            <a:off x="5684737" y="2168250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Application</a:t>
            </a:r>
            <a:endParaRPr lang="nl-NL" sz="1800" dirty="0"/>
          </a:p>
        </p:txBody>
      </p:sp>
      <p:sp>
        <p:nvSpPr>
          <p:cNvPr id="11" name="TextBox 10"/>
          <p:cNvSpPr txBox="1"/>
          <p:nvPr/>
        </p:nvSpPr>
        <p:spPr>
          <a:xfrm>
            <a:off x="5810438" y="2911816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Platform</a:t>
            </a:r>
            <a:endParaRPr lang="nl-NL" sz="1800" dirty="0"/>
          </a:p>
        </p:txBody>
      </p:sp>
      <p:sp>
        <p:nvSpPr>
          <p:cNvPr id="12" name="TextBox 11"/>
          <p:cNvSpPr txBox="1"/>
          <p:nvPr/>
        </p:nvSpPr>
        <p:spPr>
          <a:xfrm>
            <a:off x="5274476" y="1078019"/>
            <a:ext cx="2390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Production Runtime</a:t>
            </a:r>
            <a:endParaRPr lang="nl-NL" sz="1800" b="1" dirty="0"/>
          </a:p>
        </p:txBody>
      </p:sp>
      <p:cxnSp>
        <p:nvCxnSpPr>
          <p:cNvPr id="13" name="Straight Connector 12"/>
          <p:cNvCxnSpPr/>
          <p:nvPr/>
        </p:nvCxnSpPr>
        <p:spPr>
          <a:xfrm>
            <a:off x="5430955" y="2753585"/>
            <a:ext cx="1752547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684738" y="1613589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Operations</a:t>
            </a:r>
            <a:endParaRPr lang="nl-NL" sz="1800" dirty="0"/>
          </a:p>
        </p:txBody>
      </p:sp>
      <p:sp>
        <p:nvSpPr>
          <p:cNvPr id="15" name="Rectangular Callout 14"/>
          <p:cNvSpPr/>
          <p:nvPr/>
        </p:nvSpPr>
        <p:spPr>
          <a:xfrm>
            <a:off x="7536785" y="1915802"/>
            <a:ext cx="1530880" cy="771978"/>
          </a:xfrm>
          <a:prstGeom prst="wedgeRectCallout">
            <a:avLst>
              <a:gd name="adj1" fmla="val -101496"/>
              <a:gd name="adj2" fmla="val 59808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Monitoring &amp; Management</a:t>
            </a:r>
          </a:p>
        </p:txBody>
      </p:sp>
      <p:sp>
        <p:nvSpPr>
          <p:cNvPr id="16" name="Oval 15"/>
          <p:cNvSpPr/>
          <p:nvPr/>
        </p:nvSpPr>
        <p:spPr>
          <a:xfrm>
            <a:off x="2450134" y="2002000"/>
            <a:ext cx="1752547" cy="1503172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1800"/>
          </a:p>
        </p:txBody>
      </p:sp>
      <p:sp>
        <p:nvSpPr>
          <p:cNvPr id="17" name="TextBox 16"/>
          <p:cNvSpPr txBox="1"/>
          <p:nvPr/>
        </p:nvSpPr>
        <p:spPr>
          <a:xfrm>
            <a:off x="2703916" y="2168250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Application</a:t>
            </a:r>
            <a:endParaRPr lang="nl-NL" sz="1800" dirty="0"/>
          </a:p>
        </p:txBody>
      </p:sp>
      <p:sp>
        <p:nvSpPr>
          <p:cNvPr id="18" name="TextBox 17"/>
          <p:cNvSpPr txBox="1"/>
          <p:nvPr/>
        </p:nvSpPr>
        <p:spPr>
          <a:xfrm>
            <a:off x="2293655" y="1078019"/>
            <a:ext cx="2454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Preparation Runtime</a:t>
            </a:r>
            <a:endParaRPr lang="nl-NL" sz="1800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2829617" y="2911816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Platform</a:t>
            </a:r>
            <a:endParaRPr lang="nl-NL" sz="1800" dirty="0"/>
          </a:p>
        </p:txBody>
      </p:sp>
      <p:cxnSp>
        <p:nvCxnSpPr>
          <p:cNvPr id="20" name="Straight Connector 19"/>
          <p:cNvCxnSpPr>
            <a:stCxn id="16" idx="2"/>
            <a:endCxn id="16" idx="6"/>
          </p:cNvCxnSpPr>
          <p:nvPr/>
        </p:nvCxnSpPr>
        <p:spPr>
          <a:xfrm>
            <a:off x="2450134" y="2753585"/>
            <a:ext cx="1752547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2703916" y="1613589"/>
            <a:ext cx="1544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Development</a:t>
            </a:r>
            <a:endParaRPr lang="nl-NL" sz="1800" dirty="0"/>
          </a:p>
        </p:txBody>
      </p:sp>
      <p:sp>
        <p:nvSpPr>
          <p:cNvPr id="22" name="Freeform 21"/>
          <p:cNvSpPr/>
          <p:nvPr/>
        </p:nvSpPr>
        <p:spPr>
          <a:xfrm>
            <a:off x="4294918" y="2520961"/>
            <a:ext cx="1124244" cy="496934"/>
          </a:xfrm>
          <a:custGeom>
            <a:avLst/>
            <a:gdLst>
              <a:gd name="connsiteX0" fmla="*/ 0 w 1124278"/>
              <a:gd name="connsiteY0" fmla="*/ 243024 h 496949"/>
              <a:gd name="connsiteX1" fmla="*/ 394855 w 1124278"/>
              <a:gd name="connsiteY1" fmla="*/ 7497 h 496949"/>
              <a:gd name="connsiteX2" fmla="*/ 727364 w 1124278"/>
              <a:gd name="connsiteY2" fmla="*/ 492406 h 496949"/>
              <a:gd name="connsiteX3" fmla="*/ 1073727 w 1124278"/>
              <a:gd name="connsiteY3" fmla="*/ 249951 h 496949"/>
              <a:gd name="connsiteX4" fmla="*/ 1115291 w 1124278"/>
              <a:gd name="connsiteY4" fmla="*/ 243024 h 496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4278" h="496949">
                <a:moveTo>
                  <a:pt x="0" y="243024"/>
                </a:moveTo>
                <a:cubicBezTo>
                  <a:pt x="136814" y="104478"/>
                  <a:pt x="273628" y="-34067"/>
                  <a:pt x="394855" y="7497"/>
                </a:cubicBezTo>
                <a:cubicBezTo>
                  <a:pt x="516082" y="49061"/>
                  <a:pt x="614219" y="451997"/>
                  <a:pt x="727364" y="492406"/>
                </a:cubicBezTo>
                <a:cubicBezTo>
                  <a:pt x="840509" y="532815"/>
                  <a:pt x="1009072" y="291515"/>
                  <a:pt x="1073727" y="249951"/>
                </a:cubicBezTo>
                <a:cubicBezTo>
                  <a:pt x="1138382" y="208387"/>
                  <a:pt x="1126836" y="225705"/>
                  <a:pt x="1115291" y="243024"/>
                </a:cubicBezTo>
              </a:path>
            </a:pathLst>
          </a:custGeom>
          <a:noFill/>
          <a:ln w="381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800"/>
          </a:p>
        </p:txBody>
      </p:sp>
      <p:sp>
        <p:nvSpPr>
          <p:cNvPr id="23" name="Rectangular Callout 22"/>
          <p:cNvSpPr/>
          <p:nvPr/>
        </p:nvSpPr>
        <p:spPr>
          <a:xfrm>
            <a:off x="4471750" y="3100155"/>
            <a:ext cx="735759" cy="456948"/>
          </a:xfrm>
          <a:prstGeom prst="wedgeRectCallout">
            <a:avLst>
              <a:gd name="adj1" fmla="val -3582"/>
              <a:gd name="adj2" fmla="val -131201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CD</a:t>
            </a:r>
          </a:p>
        </p:txBody>
      </p:sp>
      <p:sp>
        <p:nvSpPr>
          <p:cNvPr id="24" name="Rectangular Callout 23"/>
          <p:cNvSpPr/>
          <p:nvPr/>
        </p:nvSpPr>
        <p:spPr>
          <a:xfrm>
            <a:off x="356657" y="2520961"/>
            <a:ext cx="1530880" cy="771978"/>
          </a:xfrm>
          <a:prstGeom prst="wedgeRectCallout">
            <a:avLst>
              <a:gd name="adj1" fmla="val 86739"/>
              <a:gd name="adj2" fmla="val -20950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i="1" dirty="0"/>
              <a:t>Agile </a:t>
            </a:r>
            <a:r>
              <a:rPr lang="en-US" sz="1800" dirty="0"/>
              <a:t>Design, Build, Test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Business and IT agility through DevOps and microservice architecture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5835520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the Twitter for System Driven Event Interaction look like?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 dirty="0"/>
          </a:p>
        </p:txBody>
      </p:sp>
      <p:pic>
        <p:nvPicPr>
          <p:cNvPr id="7" name="Picture 2" descr="Image result for logo kafk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0821" y="917650"/>
            <a:ext cx="4005563" cy="2105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55181" y="3372559"/>
            <a:ext cx="4774705" cy="147732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Decoupled communication – organized per topic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0, 1 or many Consumers per Topic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Scalable number of messages (and parties)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Reliable (distributed)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Full history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Open: libraries in many </a:t>
            </a:r>
            <a:r>
              <a:rPr lang="en-US" sz="1600" dirty="0" err="1"/>
              <a:t>technologie</a:t>
            </a:r>
            <a:r>
              <a:rPr lang="en-US" sz="1600" dirty="0"/>
              <a:t> &amp; REST APIs</a:t>
            </a:r>
            <a:endParaRPr lang="nl-NL" sz="1600" dirty="0" err="1"/>
          </a:p>
        </p:txBody>
      </p:sp>
      <p:sp>
        <p:nvSpPr>
          <p:cNvPr id="9" name="TextBox 8"/>
          <p:cNvSpPr txBox="1"/>
          <p:nvPr/>
        </p:nvSpPr>
        <p:spPr>
          <a:xfrm>
            <a:off x="4847645" y="3372559"/>
            <a:ext cx="4113307" cy="147732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1600" dirty="0"/>
              <a:t>Near real-time fast</a:t>
            </a:r>
          </a:p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1600" dirty="0"/>
              <a:t>No Rate Limit</a:t>
            </a:r>
          </a:p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1600" dirty="0"/>
              <a:t>No enforced size limit</a:t>
            </a:r>
          </a:p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1600" dirty="0"/>
              <a:t>Anything goes (it’s all byte[])</a:t>
            </a:r>
          </a:p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1600" dirty="0"/>
              <a:t>On premises or in cloud, private or trusted</a:t>
            </a:r>
          </a:p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1600" dirty="0"/>
              <a:t>Very much for programmatic use</a:t>
            </a:r>
            <a:endParaRPr lang="nl-NL" sz="1600" dirty="0" err="1"/>
          </a:p>
        </p:txBody>
      </p:sp>
    </p:spTree>
    <p:extLst>
      <p:ext uri="{BB962C8B-B14F-4D97-AF65-F5344CB8AC3E}">
        <p14:creationId xmlns:p14="http://schemas.microsoft.com/office/powerpoint/2010/main" val="2889561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40" y="1295439"/>
            <a:ext cx="1760166" cy="3314599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fontAlgn="base">
              <a:spcAft>
                <a:spcPct val="0"/>
              </a:spcAft>
            </a:pPr>
            <a:r>
              <a:rPr lang="nl-NL" dirty="0" err="1"/>
              <a:t>One</a:t>
            </a:r>
            <a:r>
              <a:rPr lang="nl-NL" dirty="0"/>
              <a:t> team has Agile </a:t>
            </a:r>
            <a:r>
              <a:rPr lang="nl-NL" dirty="0" err="1"/>
              <a:t>responsibility</a:t>
            </a:r>
            <a:r>
              <a:rPr lang="nl-NL" dirty="0"/>
              <a:t> </a:t>
            </a:r>
            <a:r>
              <a:rPr lang="nl-NL" dirty="0" err="1"/>
              <a:t>through</a:t>
            </a:r>
            <a:r>
              <a:rPr lang="nl-NL" dirty="0"/>
              <a:t> full </a:t>
            </a:r>
            <a:r>
              <a:rPr lang="nl-NL" dirty="0" err="1"/>
              <a:t>lifecyle</a:t>
            </a:r>
            <a:endParaRPr lang="fr-FR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8" name="Oval 7"/>
          <p:cNvSpPr/>
          <p:nvPr/>
        </p:nvSpPr>
        <p:spPr>
          <a:xfrm>
            <a:off x="5430955" y="2002000"/>
            <a:ext cx="1752547" cy="150317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800"/>
          </a:p>
        </p:txBody>
      </p:sp>
      <p:sp>
        <p:nvSpPr>
          <p:cNvPr id="9" name="TextBox 8"/>
          <p:cNvSpPr txBox="1"/>
          <p:nvPr/>
        </p:nvSpPr>
        <p:spPr>
          <a:xfrm>
            <a:off x="5684737" y="2168250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Application</a:t>
            </a:r>
            <a:endParaRPr lang="nl-NL" sz="1800" dirty="0"/>
          </a:p>
        </p:txBody>
      </p:sp>
      <p:sp>
        <p:nvSpPr>
          <p:cNvPr id="11" name="TextBox 10"/>
          <p:cNvSpPr txBox="1"/>
          <p:nvPr/>
        </p:nvSpPr>
        <p:spPr>
          <a:xfrm>
            <a:off x="5810438" y="2911816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Platform</a:t>
            </a:r>
            <a:endParaRPr lang="nl-NL" sz="1800" dirty="0"/>
          </a:p>
        </p:txBody>
      </p:sp>
      <p:sp>
        <p:nvSpPr>
          <p:cNvPr id="12" name="TextBox 11"/>
          <p:cNvSpPr txBox="1"/>
          <p:nvPr/>
        </p:nvSpPr>
        <p:spPr>
          <a:xfrm>
            <a:off x="5274476" y="1078019"/>
            <a:ext cx="2390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Production Runtime</a:t>
            </a:r>
            <a:endParaRPr lang="nl-NL" sz="1800" b="1" dirty="0"/>
          </a:p>
        </p:txBody>
      </p:sp>
      <p:cxnSp>
        <p:nvCxnSpPr>
          <p:cNvPr id="13" name="Straight Connector 12"/>
          <p:cNvCxnSpPr/>
          <p:nvPr/>
        </p:nvCxnSpPr>
        <p:spPr>
          <a:xfrm>
            <a:off x="5430955" y="2753585"/>
            <a:ext cx="1752547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684738" y="1613589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Operations</a:t>
            </a:r>
            <a:endParaRPr lang="nl-NL" sz="1800" dirty="0"/>
          </a:p>
        </p:txBody>
      </p:sp>
      <p:sp>
        <p:nvSpPr>
          <p:cNvPr id="15" name="Rectangular Callout 14"/>
          <p:cNvSpPr/>
          <p:nvPr/>
        </p:nvSpPr>
        <p:spPr>
          <a:xfrm>
            <a:off x="7536785" y="1915802"/>
            <a:ext cx="1530880" cy="771978"/>
          </a:xfrm>
          <a:prstGeom prst="wedgeRectCallout">
            <a:avLst>
              <a:gd name="adj1" fmla="val -101496"/>
              <a:gd name="adj2" fmla="val 59808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Monitoring &amp; Management</a:t>
            </a:r>
          </a:p>
        </p:txBody>
      </p:sp>
      <p:sp>
        <p:nvSpPr>
          <p:cNvPr id="16" name="Oval 15"/>
          <p:cNvSpPr/>
          <p:nvPr/>
        </p:nvSpPr>
        <p:spPr>
          <a:xfrm>
            <a:off x="2450134" y="2002000"/>
            <a:ext cx="1752547" cy="1503172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1800"/>
          </a:p>
        </p:txBody>
      </p:sp>
      <p:sp>
        <p:nvSpPr>
          <p:cNvPr id="17" name="TextBox 16"/>
          <p:cNvSpPr txBox="1"/>
          <p:nvPr/>
        </p:nvSpPr>
        <p:spPr>
          <a:xfrm>
            <a:off x="2703916" y="2168250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Application</a:t>
            </a:r>
            <a:endParaRPr lang="nl-NL" sz="1800" dirty="0"/>
          </a:p>
        </p:txBody>
      </p:sp>
      <p:sp>
        <p:nvSpPr>
          <p:cNvPr id="18" name="TextBox 17"/>
          <p:cNvSpPr txBox="1"/>
          <p:nvPr/>
        </p:nvSpPr>
        <p:spPr>
          <a:xfrm>
            <a:off x="2293655" y="1078019"/>
            <a:ext cx="2454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Preparation Runtime</a:t>
            </a:r>
            <a:endParaRPr lang="nl-NL" sz="1800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2829617" y="2911816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Platform</a:t>
            </a:r>
            <a:endParaRPr lang="nl-NL" sz="1800" dirty="0"/>
          </a:p>
        </p:txBody>
      </p:sp>
      <p:cxnSp>
        <p:nvCxnSpPr>
          <p:cNvPr id="20" name="Straight Connector 19"/>
          <p:cNvCxnSpPr>
            <a:stCxn id="16" idx="2"/>
            <a:endCxn id="16" idx="6"/>
          </p:cNvCxnSpPr>
          <p:nvPr/>
        </p:nvCxnSpPr>
        <p:spPr>
          <a:xfrm>
            <a:off x="2450134" y="2753585"/>
            <a:ext cx="1752547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2703916" y="1613589"/>
            <a:ext cx="1544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Development</a:t>
            </a:r>
            <a:endParaRPr lang="nl-NL" sz="1800" dirty="0"/>
          </a:p>
        </p:txBody>
      </p:sp>
      <p:sp>
        <p:nvSpPr>
          <p:cNvPr id="22" name="Freeform 21"/>
          <p:cNvSpPr/>
          <p:nvPr/>
        </p:nvSpPr>
        <p:spPr>
          <a:xfrm>
            <a:off x="4294918" y="2520961"/>
            <a:ext cx="1124244" cy="496934"/>
          </a:xfrm>
          <a:custGeom>
            <a:avLst/>
            <a:gdLst>
              <a:gd name="connsiteX0" fmla="*/ 0 w 1124278"/>
              <a:gd name="connsiteY0" fmla="*/ 243024 h 496949"/>
              <a:gd name="connsiteX1" fmla="*/ 394855 w 1124278"/>
              <a:gd name="connsiteY1" fmla="*/ 7497 h 496949"/>
              <a:gd name="connsiteX2" fmla="*/ 727364 w 1124278"/>
              <a:gd name="connsiteY2" fmla="*/ 492406 h 496949"/>
              <a:gd name="connsiteX3" fmla="*/ 1073727 w 1124278"/>
              <a:gd name="connsiteY3" fmla="*/ 249951 h 496949"/>
              <a:gd name="connsiteX4" fmla="*/ 1115291 w 1124278"/>
              <a:gd name="connsiteY4" fmla="*/ 243024 h 496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4278" h="496949">
                <a:moveTo>
                  <a:pt x="0" y="243024"/>
                </a:moveTo>
                <a:cubicBezTo>
                  <a:pt x="136814" y="104478"/>
                  <a:pt x="273628" y="-34067"/>
                  <a:pt x="394855" y="7497"/>
                </a:cubicBezTo>
                <a:cubicBezTo>
                  <a:pt x="516082" y="49061"/>
                  <a:pt x="614219" y="451997"/>
                  <a:pt x="727364" y="492406"/>
                </a:cubicBezTo>
                <a:cubicBezTo>
                  <a:pt x="840509" y="532815"/>
                  <a:pt x="1009072" y="291515"/>
                  <a:pt x="1073727" y="249951"/>
                </a:cubicBezTo>
                <a:cubicBezTo>
                  <a:pt x="1138382" y="208387"/>
                  <a:pt x="1126836" y="225705"/>
                  <a:pt x="1115291" y="243024"/>
                </a:cubicBezTo>
              </a:path>
            </a:pathLst>
          </a:custGeom>
          <a:noFill/>
          <a:ln w="381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800"/>
          </a:p>
        </p:txBody>
      </p:sp>
      <p:sp>
        <p:nvSpPr>
          <p:cNvPr id="23" name="Rectangular Callout 22"/>
          <p:cNvSpPr/>
          <p:nvPr/>
        </p:nvSpPr>
        <p:spPr>
          <a:xfrm>
            <a:off x="4471750" y="3100155"/>
            <a:ext cx="735759" cy="456948"/>
          </a:xfrm>
          <a:prstGeom prst="wedgeRectCallout">
            <a:avLst>
              <a:gd name="adj1" fmla="val -3582"/>
              <a:gd name="adj2" fmla="val -131201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CD</a:t>
            </a:r>
          </a:p>
        </p:txBody>
      </p:sp>
      <p:sp>
        <p:nvSpPr>
          <p:cNvPr id="24" name="Rectangular Callout 23"/>
          <p:cNvSpPr/>
          <p:nvPr/>
        </p:nvSpPr>
        <p:spPr>
          <a:xfrm>
            <a:off x="356657" y="2520961"/>
            <a:ext cx="1530880" cy="771978"/>
          </a:xfrm>
          <a:prstGeom prst="wedgeRectCallout">
            <a:avLst>
              <a:gd name="adj1" fmla="val 86739"/>
              <a:gd name="adj2" fmla="val -20950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i="1" dirty="0"/>
              <a:t>Agile </a:t>
            </a:r>
            <a:r>
              <a:rPr lang="en-US" sz="1800" dirty="0"/>
              <a:t>Design, Build, Test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Business and IT agility through DevOps and microservice architecture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27643440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/>
        </p:nvSpPr>
        <p:spPr>
          <a:xfrm>
            <a:off x="140" y="1295439"/>
            <a:ext cx="1760166" cy="3314599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fontAlgn="base">
              <a:spcAft>
                <a:spcPct val="0"/>
              </a:spcAft>
            </a:pPr>
            <a:r>
              <a:rPr lang="nl-NL" dirty="0" err="1"/>
              <a:t>One</a:t>
            </a:r>
            <a:r>
              <a:rPr lang="nl-NL" dirty="0"/>
              <a:t> team has Agile </a:t>
            </a:r>
            <a:r>
              <a:rPr lang="nl-NL" dirty="0" err="1"/>
              <a:t>responsibility</a:t>
            </a:r>
            <a:r>
              <a:rPr lang="nl-NL" dirty="0"/>
              <a:t> </a:t>
            </a:r>
            <a:r>
              <a:rPr lang="nl-NL" dirty="0" err="1"/>
              <a:t>through</a:t>
            </a:r>
            <a:r>
              <a:rPr lang="nl-NL" dirty="0"/>
              <a:t> full </a:t>
            </a:r>
            <a:r>
              <a:rPr lang="nl-NL" dirty="0" err="1"/>
              <a:t>lifecyle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8" name="Oval 7"/>
          <p:cNvSpPr/>
          <p:nvPr/>
        </p:nvSpPr>
        <p:spPr>
          <a:xfrm>
            <a:off x="5430955" y="2002000"/>
            <a:ext cx="1752547" cy="150317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800"/>
          </a:p>
        </p:txBody>
      </p:sp>
      <p:sp>
        <p:nvSpPr>
          <p:cNvPr id="9" name="TextBox 8"/>
          <p:cNvSpPr txBox="1"/>
          <p:nvPr/>
        </p:nvSpPr>
        <p:spPr>
          <a:xfrm>
            <a:off x="5684737" y="2168250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Application</a:t>
            </a:r>
            <a:endParaRPr lang="nl-NL" sz="1800" dirty="0"/>
          </a:p>
        </p:txBody>
      </p:sp>
      <p:sp>
        <p:nvSpPr>
          <p:cNvPr id="11" name="TextBox 10"/>
          <p:cNvSpPr txBox="1"/>
          <p:nvPr/>
        </p:nvSpPr>
        <p:spPr>
          <a:xfrm>
            <a:off x="5810438" y="2911816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Platform</a:t>
            </a:r>
            <a:endParaRPr lang="nl-NL" sz="1800" dirty="0"/>
          </a:p>
        </p:txBody>
      </p:sp>
      <p:sp>
        <p:nvSpPr>
          <p:cNvPr id="12" name="TextBox 11"/>
          <p:cNvSpPr txBox="1"/>
          <p:nvPr/>
        </p:nvSpPr>
        <p:spPr>
          <a:xfrm>
            <a:off x="5274476" y="1078019"/>
            <a:ext cx="2390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Production Runtime</a:t>
            </a:r>
            <a:endParaRPr lang="nl-NL" sz="1800" b="1" dirty="0"/>
          </a:p>
        </p:txBody>
      </p:sp>
      <p:cxnSp>
        <p:nvCxnSpPr>
          <p:cNvPr id="13" name="Straight Connector 12"/>
          <p:cNvCxnSpPr/>
          <p:nvPr/>
        </p:nvCxnSpPr>
        <p:spPr>
          <a:xfrm>
            <a:off x="5430955" y="2753585"/>
            <a:ext cx="1752547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684738" y="1613589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Operations</a:t>
            </a:r>
            <a:endParaRPr lang="nl-NL" sz="1800" dirty="0"/>
          </a:p>
        </p:txBody>
      </p:sp>
      <p:sp>
        <p:nvSpPr>
          <p:cNvPr id="15" name="Rectangular Callout 14"/>
          <p:cNvSpPr/>
          <p:nvPr/>
        </p:nvSpPr>
        <p:spPr>
          <a:xfrm>
            <a:off x="7536785" y="1915802"/>
            <a:ext cx="1530880" cy="771978"/>
          </a:xfrm>
          <a:prstGeom prst="wedgeRectCallout">
            <a:avLst>
              <a:gd name="adj1" fmla="val -101496"/>
              <a:gd name="adj2" fmla="val 59808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Monitoring &amp; Management</a:t>
            </a:r>
          </a:p>
        </p:txBody>
      </p:sp>
      <p:sp>
        <p:nvSpPr>
          <p:cNvPr id="16" name="Oval 15"/>
          <p:cNvSpPr/>
          <p:nvPr/>
        </p:nvSpPr>
        <p:spPr>
          <a:xfrm>
            <a:off x="2450134" y="2002000"/>
            <a:ext cx="1752547" cy="1503172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1800"/>
          </a:p>
        </p:txBody>
      </p:sp>
      <p:sp>
        <p:nvSpPr>
          <p:cNvPr id="17" name="TextBox 16"/>
          <p:cNvSpPr txBox="1"/>
          <p:nvPr/>
        </p:nvSpPr>
        <p:spPr>
          <a:xfrm>
            <a:off x="2703916" y="2168250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Application</a:t>
            </a:r>
            <a:endParaRPr lang="nl-NL" sz="1800" dirty="0"/>
          </a:p>
        </p:txBody>
      </p:sp>
      <p:sp>
        <p:nvSpPr>
          <p:cNvPr id="18" name="TextBox 17"/>
          <p:cNvSpPr txBox="1"/>
          <p:nvPr/>
        </p:nvSpPr>
        <p:spPr>
          <a:xfrm>
            <a:off x="2293655" y="1078019"/>
            <a:ext cx="2454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Preparation Runtime</a:t>
            </a:r>
            <a:endParaRPr lang="nl-NL" sz="1800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2829617" y="2911816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Platform</a:t>
            </a:r>
            <a:endParaRPr lang="nl-NL" sz="1800" dirty="0"/>
          </a:p>
        </p:txBody>
      </p:sp>
      <p:cxnSp>
        <p:nvCxnSpPr>
          <p:cNvPr id="20" name="Straight Connector 19"/>
          <p:cNvCxnSpPr>
            <a:stCxn id="16" idx="2"/>
            <a:endCxn id="16" idx="6"/>
          </p:cNvCxnSpPr>
          <p:nvPr/>
        </p:nvCxnSpPr>
        <p:spPr>
          <a:xfrm>
            <a:off x="2450134" y="2753585"/>
            <a:ext cx="1752547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2703916" y="1613589"/>
            <a:ext cx="1544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Development</a:t>
            </a:r>
            <a:endParaRPr lang="nl-NL" sz="1800" dirty="0"/>
          </a:p>
        </p:txBody>
      </p:sp>
      <p:sp>
        <p:nvSpPr>
          <p:cNvPr id="22" name="Freeform 21"/>
          <p:cNvSpPr/>
          <p:nvPr/>
        </p:nvSpPr>
        <p:spPr>
          <a:xfrm>
            <a:off x="4294918" y="2520961"/>
            <a:ext cx="1124244" cy="496934"/>
          </a:xfrm>
          <a:custGeom>
            <a:avLst/>
            <a:gdLst>
              <a:gd name="connsiteX0" fmla="*/ 0 w 1124278"/>
              <a:gd name="connsiteY0" fmla="*/ 243024 h 496949"/>
              <a:gd name="connsiteX1" fmla="*/ 394855 w 1124278"/>
              <a:gd name="connsiteY1" fmla="*/ 7497 h 496949"/>
              <a:gd name="connsiteX2" fmla="*/ 727364 w 1124278"/>
              <a:gd name="connsiteY2" fmla="*/ 492406 h 496949"/>
              <a:gd name="connsiteX3" fmla="*/ 1073727 w 1124278"/>
              <a:gd name="connsiteY3" fmla="*/ 249951 h 496949"/>
              <a:gd name="connsiteX4" fmla="*/ 1115291 w 1124278"/>
              <a:gd name="connsiteY4" fmla="*/ 243024 h 496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4278" h="496949">
                <a:moveTo>
                  <a:pt x="0" y="243024"/>
                </a:moveTo>
                <a:cubicBezTo>
                  <a:pt x="136814" y="104478"/>
                  <a:pt x="273628" y="-34067"/>
                  <a:pt x="394855" y="7497"/>
                </a:cubicBezTo>
                <a:cubicBezTo>
                  <a:pt x="516082" y="49061"/>
                  <a:pt x="614219" y="451997"/>
                  <a:pt x="727364" y="492406"/>
                </a:cubicBezTo>
                <a:cubicBezTo>
                  <a:pt x="840509" y="532815"/>
                  <a:pt x="1009072" y="291515"/>
                  <a:pt x="1073727" y="249951"/>
                </a:cubicBezTo>
                <a:cubicBezTo>
                  <a:pt x="1138382" y="208387"/>
                  <a:pt x="1126836" y="225705"/>
                  <a:pt x="1115291" y="243024"/>
                </a:cubicBezTo>
              </a:path>
            </a:pathLst>
          </a:custGeom>
          <a:noFill/>
          <a:ln w="381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800"/>
          </a:p>
        </p:txBody>
      </p:sp>
      <p:sp>
        <p:nvSpPr>
          <p:cNvPr id="23" name="Rectangular Callout 22"/>
          <p:cNvSpPr/>
          <p:nvPr/>
        </p:nvSpPr>
        <p:spPr>
          <a:xfrm>
            <a:off x="4471750" y="3100155"/>
            <a:ext cx="735759" cy="456948"/>
          </a:xfrm>
          <a:prstGeom prst="wedgeRectCallout">
            <a:avLst>
              <a:gd name="adj1" fmla="val -3582"/>
              <a:gd name="adj2" fmla="val -131201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CD</a:t>
            </a:r>
          </a:p>
        </p:txBody>
      </p:sp>
      <p:sp>
        <p:nvSpPr>
          <p:cNvPr id="24" name="Rectangular Callout 23"/>
          <p:cNvSpPr/>
          <p:nvPr/>
        </p:nvSpPr>
        <p:spPr>
          <a:xfrm>
            <a:off x="356657" y="2520961"/>
            <a:ext cx="1530880" cy="771978"/>
          </a:xfrm>
          <a:prstGeom prst="wedgeRectCallout">
            <a:avLst>
              <a:gd name="adj1" fmla="val 86739"/>
              <a:gd name="adj2" fmla="val -20950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i="1" dirty="0"/>
              <a:t>Agile </a:t>
            </a:r>
            <a:r>
              <a:rPr lang="en-US" sz="1800" dirty="0"/>
              <a:t>Design, Build, Test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558377" y="1354271"/>
            <a:ext cx="2468805" cy="369321"/>
          </a:xfrm>
          <a:prstGeom prst="rect">
            <a:avLst/>
          </a:prstGeom>
          <a:noFill/>
        </p:spPr>
        <p:txBody>
          <a:bodyPr wrap="none" rtlCol="0">
            <a:prstTxWarp prst="textInflate">
              <a:avLst/>
            </a:prstTxWarp>
            <a:spAutoFit/>
          </a:bodyPr>
          <a:lstStyle/>
          <a:p>
            <a:r>
              <a:rPr lang="en-US" sz="1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DevOps</a:t>
            </a:r>
            <a:endParaRPr lang="nl-NL" sz="18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205361" y="3900015"/>
            <a:ext cx="5303358" cy="640060"/>
          </a:xfrm>
          <a:prstGeom prst="rect">
            <a:avLst/>
          </a:prstGeom>
          <a:noFill/>
        </p:spPr>
        <p:txBody>
          <a:bodyPr wrap="square" rtlCol="0">
            <a:prstTxWarp prst="textInflateTop">
              <a:avLst/>
            </a:prstTxWarp>
            <a:spAutoFit/>
          </a:bodyPr>
          <a:lstStyle/>
          <a:p>
            <a:r>
              <a:rPr lang="en-US" sz="18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You build it, you run it, you fix it, you evolve</a:t>
            </a:r>
            <a:endParaRPr lang="nl-NL" sz="18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Business and IT agility through DevOps and microservice architecture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46284856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/>
          <p:cNvSpPr/>
          <p:nvPr/>
        </p:nvSpPr>
        <p:spPr>
          <a:xfrm>
            <a:off x="140" y="1295439"/>
            <a:ext cx="1760166" cy="3314599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fontAlgn="base">
              <a:spcAft>
                <a:spcPct val="0"/>
              </a:spcAft>
            </a:pPr>
            <a:r>
              <a:rPr lang="nl-NL" dirty="0" err="1"/>
              <a:t>One</a:t>
            </a:r>
            <a:r>
              <a:rPr lang="nl-NL" dirty="0"/>
              <a:t> team has Agile </a:t>
            </a:r>
            <a:r>
              <a:rPr lang="nl-NL" dirty="0" err="1"/>
              <a:t>responsibility</a:t>
            </a:r>
            <a:r>
              <a:rPr lang="nl-NL" dirty="0"/>
              <a:t> </a:t>
            </a:r>
            <a:r>
              <a:rPr lang="nl-NL" dirty="0" err="1"/>
              <a:t>through</a:t>
            </a:r>
            <a:r>
              <a:rPr lang="nl-NL" dirty="0"/>
              <a:t> full </a:t>
            </a:r>
            <a:r>
              <a:rPr lang="nl-NL" dirty="0" err="1"/>
              <a:t>lifecyle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27" name="Oval 26"/>
          <p:cNvSpPr/>
          <p:nvPr/>
        </p:nvSpPr>
        <p:spPr>
          <a:xfrm>
            <a:off x="2450134" y="2002000"/>
            <a:ext cx="1752547" cy="1503172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1800"/>
          </a:p>
        </p:txBody>
      </p:sp>
      <p:sp>
        <p:nvSpPr>
          <p:cNvPr id="28" name="TextBox 27"/>
          <p:cNvSpPr txBox="1"/>
          <p:nvPr/>
        </p:nvSpPr>
        <p:spPr>
          <a:xfrm>
            <a:off x="2703916" y="2168250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Application</a:t>
            </a:r>
            <a:endParaRPr lang="nl-NL" sz="1800" dirty="0"/>
          </a:p>
        </p:txBody>
      </p:sp>
      <p:sp>
        <p:nvSpPr>
          <p:cNvPr id="29" name="TextBox 28"/>
          <p:cNvSpPr txBox="1"/>
          <p:nvPr/>
        </p:nvSpPr>
        <p:spPr>
          <a:xfrm>
            <a:off x="2829617" y="2911816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Platform</a:t>
            </a:r>
            <a:endParaRPr lang="nl-NL" sz="1800" dirty="0"/>
          </a:p>
        </p:txBody>
      </p:sp>
      <p:cxnSp>
        <p:nvCxnSpPr>
          <p:cNvPr id="30" name="Straight Connector 29"/>
          <p:cNvCxnSpPr>
            <a:stCxn id="27" idx="2"/>
            <a:endCxn id="27" idx="6"/>
          </p:cNvCxnSpPr>
          <p:nvPr/>
        </p:nvCxnSpPr>
        <p:spPr>
          <a:xfrm>
            <a:off x="2450134" y="2753585"/>
            <a:ext cx="1752547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3282915" y="1555283"/>
            <a:ext cx="2468805" cy="369321"/>
          </a:xfrm>
          <a:prstGeom prst="rect">
            <a:avLst/>
          </a:prstGeom>
          <a:noFill/>
        </p:spPr>
        <p:txBody>
          <a:bodyPr wrap="none" rtlCol="0">
            <a:prstTxWarp prst="textInflate">
              <a:avLst/>
            </a:prstTxWarp>
            <a:spAutoFit/>
          </a:bodyPr>
          <a:lstStyle/>
          <a:p>
            <a:r>
              <a:rPr lang="en-US" sz="1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DevOps</a:t>
            </a:r>
            <a:endParaRPr lang="nl-NL" sz="18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2" name="Freeform 31"/>
          <p:cNvSpPr/>
          <p:nvPr/>
        </p:nvSpPr>
        <p:spPr>
          <a:xfrm>
            <a:off x="4294918" y="2520961"/>
            <a:ext cx="1124244" cy="496934"/>
          </a:xfrm>
          <a:custGeom>
            <a:avLst/>
            <a:gdLst>
              <a:gd name="connsiteX0" fmla="*/ 0 w 1124278"/>
              <a:gd name="connsiteY0" fmla="*/ 243024 h 496949"/>
              <a:gd name="connsiteX1" fmla="*/ 394855 w 1124278"/>
              <a:gd name="connsiteY1" fmla="*/ 7497 h 496949"/>
              <a:gd name="connsiteX2" fmla="*/ 727364 w 1124278"/>
              <a:gd name="connsiteY2" fmla="*/ 492406 h 496949"/>
              <a:gd name="connsiteX3" fmla="*/ 1073727 w 1124278"/>
              <a:gd name="connsiteY3" fmla="*/ 249951 h 496949"/>
              <a:gd name="connsiteX4" fmla="*/ 1115291 w 1124278"/>
              <a:gd name="connsiteY4" fmla="*/ 243024 h 496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4278" h="496949">
                <a:moveTo>
                  <a:pt x="0" y="243024"/>
                </a:moveTo>
                <a:cubicBezTo>
                  <a:pt x="136814" y="104478"/>
                  <a:pt x="273628" y="-34067"/>
                  <a:pt x="394855" y="7497"/>
                </a:cubicBezTo>
                <a:cubicBezTo>
                  <a:pt x="516082" y="49061"/>
                  <a:pt x="614219" y="451997"/>
                  <a:pt x="727364" y="492406"/>
                </a:cubicBezTo>
                <a:cubicBezTo>
                  <a:pt x="840509" y="532815"/>
                  <a:pt x="1009072" y="291515"/>
                  <a:pt x="1073727" y="249951"/>
                </a:cubicBezTo>
                <a:cubicBezTo>
                  <a:pt x="1138382" y="208387"/>
                  <a:pt x="1126836" y="225705"/>
                  <a:pt x="1115291" y="243024"/>
                </a:cubicBezTo>
              </a:path>
            </a:pathLst>
          </a:custGeom>
          <a:noFill/>
          <a:ln w="381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800"/>
          </a:p>
        </p:txBody>
      </p:sp>
      <p:sp>
        <p:nvSpPr>
          <p:cNvPr id="33" name="TextBox 32"/>
          <p:cNvSpPr txBox="1"/>
          <p:nvPr/>
        </p:nvSpPr>
        <p:spPr>
          <a:xfrm>
            <a:off x="1948813" y="3900015"/>
            <a:ext cx="5303358" cy="640060"/>
          </a:xfrm>
          <a:prstGeom prst="rect">
            <a:avLst/>
          </a:prstGeom>
          <a:noFill/>
        </p:spPr>
        <p:txBody>
          <a:bodyPr wrap="square" rtlCol="0">
            <a:prstTxWarp prst="textInflateTop">
              <a:avLst/>
            </a:prstTxWarp>
            <a:spAutoFit/>
          </a:bodyPr>
          <a:lstStyle/>
          <a:p>
            <a:r>
              <a:rPr lang="en-US" sz="18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You build it, you run it, you fix it, you evolve</a:t>
            </a:r>
            <a:endParaRPr lang="nl-NL" sz="18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grpSp>
        <p:nvGrpSpPr>
          <p:cNvPr id="34" name="Group 33"/>
          <p:cNvGrpSpPr/>
          <p:nvPr/>
        </p:nvGrpSpPr>
        <p:grpSpPr>
          <a:xfrm>
            <a:off x="5430955" y="2002000"/>
            <a:ext cx="1752547" cy="1503172"/>
            <a:chOff x="5430981" y="2001982"/>
            <a:chExt cx="1752600" cy="1503218"/>
          </a:xfrm>
        </p:grpSpPr>
        <p:sp>
          <p:nvSpPr>
            <p:cNvPr id="35" name="Oval 34"/>
            <p:cNvSpPr/>
            <p:nvPr/>
          </p:nvSpPr>
          <p:spPr>
            <a:xfrm>
              <a:off x="5430981" y="2001982"/>
              <a:ext cx="1752600" cy="1503218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80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5684770" y="2168236"/>
              <a:ext cx="1313220" cy="3693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/>
                <a:t>Application</a:t>
              </a:r>
              <a:endParaRPr lang="nl-NL" sz="1800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5810476" y="2911825"/>
              <a:ext cx="1043908" cy="3693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/>
                <a:t>Platform</a:t>
              </a:r>
              <a:endParaRPr lang="nl-NL" sz="1800" dirty="0"/>
            </a:p>
          </p:txBody>
        </p:sp>
        <p:cxnSp>
          <p:nvCxnSpPr>
            <p:cNvPr id="38" name="Straight Connector 37"/>
            <p:cNvCxnSpPr>
              <a:stCxn id="35" idx="2"/>
              <a:endCxn id="35" idx="6"/>
            </p:cNvCxnSpPr>
            <p:nvPr/>
          </p:nvCxnSpPr>
          <p:spPr>
            <a:xfrm>
              <a:off x="5430981" y="2753591"/>
              <a:ext cx="1752600" cy="0"/>
            </a:xfrm>
            <a:prstGeom prst="line">
              <a:avLst/>
            </a:prstGeom>
            <a:ln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Business and IT agility through DevOps and microservice architecture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563069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4.81481E-6 L 0.13836 0.000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10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4.81481E-6 L -0.18907 0.0003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462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0" presetClass="exit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xit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/>
      <p:bldP spid="29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/>
          <p:cNvSpPr/>
          <p:nvPr/>
        </p:nvSpPr>
        <p:spPr>
          <a:xfrm>
            <a:off x="140" y="1295439"/>
            <a:ext cx="1760166" cy="3314599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fontAlgn="base">
              <a:spcAft>
                <a:spcPct val="0"/>
              </a:spcAft>
            </a:pPr>
            <a:r>
              <a:rPr lang="nl-NL" dirty="0"/>
              <a:t>A microservice is </a:t>
            </a:r>
            <a:r>
              <a:rPr lang="nl-NL" dirty="0" err="1"/>
              <a:t>owned</a:t>
            </a:r>
            <a:r>
              <a:rPr lang="nl-NL" dirty="0"/>
              <a:t> </a:t>
            </a:r>
            <a:r>
              <a:rPr lang="nl-NL" dirty="0" err="1"/>
              <a:t>by</a:t>
            </a:r>
            <a:r>
              <a:rPr lang="nl-NL" dirty="0"/>
              <a:t> </a:t>
            </a:r>
            <a:r>
              <a:rPr lang="nl-NL" dirty="0" err="1"/>
              <a:t>one</a:t>
            </a:r>
            <a:r>
              <a:rPr lang="nl-NL" dirty="0"/>
              <a:t> team </a:t>
            </a:r>
            <a:r>
              <a:rPr lang="nl-NL" dirty="0" err="1"/>
              <a:t>through</a:t>
            </a:r>
            <a:r>
              <a:rPr lang="nl-NL" dirty="0"/>
              <a:t> </a:t>
            </a:r>
            <a:r>
              <a:rPr lang="nl-NL" dirty="0" err="1"/>
              <a:t>its</a:t>
            </a:r>
            <a:r>
              <a:rPr lang="nl-NL" dirty="0"/>
              <a:t> full </a:t>
            </a:r>
            <a:r>
              <a:rPr lang="nl-NL" dirty="0" err="1"/>
              <a:t>lifecyle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1" name="TextBox 30"/>
          <p:cNvSpPr txBox="1"/>
          <p:nvPr/>
        </p:nvSpPr>
        <p:spPr>
          <a:xfrm>
            <a:off x="3282915" y="1555283"/>
            <a:ext cx="2468805" cy="369321"/>
          </a:xfrm>
          <a:prstGeom prst="rect">
            <a:avLst/>
          </a:prstGeom>
          <a:noFill/>
        </p:spPr>
        <p:txBody>
          <a:bodyPr wrap="none" rtlCol="0">
            <a:prstTxWarp prst="textInflate">
              <a:avLst/>
            </a:prstTxWarp>
            <a:spAutoFit/>
          </a:bodyPr>
          <a:lstStyle/>
          <a:p>
            <a:r>
              <a:rPr lang="en-US" sz="1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DevOps</a:t>
            </a:r>
            <a:endParaRPr lang="nl-NL" sz="18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948813" y="3900015"/>
            <a:ext cx="5303358" cy="640060"/>
          </a:xfrm>
          <a:prstGeom prst="rect">
            <a:avLst/>
          </a:prstGeom>
          <a:noFill/>
        </p:spPr>
        <p:txBody>
          <a:bodyPr wrap="square" rtlCol="0">
            <a:prstTxWarp prst="textInflateTop">
              <a:avLst/>
            </a:prstTxWarp>
            <a:spAutoFit/>
          </a:bodyPr>
          <a:lstStyle/>
          <a:p>
            <a:r>
              <a:rPr lang="en-US" sz="18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You build it, you run it, you fix it, you evolve</a:t>
            </a:r>
            <a:endParaRPr lang="nl-NL" sz="18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grpSp>
        <p:nvGrpSpPr>
          <p:cNvPr id="34" name="Group 33"/>
          <p:cNvGrpSpPr/>
          <p:nvPr/>
        </p:nvGrpSpPr>
        <p:grpSpPr>
          <a:xfrm>
            <a:off x="3704107" y="2002000"/>
            <a:ext cx="1752547" cy="1503172"/>
            <a:chOff x="5430981" y="2001982"/>
            <a:chExt cx="1752600" cy="1503218"/>
          </a:xfrm>
        </p:grpSpPr>
        <p:sp>
          <p:nvSpPr>
            <p:cNvPr id="35" name="Oval 34"/>
            <p:cNvSpPr/>
            <p:nvPr/>
          </p:nvSpPr>
          <p:spPr>
            <a:xfrm>
              <a:off x="5430981" y="2001982"/>
              <a:ext cx="1752600" cy="1503218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80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5574698" y="2516970"/>
              <a:ext cx="1595357" cy="3693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dirty="0"/>
                <a:t>Microservice</a:t>
              </a:r>
              <a:endParaRPr lang="nl-NL" sz="1800" b="1" dirty="0"/>
            </a:p>
          </p:txBody>
        </p:sp>
      </p:grp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Business and IT agility through DevOps and microservice architecture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5662375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Microservices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Agile | Flexible | Scalable | (Re)Deployable</a:t>
            </a:r>
            <a:br>
              <a:rPr lang="en-US" dirty="0"/>
            </a:br>
            <a:endParaRPr lang="en-US" dirty="0"/>
          </a:p>
          <a:p>
            <a:r>
              <a:rPr lang="en-US" dirty="0"/>
              <a:t>Independent | Decoupled | Isolated</a:t>
            </a:r>
            <a:br>
              <a:rPr lang="en-US" dirty="0"/>
            </a:br>
            <a:endParaRPr lang="en-US" dirty="0"/>
          </a:p>
          <a:p>
            <a:r>
              <a:rPr lang="en-US" dirty="0"/>
              <a:t>Have their own </a:t>
            </a:r>
            <a:r>
              <a:rPr lang="en-US" i="1" dirty="0"/>
              <a:t>private</a:t>
            </a:r>
            <a:r>
              <a:rPr lang="en-US" dirty="0"/>
              <a:t> bounded context </a:t>
            </a:r>
            <a:br>
              <a:rPr lang="en-US" dirty="0"/>
            </a:br>
            <a:r>
              <a:rPr lang="en-US" dirty="0"/>
              <a:t>– the data they require to function</a:t>
            </a:r>
          </a:p>
          <a:p>
            <a:pPr lvl="1"/>
            <a:r>
              <a:rPr lang="en-US" dirty="0"/>
              <a:t>Their </a:t>
            </a:r>
            <a:r>
              <a:rPr lang="en-US" b="1" dirty="0">
                <a:solidFill>
                  <a:srgbClr val="FF0000"/>
                </a:solidFill>
              </a:rPr>
              <a:t>lifeblood</a:t>
            </a:r>
          </a:p>
          <a:p>
            <a:pPr lvl="1"/>
            <a:endParaRPr lang="en-US" b="1" dirty="0">
              <a:solidFill>
                <a:srgbClr val="FF0000"/>
              </a:solidFill>
            </a:endParaRPr>
          </a:p>
          <a:p>
            <a:r>
              <a:rPr lang="en-US" dirty="0"/>
              <a:t>Communicate asynchronously, via events</a:t>
            </a:r>
            <a:endParaRPr lang="en-US" b="1" dirty="0">
              <a:solidFill>
                <a:srgbClr val="FF0000"/>
              </a:solidFill>
            </a:endParaRPr>
          </a:p>
          <a:p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What is Apache Kafka &amp; Why is it important </a:t>
            </a:r>
            <a:endParaRPr lang="nl-NL" dirty="0"/>
          </a:p>
        </p:txBody>
      </p:sp>
      <p:pic>
        <p:nvPicPr>
          <p:cNvPr id="69636" name="Picture 4" descr="Image result for independen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1838" y="713067"/>
            <a:ext cx="4122053" cy="4146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988186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Microservice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E9B9C1-C803-40E0-A958-1421B66EE8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Cube 4"/>
          <p:cNvSpPr/>
          <p:nvPr/>
        </p:nvSpPr>
        <p:spPr>
          <a:xfrm>
            <a:off x="3588860" y="2459240"/>
            <a:ext cx="1611887" cy="1226136"/>
          </a:xfrm>
          <a:prstGeom prst="cube">
            <a:avLst/>
          </a:prstGeom>
          <a:solidFill>
            <a:schemeClr val="tx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nl-NL" sz="1266">
              <a:solidFill>
                <a:prstClr val="white"/>
              </a:solidFill>
              <a:latin typeface="Arial Unicode MS"/>
            </a:endParaRPr>
          </a:p>
        </p:txBody>
      </p:sp>
      <p:sp>
        <p:nvSpPr>
          <p:cNvPr id="6" name="Cube 5"/>
          <p:cNvSpPr/>
          <p:nvPr/>
        </p:nvSpPr>
        <p:spPr>
          <a:xfrm>
            <a:off x="4033161" y="2225034"/>
            <a:ext cx="723283" cy="468411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r>
              <a:rPr lang="en-US" sz="1266" dirty="0">
                <a:solidFill>
                  <a:prstClr val="white"/>
                </a:solidFill>
                <a:latin typeface="Arial Unicode MS"/>
              </a:rPr>
              <a:t>API</a:t>
            </a:r>
            <a:endParaRPr lang="nl-NL" sz="1266" dirty="0">
              <a:solidFill>
                <a:prstClr val="white"/>
              </a:solidFill>
              <a:latin typeface="Arial Unicode MS"/>
            </a:endParaRPr>
          </a:p>
        </p:txBody>
      </p:sp>
      <p:sp>
        <p:nvSpPr>
          <p:cNvPr id="7" name="Down Arrow 6"/>
          <p:cNvSpPr/>
          <p:nvPr/>
        </p:nvSpPr>
        <p:spPr>
          <a:xfrm>
            <a:off x="4305254" y="1549970"/>
            <a:ext cx="282425" cy="743948"/>
          </a:xfrm>
          <a:prstGeom prst="downArrow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nl-NL" sz="1266">
              <a:solidFill>
                <a:prstClr val="white"/>
              </a:solidFill>
              <a:latin typeface="Arial Unicode M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658235" y="1324740"/>
            <a:ext cx="1565108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en-US" sz="1266" dirty="0">
                <a:solidFill>
                  <a:prstClr val="black"/>
                </a:solidFill>
                <a:latin typeface="Arial Unicode MS"/>
              </a:rPr>
              <a:t>HTTP REST/JSON</a:t>
            </a:r>
            <a:endParaRPr lang="nl-NL" sz="1266" dirty="0" err="1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9" name="Right Arrow 8"/>
          <p:cNvSpPr/>
          <p:nvPr/>
        </p:nvSpPr>
        <p:spPr>
          <a:xfrm>
            <a:off x="5056090" y="2955205"/>
            <a:ext cx="702618" cy="344420"/>
          </a:xfrm>
          <a:prstGeom prst="rightArrow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nl-NL" sz="1266">
              <a:solidFill>
                <a:prstClr val="white"/>
              </a:solidFill>
              <a:latin typeface="Arial Unicode MS"/>
            </a:endParaRPr>
          </a:p>
        </p:txBody>
      </p:sp>
      <p:sp>
        <p:nvSpPr>
          <p:cNvPr id="10" name="Lightning Bolt 9"/>
          <p:cNvSpPr/>
          <p:nvPr/>
        </p:nvSpPr>
        <p:spPr>
          <a:xfrm>
            <a:off x="5672602" y="2844854"/>
            <a:ext cx="323755" cy="413396"/>
          </a:xfrm>
          <a:prstGeom prst="lightningBol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nl-NL" sz="1266">
              <a:solidFill>
                <a:prstClr val="white"/>
              </a:solidFill>
              <a:latin typeface="Arial Unicode MS"/>
            </a:endParaRPr>
          </a:p>
        </p:txBody>
      </p:sp>
      <p:sp>
        <p:nvSpPr>
          <p:cNvPr id="11" name="Right Arrow 10"/>
          <p:cNvSpPr/>
          <p:nvPr/>
        </p:nvSpPr>
        <p:spPr>
          <a:xfrm>
            <a:off x="2882798" y="2948500"/>
            <a:ext cx="702618" cy="344420"/>
          </a:xfrm>
          <a:prstGeom prst="rightArrow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nl-NL" sz="1266">
              <a:solidFill>
                <a:prstClr val="white"/>
              </a:solidFill>
              <a:latin typeface="Arial Unicode MS"/>
            </a:endParaRPr>
          </a:p>
        </p:txBody>
      </p:sp>
      <p:sp>
        <p:nvSpPr>
          <p:cNvPr id="12" name="Lightning Bolt 11"/>
          <p:cNvSpPr/>
          <p:nvPr/>
        </p:nvSpPr>
        <p:spPr>
          <a:xfrm>
            <a:off x="2559535" y="2837965"/>
            <a:ext cx="323755" cy="413396"/>
          </a:xfrm>
          <a:prstGeom prst="lightningBol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nl-NL" sz="1266">
              <a:solidFill>
                <a:prstClr val="white"/>
              </a:solidFill>
              <a:latin typeface="Arial Unicode M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DE78D7-A30B-4505-945A-B89A4A6A4C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What is Apache Kafka &amp; Why is it important </a:t>
            </a:r>
            <a:endParaRPr lang="nl-NL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CFA6E1-F4D9-4498-A8B4-1D0B59DC9400}"/>
              </a:ext>
            </a:extLst>
          </p:cNvPr>
          <p:cNvSpPr txBox="1"/>
          <p:nvPr/>
        </p:nvSpPr>
        <p:spPr>
          <a:xfrm>
            <a:off x="4194806" y="3072308"/>
            <a:ext cx="177934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NL" sz="2400" dirty="0"/>
              <a:t>µ</a:t>
            </a:r>
          </a:p>
        </p:txBody>
      </p:sp>
    </p:spTree>
    <p:extLst>
      <p:ext uri="{BB962C8B-B14F-4D97-AF65-F5344CB8AC3E}">
        <p14:creationId xmlns:p14="http://schemas.microsoft.com/office/powerpoint/2010/main" val="3510962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6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400000" y="4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6" presetClass="emph" presetSubtype="0" fill="hold" grpId="2" nodeType="after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29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400000" y="4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5" grpId="2" animBg="1"/>
      <p:bldP spid="7" grpId="0" animBg="1"/>
      <p:bldP spid="8" grpId="0"/>
      <p:bldP spid="9" grpId="0" animBg="1"/>
      <p:bldP spid="10" grpId="0" animBg="1"/>
      <p:bldP spid="11" grpId="0" animBg="1"/>
      <p:bldP spid="12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z="1800" dirty="0"/>
              <a:t>Extended API of microservice</a:t>
            </a:r>
            <a:endParaRPr lang="en-US" sz="1800" dirty="0"/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sz="1400" dirty="0"/>
              <a:t>Deployment Interface</a:t>
            </a:r>
          </a:p>
          <a:p>
            <a:pPr lvl="1"/>
            <a:r>
              <a:rPr lang="nl-NL" sz="1400" dirty="0" err="1"/>
              <a:t>Injectable</a:t>
            </a:r>
            <a:r>
              <a:rPr lang="nl-NL" sz="1400" dirty="0"/>
              <a:t> </a:t>
            </a:r>
            <a:r>
              <a:rPr lang="nl-NL" sz="1400" dirty="0" err="1"/>
              <a:t>dependencies</a:t>
            </a:r>
            <a:r>
              <a:rPr lang="nl-NL" sz="1400" dirty="0"/>
              <a:t> – </a:t>
            </a:r>
            <a:r>
              <a:rPr lang="nl-NL" sz="1400" dirty="0" err="1"/>
              <a:t>reference</a:t>
            </a:r>
            <a:r>
              <a:rPr lang="nl-NL" sz="1400" dirty="0"/>
              <a:t> </a:t>
            </a:r>
            <a:r>
              <a:rPr lang="nl-NL" sz="1400" dirty="0" err="1"/>
              <a:t>to</a:t>
            </a:r>
            <a:r>
              <a:rPr lang="nl-NL" sz="1400" dirty="0"/>
              <a:t> cache, </a:t>
            </a:r>
            <a:r>
              <a:rPr lang="nl-NL" sz="1400" dirty="0" err="1"/>
              <a:t>logging</a:t>
            </a:r>
            <a:r>
              <a:rPr lang="nl-NL" sz="1400" dirty="0"/>
              <a:t>, storage URL, …</a:t>
            </a:r>
          </a:p>
          <a:p>
            <a:pPr lvl="1"/>
            <a:r>
              <a:rPr lang="nl-NL" sz="1400" dirty="0" err="1"/>
              <a:t>Configurable</a:t>
            </a:r>
            <a:r>
              <a:rPr lang="nl-NL" sz="1400" dirty="0"/>
              <a:t> meta-data – run time parameters, log level, </a:t>
            </a:r>
            <a:r>
              <a:rPr lang="nl-NL" sz="1400" dirty="0" err="1"/>
              <a:t>credential</a:t>
            </a:r>
            <a:r>
              <a:rPr lang="nl-NL" sz="1400" dirty="0"/>
              <a:t> (</a:t>
            </a:r>
            <a:r>
              <a:rPr lang="nl-NL" sz="1400" dirty="0" err="1"/>
              <a:t>key</a:t>
            </a:r>
            <a:r>
              <a:rPr lang="nl-NL" sz="1400" dirty="0"/>
              <a:t>)</a:t>
            </a:r>
            <a:br>
              <a:rPr lang="nl-NL" sz="1400" dirty="0"/>
            </a:br>
            <a:endParaRPr lang="nl-NL" sz="1400" dirty="0"/>
          </a:p>
          <a:p>
            <a:r>
              <a:rPr lang="nl-NL" sz="1400" dirty="0"/>
              <a:t>Runtime </a:t>
            </a:r>
            <a:r>
              <a:rPr lang="nl-NL" sz="1400" dirty="0" err="1"/>
              <a:t>Interaction</a:t>
            </a:r>
            <a:r>
              <a:rPr lang="nl-NL" sz="1400" dirty="0"/>
              <a:t> Interface</a:t>
            </a:r>
          </a:p>
          <a:p>
            <a:pPr lvl="1"/>
            <a:r>
              <a:rPr lang="nl-NL" sz="1400" dirty="0"/>
              <a:t>REST API Resources &amp; Operations </a:t>
            </a:r>
            <a:br>
              <a:rPr lang="nl-NL" sz="1400" dirty="0"/>
            </a:br>
            <a:r>
              <a:rPr lang="nl-NL" sz="1400" dirty="0"/>
              <a:t>– query </a:t>
            </a:r>
            <a:r>
              <a:rPr lang="nl-NL" sz="1400" dirty="0" err="1"/>
              <a:t>and</a:t>
            </a:r>
            <a:r>
              <a:rPr lang="nl-NL" sz="1400" dirty="0"/>
              <a:t> URL parameters, </a:t>
            </a:r>
            <a:r>
              <a:rPr lang="nl-NL" sz="1400" dirty="0" err="1"/>
              <a:t>message</a:t>
            </a:r>
            <a:r>
              <a:rPr lang="nl-NL" sz="1400" dirty="0"/>
              <a:t> formats</a:t>
            </a:r>
          </a:p>
          <a:p>
            <a:pPr lvl="1"/>
            <a:r>
              <a:rPr lang="nl-NL" sz="1400" dirty="0"/>
              <a:t>Events </a:t>
            </a:r>
            <a:r>
              <a:rPr lang="nl-NL" sz="1400" dirty="0" err="1"/>
              <a:t>Consumed</a:t>
            </a:r>
            <a:r>
              <a:rPr lang="nl-NL" sz="1400" dirty="0"/>
              <a:t> – </a:t>
            </a:r>
            <a:r>
              <a:rPr lang="nl-NL" sz="1400" dirty="0" err="1"/>
              <a:t>alternative</a:t>
            </a:r>
            <a:r>
              <a:rPr lang="nl-NL" sz="1400" dirty="0"/>
              <a:t> way </a:t>
            </a:r>
            <a:r>
              <a:rPr lang="nl-NL" sz="1400" dirty="0" err="1"/>
              <a:t>to</a:t>
            </a:r>
            <a:r>
              <a:rPr lang="nl-NL" sz="1400" dirty="0"/>
              <a:t> call | </a:t>
            </a:r>
            <a:r>
              <a:rPr lang="nl-NL" sz="1400" dirty="0" err="1"/>
              <a:t>activate</a:t>
            </a:r>
            <a:r>
              <a:rPr lang="nl-NL" sz="1400" dirty="0"/>
              <a:t>  a microservice </a:t>
            </a:r>
          </a:p>
          <a:p>
            <a:pPr lvl="2"/>
            <a:r>
              <a:rPr lang="nl-NL" sz="1400" dirty="0"/>
              <a:t>Reference </a:t>
            </a:r>
            <a:r>
              <a:rPr lang="nl-NL" sz="1400" dirty="0" err="1"/>
              <a:t>to</a:t>
            </a:r>
            <a:r>
              <a:rPr lang="nl-NL" sz="1400" dirty="0"/>
              <a:t> entry in Event </a:t>
            </a:r>
            <a:r>
              <a:rPr lang="nl-NL" sz="1400" dirty="0" err="1"/>
              <a:t>Catalog</a:t>
            </a:r>
            <a:endParaRPr lang="nl-NL" sz="1400" dirty="0"/>
          </a:p>
          <a:p>
            <a:pPr lvl="2"/>
            <a:r>
              <a:rPr lang="nl-NL" sz="1400" dirty="0"/>
              <a:t>May </a:t>
            </a:r>
            <a:r>
              <a:rPr lang="nl-NL" sz="1400" dirty="0" err="1"/>
              <a:t>include</a:t>
            </a:r>
            <a:r>
              <a:rPr lang="nl-NL" sz="1400" dirty="0"/>
              <a:t> </a:t>
            </a:r>
            <a:r>
              <a:rPr lang="nl-NL" sz="1400" dirty="0" err="1"/>
              <a:t>reference</a:t>
            </a:r>
            <a:r>
              <a:rPr lang="nl-NL" sz="1400" dirty="0"/>
              <a:t> </a:t>
            </a:r>
            <a:r>
              <a:rPr lang="nl-NL" sz="1400" dirty="0" err="1"/>
              <a:t>to</a:t>
            </a:r>
            <a:r>
              <a:rPr lang="nl-NL" sz="1400" dirty="0"/>
              <a:t> shared Cache Resource</a:t>
            </a:r>
          </a:p>
          <a:p>
            <a:pPr lvl="1"/>
            <a:r>
              <a:rPr lang="nl-NL" sz="1400" dirty="0"/>
              <a:t>Events </a:t>
            </a:r>
            <a:r>
              <a:rPr lang="nl-NL" sz="1400" dirty="0" err="1"/>
              <a:t>Produced</a:t>
            </a:r>
            <a:r>
              <a:rPr lang="nl-NL" sz="1400" dirty="0"/>
              <a:t> – </a:t>
            </a:r>
            <a:r>
              <a:rPr lang="nl-NL" sz="1400" dirty="0" err="1"/>
              <a:t>alternative</a:t>
            </a:r>
            <a:r>
              <a:rPr lang="nl-NL" sz="1400" dirty="0"/>
              <a:t> output </a:t>
            </a:r>
            <a:r>
              <a:rPr lang="nl-NL" sz="1400" dirty="0" err="1"/>
              <a:t>from</a:t>
            </a:r>
            <a:r>
              <a:rPr lang="nl-NL" sz="1400" dirty="0"/>
              <a:t> microservice</a:t>
            </a:r>
          </a:p>
          <a:p>
            <a:pPr lvl="2"/>
            <a:r>
              <a:rPr lang="nl-NL" sz="1400" dirty="0"/>
              <a:t>Event </a:t>
            </a:r>
            <a:r>
              <a:rPr lang="nl-NL" sz="1400" dirty="0" err="1"/>
              <a:t>can</a:t>
            </a:r>
            <a:r>
              <a:rPr lang="nl-NL" sz="1400" dirty="0"/>
              <a:t> </a:t>
            </a:r>
            <a:r>
              <a:rPr lang="nl-NL" sz="1400" dirty="0" err="1"/>
              <a:t>be</a:t>
            </a:r>
            <a:r>
              <a:rPr lang="nl-NL" sz="1400" dirty="0"/>
              <a:t> </a:t>
            </a:r>
            <a:r>
              <a:rPr lang="nl-NL" sz="1400" dirty="0" err="1"/>
              <a:t>an</a:t>
            </a:r>
            <a:r>
              <a:rPr lang="nl-NL" sz="1400" dirty="0"/>
              <a:t> </a:t>
            </a:r>
            <a:r>
              <a:rPr lang="nl-NL" sz="1400" dirty="0" err="1"/>
              <a:t>asynchronous</a:t>
            </a:r>
            <a:r>
              <a:rPr lang="nl-NL" sz="1400" dirty="0"/>
              <a:t> response </a:t>
            </a:r>
            <a:r>
              <a:rPr lang="nl-NL" sz="1400" dirty="0" err="1"/>
              <a:t>to</a:t>
            </a:r>
            <a:r>
              <a:rPr lang="nl-NL" sz="1400" dirty="0"/>
              <a:t> a </a:t>
            </a:r>
            <a:r>
              <a:rPr lang="nl-NL" sz="1400" dirty="0" err="1"/>
              <a:t>stateless</a:t>
            </a:r>
            <a:r>
              <a:rPr lang="nl-NL" sz="1400" dirty="0"/>
              <a:t> </a:t>
            </a:r>
            <a:r>
              <a:rPr lang="nl-NL" sz="1400" dirty="0" err="1"/>
              <a:t>consumer</a:t>
            </a:r>
            <a:r>
              <a:rPr lang="nl-NL" sz="1400" dirty="0"/>
              <a:t> </a:t>
            </a:r>
            <a:endParaRPr lang="en-US" sz="1400" dirty="0"/>
          </a:p>
        </p:txBody>
      </p:sp>
      <p:grpSp>
        <p:nvGrpSpPr>
          <p:cNvPr id="10" name="Group 9"/>
          <p:cNvGrpSpPr/>
          <p:nvPr/>
        </p:nvGrpSpPr>
        <p:grpSpPr>
          <a:xfrm>
            <a:off x="6842155" y="605562"/>
            <a:ext cx="1876983" cy="1344413"/>
            <a:chOff x="12919162" y="955717"/>
            <a:chExt cx="1582583" cy="1128338"/>
          </a:xfrm>
        </p:grpSpPr>
        <p:sp>
          <p:nvSpPr>
            <p:cNvPr id="4" name="Rounded Rectangle 3"/>
            <p:cNvSpPr/>
            <p:nvPr/>
          </p:nvSpPr>
          <p:spPr>
            <a:xfrm>
              <a:off x="13299165" y="1032495"/>
              <a:ext cx="880110" cy="1051560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531"/>
            </a:p>
          </p:txBody>
        </p:sp>
        <p:sp>
          <p:nvSpPr>
            <p:cNvPr id="5" name="Rounded Rectangle 4"/>
            <p:cNvSpPr/>
            <p:nvPr/>
          </p:nvSpPr>
          <p:spPr>
            <a:xfrm>
              <a:off x="13299165" y="1032495"/>
              <a:ext cx="880110" cy="224790"/>
            </a:xfrm>
            <a:prstGeom prst="roundRect">
              <a:avLst/>
            </a:prstGeom>
            <a:solidFill>
              <a:schemeClr val="accent2"/>
            </a:solidFill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nl-NL" sz="1898" b="1" dirty="0">
                  <a:solidFill>
                    <a:schemeClr val="bg2">
                      <a:lumMod val="95000"/>
                    </a:schemeClr>
                  </a:solidFill>
                </a:rPr>
                <a:t>API</a:t>
              </a:r>
              <a:endParaRPr lang="en-US" sz="1898" b="1" dirty="0">
                <a:solidFill>
                  <a:schemeClr val="bg2">
                    <a:lumMod val="95000"/>
                  </a:schemeClr>
                </a:solidFill>
              </a:endParaRPr>
            </a:p>
          </p:txBody>
        </p:sp>
        <p:sp>
          <p:nvSpPr>
            <p:cNvPr id="6" name="Lightning Bolt 5"/>
            <p:cNvSpPr/>
            <p:nvPr/>
          </p:nvSpPr>
          <p:spPr>
            <a:xfrm>
              <a:off x="13969344" y="1352535"/>
              <a:ext cx="419861" cy="544476"/>
            </a:xfrm>
            <a:prstGeom prst="lightningBol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31"/>
            </a:p>
          </p:txBody>
        </p:sp>
        <p:sp>
          <p:nvSpPr>
            <p:cNvPr id="7" name="Right Arrow 6"/>
            <p:cNvSpPr/>
            <p:nvPr/>
          </p:nvSpPr>
          <p:spPr>
            <a:xfrm>
              <a:off x="14276664" y="1392162"/>
              <a:ext cx="225081" cy="23261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31"/>
            </a:p>
          </p:txBody>
        </p:sp>
        <p:sp>
          <p:nvSpPr>
            <p:cNvPr id="8" name="Lightning Bolt 7"/>
            <p:cNvSpPr/>
            <p:nvPr/>
          </p:nvSpPr>
          <p:spPr>
            <a:xfrm>
              <a:off x="13031703" y="955717"/>
              <a:ext cx="419861" cy="544476"/>
            </a:xfrm>
            <a:prstGeom prst="lightningBol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31"/>
            </a:p>
          </p:txBody>
        </p:sp>
        <p:sp>
          <p:nvSpPr>
            <p:cNvPr id="9" name="Right Arrow 8"/>
            <p:cNvSpPr/>
            <p:nvPr/>
          </p:nvSpPr>
          <p:spPr>
            <a:xfrm>
              <a:off x="12919162" y="1165267"/>
              <a:ext cx="225081" cy="23261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31"/>
            </a:p>
          </p:txBody>
        </p:sp>
      </p:grpSp>
      <p:sp>
        <p:nvSpPr>
          <p:cNvPr id="11" name="Up Arrow 10"/>
          <p:cNvSpPr/>
          <p:nvPr/>
        </p:nvSpPr>
        <p:spPr>
          <a:xfrm>
            <a:off x="7605509" y="1700439"/>
            <a:ext cx="482188" cy="499070"/>
          </a:xfrm>
          <a:prstGeom prst="upArrow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12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C6D78B72-652B-4561-8AA0-17150AEB45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What is Apache Kafka &amp; Why is it important </a:t>
            </a:r>
            <a:endParaRPr lang="nl-NL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1363295-F3A5-4105-B4F3-FBBE0606E77B}"/>
              </a:ext>
            </a:extLst>
          </p:cNvPr>
          <p:cNvCxnSpPr/>
          <p:nvPr/>
        </p:nvCxnSpPr>
        <p:spPr>
          <a:xfrm>
            <a:off x="7605509" y="147484"/>
            <a:ext cx="0" cy="5495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01408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Oval 37"/>
          <p:cNvSpPr/>
          <p:nvPr/>
        </p:nvSpPr>
        <p:spPr>
          <a:xfrm>
            <a:off x="2530362" y="1390737"/>
            <a:ext cx="867523" cy="925366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525"/>
          </a:p>
        </p:txBody>
      </p:sp>
      <p:sp>
        <p:nvSpPr>
          <p:cNvPr id="35" name="Oval 34"/>
          <p:cNvSpPr/>
          <p:nvPr/>
        </p:nvSpPr>
        <p:spPr>
          <a:xfrm>
            <a:off x="1836554" y="1794983"/>
            <a:ext cx="867523" cy="925366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525"/>
          </a:p>
        </p:txBody>
      </p:sp>
      <p:sp>
        <p:nvSpPr>
          <p:cNvPr id="36" name="Can 35"/>
          <p:cNvSpPr/>
          <p:nvPr/>
        </p:nvSpPr>
        <p:spPr>
          <a:xfrm>
            <a:off x="1994826" y="2225385"/>
            <a:ext cx="275488" cy="275717"/>
          </a:xfrm>
          <a:prstGeom prst="can">
            <a:avLst/>
          </a:prstGeom>
          <a:gradFill>
            <a:gsLst>
              <a:gs pos="0">
                <a:schemeClr val="accent5">
                  <a:lumMod val="110000"/>
                  <a:satMod val="105000"/>
                  <a:tint val="67000"/>
                  <a:alpha val="54000"/>
                </a:schemeClr>
              </a:gs>
              <a:gs pos="50000">
                <a:schemeClr val="accent5">
                  <a:lumMod val="105000"/>
                  <a:satMod val="103000"/>
                  <a:tint val="73000"/>
                  <a:alpha val="76000"/>
                </a:schemeClr>
              </a:gs>
              <a:gs pos="100000">
                <a:schemeClr val="accent5">
                  <a:lumMod val="105000"/>
                  <a:satMod val="109000"/>
                  <a:tint val="81000"/>
                  <a:alpha val="66000"/>
                </a:schemeClr>
              </a:gs>
            </a:gsLst>
          </a:gradFill>
          <a:ln>
            <a:prstDash val="dash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37" name="Can 36"/>
          <p:cNvSpPr/>
          <p:nvPr/>
        </p:nvSpPr>
        <p:spPr>
          <a:xfrm>
            <a:off x="2338411" y="2033157"/>
            <a:ext cx="185786" cy="139843"/>
          </a:xfrm>
          <a:prstGeom prst="can">
            <a:avLst/>
          </a:prstGeom>
          <a:ln>
            <a:prstDash val="dash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rmAutofit/>
          </a:bodyPr>
          <a:lstStyle/>
          <a:p>
            <a:pPr defTabSz="409575" fontAlgn="base" hangingPunct="0">
              <a:spcAft>
                <a:spcPct val="0"/>
              </a:spcAft>
            </a:pPr>
            <a:r>
              <a:rPr lang="fr-FR" dirty="0" err="1"/>
              <a:t>Microservices</a:t>
            </a:r>
            <a:r>
              <a:rPr lang="fr-FR" dirty="0"/>
              <a:t> State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8" name="Cube 7"/>
          <p:cNvSpPr/>
          <p:nvPr/>
        </p:nvSpPr>
        <p:spPr>
          <a:xfrm>
            <a:off x="2885635" y="3750514"/>
            <a:ext cx="920115" cy="52578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 dirty="0"/>
              <a:t>Cache</a:t>
            </a:r>
            <a:endParaRPr lang="nl-NL" sz="1013" dirty="0"/>
          </a:p>
        </p:txBody>
      </p:sp>
      <p:sp>
        <p:nvSpPr>
          <p:cNvPr id="9" name="Can 8"/>
          <p:cNvSpPr/>
          <p:nvPr/>
        </p:nvSpPr>
        <p:spPr>
          <a:xfrm>
            <a:off x="3909164" y="3819094"/>
            <a:ext cx="1257300" cy="885825"/>
          </a:xfrm>
          <a:prstGeom prst="can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 dirty="0"/>
              <a:t>RDBMS</a:t>
            </a:r>
            <a:endParaRPr lang="nl-NL" sz="1013" dirty="0"/>
          </a:p>
        </p:txBody>
      </p:sp>
      <p:sp>
        <p:nvSpPr>
          <p:cNvPr id="10" name="Cube 9"/>
          <p:cNvSpPr/>
          <p:nvPr/>
        </p:nvSpPr>
        <p:spPr>
          <a:xfrm>
            <a:off x="5372204" y="3927679"/>
            <a:ext cx="1020431" cy="525780"/>
          </a:xfrm>
          <a:prstGeom prst="cub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 dirty="0"/>
              <a:t>Document Store</a:t>
            </a:r>
            <a:endParaRPr lang="nl-NL" sz="1013" dirty="0"/>
          </a:p>
        </p:txBody>
      </p:sp>
      <p:sp>
        <p:nvSpPr>
          <p:cNvPr id="11" name="Can 10"/>
          <p:cNvSpPr/>
          <p:nvPr/>
        </p:nvSpPr>
        <p:spPr>
          <a:xfrm>
            <a:off x="6521104" y="3759163"/>
            <a:ext cx="676166" cy="802958"/>
          </a:xfrm>
          <a:prstGeom prst="can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 dirty="0"/>
              <a:t>NoSQL</a:t>
            </a:r>
            <a:endParaRPr lang="nl-NL" sz="1013" dirty="0"/>
          </a:p>
        </p:txBody>
      </p:sp>
      <p:sp>
        <p:nvSpPr>
          <p:cNvPr id="14" name="Oval 13"/>
          <p:cNvSpPr/>
          <p:nvPr/>
        </p:nvSpPr>
        <p:spPr>
          <a:xfrm>
            <a:off x="5157353" y="2027372"/>
            <a:ext cx="867523" cy="92536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525"/>
          </a:p>
        </p:txBody>
      </p:sp>
      <p:sp>
        <p:nvSpPr>
          <p:cNvPr id="15" name="Oval 14"/>
          <p:cNvSpPr/>
          <p:nvPr/>
        </p:nvSpPr>
        <p:spPr>
          <a:xfrm>
            <a:off x="6087342" y="2022845"/>
            <a:ext cx="867523" cy="925366"/>
          </a:xfrm>
          <a:prstGeom prst="ellips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525"/>
          </a:p>
        </p:txBody>
      </p:sp>
      <p:sp>
        <p:nvSpPr>
          <p:cNvPr id="16" name="Oval 15"/>
          <p:cNvSpPr/>
          <p:nvPr/>
        </p:nvSpPr>
        <p:spPr>
          <a:xfrm>
            <a:off x="3274566" y="2040855"/>
            <a:ext cx="867523" cy="925366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525"/>
          </a:p>
        </p:txBody>
      </p:sp>
      <p:sp>
        <p:nvSpPr>
          <p:cNvPr id="17" name="Oval 16"/>
          <p:cNvSpPr/>
          <p:nvPr/>
        </p:nvSpPr>
        <p:spPr>
          <a:xfrm>
            <a:off x="2344576" y="2055126"/>
            <a:ext cx="867523" cy="925366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525"/>
          </a:p>
        </p:txBody>
      </p:sp>
      <p:sp>
        <p:nvSpPr>
          <p:cNvPr id="18" name="Oval 17"/>
          <p:cNvSpPr/>
          <p:nvPr/>
        </p:nvSpPr>
        <p:spPr>
          <a:xfrm>
            <a:off x="4227363" y="2031899"/>
            <a:ext cx="867523" cy="92536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525"/>
          </a:p>
        </p:txBody>
      </p:sp>
      <p:sp>
        <p:nvSpPr>
          <p:cNvPr id="19" name="Rectangle 18"/>
          <p:cNvSpPr/>
          <p:nvPr/>
        </p:nvSpPr>
        <p:spPr>
          <a:xfrm>
            <a:off x="2819064" y="2850359"/>
            <a:ext cx="3922710" cy="697891"/>
          </a:xfrm>
          <a:prstGeom prst="rect">
            <a:avLst/>
          </a:prstGeom>
          <a:gradFill>
            <a:gsLst>
              <a:gs pos="0">
                <a:schemeClr val="accent1">
                  <a:tint val="100000"/>
                  <a:shade val="100000"/>
                  <a:satMod val="130000"/>
                  <a:alpha val="60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63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50" dirty="0"/>
          </a:p>
        </p:txBody>
      </p:sp>
      <p:sp>
        <p:nvSpPr>
          <p:cNvPr id="20" name="TextBox 19"/>
          <p:cNvSpPr txBox="1"/>
          <p:nvPr/>
        </p:nvSpPr>
        <p:spPr>
          <a:xfrm>
            <a:off x="2754694" y="3118680"/>
            <a:ext cx="40751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Generic Platform for running </a:t>
            </a:r>
            <a:r>
              <a:rPr lang="en-US" sz="1600" dirty="0" err="1"/>
              <a:t>microservices</a:t>
            </a:r>
            <a:endParaRPr lang="nl-NL" sz="1600" dirty="0"/>
          </a:p>
        </p:txBody>
      </p:sp>
      <p:sp>
        <p:nvSpPr>
          <p:cNvPr id="21" name="Can 20"/>
          <p:cNvSpPr/>
          <p:nvPr/>
        </p:nvSpPr>
        <p:spPr>
          <a:xfrm>
            <a:off x="2502849" y="2485528"/>
            <a:ext cx="275488" cy="275717"/>
          </a:xfrm>
          <a:prstGeom prst="can">
            <a:avLst/>
          </a:prstGeom>
          <a:gradFill>
            <a:gsLst>
              <a:gs pos="0">
                <a:schemeClr val="accent5">
                  <a:lumMod val="110000"/>
                  <a:satMod val="105000"/>
                  <a:tint val="67000"/>
                  <a:alpha val="54000"/>
                </a:schemeClr>
              </a:gs>
              <a:gs pos="50000">
                <a:schemeClr val="accent5">
                  <a:lumMod val="105000"/>
                  <a:satMod val="103000"/>
                  <a:tint val="73000"/>
                  <a:alpha val="76000"/>
                </a:schemeClr>
              </a:gs>
              <a:gs pos="100000">
                <a:schemeClr val="accent5">
                  <a:lumMod val="105000"/>
                  <a:satMod val="109000"/>
                  <a:tint val="81000"/>
                  <a:alpha val="66000"/>
                </a:schemeClr>
              </a:gs>
            </a:gsLst>
          </a:gradFill>
          <a:ln>
            <a:prstDash val="dash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22" name="Can 21"/>
          <p:cNvSpPr/>
          <p:nvPr/>
        </p:nvSpPr>
        <p:spPr>
          <a:xfrm>
            <a:off x="3806625" y="2177025"/>
            <a:ext cx="181444" cy="243755"/>
          </a:xfrm>
          <a:prstGeom prst="can">
            <a:avLst/>
          </a:prstGeom>
          <a:ln>
            <a:prstDash val="dash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23" name="Can 22"/>
          <p:cNvSpPr/>
          <p:nvPr/>
        </p:nvSpPr>
        <p:spPr>
          <a:xfrm>
            <a:off x="4478795" y="2485601"/>
            <a:ext cx="471511" cy="234748"/>
          </a:xfrm>
          <a:prstGeom prst="can">
            <a:avLst/>
          </a:prstGeom>
          <a:ln>
            <a:prstDash val="dash"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24" name="Can 23"/>
          <p:cNvSpPr/>
          <p:nvPr/>
        </p:nvSpPr>
        <p:spPr>
          <a:xfrm>
            <a:off x="5315625" y="2169890"/>
            <a:ext cx="275488" cy="275717"/>
          </a:xfrm>
          <a:prstGeom prst="can">
            <a:avLst/>
          </a:prstGeom>
          <a:ln>
            <a:prstDash val="dash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25" name="Can 24"/>
          <p:cNvSpPr/>
          <p:nvPr/>
        </p:nvSpPr>
        <p:spPr>
          <a:xfrm>
            <a:off x="6210736" y="2250320"/>
            <a:ext cx="247214" cy="235282"/>
          </a:xfrm>
          <a:prstGeom prst="can">
            <a:avLst/>
          </a:prstGeom>
          <a:ln>
            <a:prstDash val="dash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26" name="Can 25"/>
          <p:cNvSpPr/>
          <p:nvPr/>
        </p:nvSpPr>
        <p:spPr>
          <a:xfrm>
            <a:off x="3951875" y="4330159"/>
            <a:ext cx="275488" cy="275717"/>
          </a:xfrm>
          <a:prstGeom prst="can">
            <a:avLst/>
          </a:prstGeom>
          <a:ln>
            <a:prstDash val="soli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27" name="Cube 26"/>
          <p:cNvSpPr/>
          <p:nvPr/>
        </p:nvSpPr>
        <p:spPr>
          <a:xfrm>
            <a:off x="7346095" y="4036341"/>
            <a:ext cx="1020431" cy="525780"/>
          </a:xfrm>
          <a:prstGeom prst="cube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 dirty="0"/>
              <a:t>Event Hub</a:t>
            </a:r>
            <a:endParaRPr lang="nl-NL" sz="1013" dirty="0"/>
          </a:p>
        </p:txBody>
      </p:sp>
      <p:sp>
        <p:nvSpPr>
          <p:cNvPr id="28" name="Can 27"/>
          <p:cNvSpPr/>
          <p:nvPr/>
        </p:nvSpPr>
        <p:spPr>
          <a:xfrm>
            <a:off x="4911150" y="4069764"/>
            <a:ext cx="181444" cy="243755"/>
          </a:xfrm>
          <a:prstGeom prst="can">
            <a:avLst/>
          </a:prstGeom>
          <a:ln>
            <a:prstDash val="soli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29" name="Can 28"/>
          <p:cNvSpPr/>
          <p:nvPr/>
        </p:nvSpPr>
        <p:spPr>
          <a:xfrm>
            <a:off x="6598374" y="4330159"/>
            <a:ext cx="231475" cy="168227"/>
          </a:xfrm>
          <a:prstGeom prst="can">
            <a:avLst/>
          </a:prstGeom>
          <a:ln>
            <a:prstDash val="solid"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30" name="Can 29"/>
          <p:cNvSpPr/>
          <p:nvPr/>
        </p:nvSpPr>
        <p:spPr>
          <a:xfrm>
            <a:off x="6982804" y="3956759"/>
            <a:ext cx="137744" cy="159164"/>
          </a:xfrm>
          <a:prstGeom prst="can">
            <a:avLst/>
          </a:prstGeom>
          <a:ln>
            <a:prstDash val="soli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31" name="Can 30"/>
          <p:cNvSpPr/>
          <p:nvPr/>
        </p:nvSpPr>
        <p:spPr>
          <a:xfrm>
            <a:off x="4702306" y="4414272"/>
            <a:ext cx="247214" cy="235282"/>
          </a:xfrm>
          <a:prstGeom prst="can">
            <a:avLst/>
          </a:prstGeom>
          <a:ln>
            <a:prstDash val="solid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32" name="Can 31"/>
          <p:cNvSpPr/>
          <p:nvPr/>
        </p:nvSpPr>
        <p:spPr>
          <a:xfrm>
            <a:off x="2846434" y="2293300"/>
            <a:ext cx="185786" cy="139843"/>
          </a:xfrm>
          <a:prstGeom prst="can">
            <a:avLst/>
          </a:prstGeom>
          <a:ln>
            <a:prstDash val="dash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33" name="Can 32"/>
          <p:cNvSpPr/>
          <p:nvPr/>
        </p:nvSpPr>
        <p:spPr>
          <a:xfrm>
            <a:off x="6045168" y="4240593"/>
            <a:ext cx="185786" cy="139843"/>
          </a:xfrm>
          <a:prstGeom prst="can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34" name="Cube 33"/>
          <p:cNvSpPr/>
          <p:nvPr/>
        </p:nvSpPr>
        <p:spPr>
          <a:xfrm>
            <a:off x="987963" y="3639223"/>
            <a:ext cx="955137" cy="657089"/>
          </a:xfrm>
          <a:prstGeom prst="cub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13" dirty="0">
                <a:solidFill>
                  <a:schemeClr val="tx1">
                    <a:lumMod val="95000"/>
                    <a:lumOff val="5000"/>
                  </a:schemeClr>
                </a:solidFill>
              </a:rPr>
              <a:t>Big Data</a:t>
            </a:r>
            <a:endParaRPr lang="nl-NL" sz="1013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2" name="Cube 11"/>
          <p:cNvSpPr/>
          <p:nvPr/>
        </p:nvSpPr>
        <p:spPr>
          <a:xfrm>
            <a:off x="1864967" y="3847669"/>
            <a:ext cx="920115" cy="857250"/>
          </a:xfrm>
          <a:prstGeom prst="cube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 dirty="0">
                <a:solidFill>
                  <a:schemeClr val="tx1">
                    <a:lumMod val="95000"/>
                    <a:lumOff val="5000"/>
                  </a:schemeClr>
                </a:solidFill>
              </a:rPr>
              <a:t>Block Storage</a:t>
            </a:r>
            <a:endParaRPr lang="nl-NL" sz="1013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9" name="Can 38"/>
          <p:cNvSpPr/>
          <p:nvPr/>
        </p:nvSpPr>
        <p:spPr>
          <a:xfrm>
            <a:off x="2688634" y="1794262"/>
            <a:ext cx="275488" cy="275717"/>
          </a:xfrm>
          <a:prstGeom prst="can">
            <a:avLst/>
          </a:prstGeom>
          <a:gradFill>
            <a:gsLst>
              <a:gs pos="0">
                <a:schemeClr val="accent5">
                  <a:lumMod val="110000"/>
                  <a:satMod val="105000"/>
                  <a:tint val="67000"/>
                  <a:alpha val="54000"/>
                </a:schemeClr>
              </a:gs>
              <a:gs pos="50000">
                <a:schemeClr val="accent5">
                  <a:lumMod val="105000"/>
                  <a:satMod val="103000"/>
                  <a:tint val="73000"/>
                  <a:alpha val="76000"/>
                </a:schemeClr>
              </a:gs>
              <a:gs pos="100000">
                <a:schemeClr val="accent5">
                  <a:lumMod val="105000"/>
                  <a:satMod val="109000"/>
                  <a:tint val="81000"/>
                  <a:alpha val="66000"/>
                </a:schemeClr>
              </a:gs>
            </a:gsLst>
          </a:gradFill>
          <a:ln>
            <a:prstDash val="dash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40" name="Can 39"/>
          <p:cNvSpPr/>
          <p:nvPr/>
        </p:nvSpPr>
        <p:spPr>
          <a:xfrm>
            <a:off x="3032219" y="1602035"/>
            <a:ext cx="185786" cy="139843"/>
          </a:xfrm>
          <a:prstGeom prst="can">
            <a:avLst/>
          </a:prstGeom>
          <a:ln>
            <a:prstDash val="dash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41" name="Can 40"/>
          <p:cNvSpPr/>
          <p:nvPr/>
        </p:nvSpPr>
        <p:spPr>
          <a:xfrm>
            <a:off x="3447565" y="2504414"/>
            <a:ext cx="181444" cy="243755"/>
          </a:xfrm>
          <a:prstGeom prst="can">
            <a:avLst/>
          </a:prstGeom>
          <a:solidFill>
            <a:schemeClr val="accent5">
              <a:alpha val="51000"/>
            </a:schemeClr>
          </a:solidFill>
          <a:ln>
            <a:prstDash val="dash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42" name="Can 41"/>
          <p:cNvSpPr/>
          <p:nvPr/>
        </p:nvSpPr>
        <p:spPr>
          <a:xfrm>
            <a:off x="3428006" y="3856896"/>
            <a:ext cx="159054" cy="165507"/>
          </a:xfrm>
          <a:prstGeom prst="can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43" name="Oval 42"/>
          <p:cNvSpPr/>
          <p:nvPr/>
        </p:nvSpPr>
        <p:spPr>
          <a:xfrm>
            <a:off x="6549042" y="1639495"/>
            <a:ext cx="867523" cy="925366"/>
          </a:xfrm>
          <a:prstGeom prst="ellips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525"/>
          </a:p>
        </p:txBody>
      </p:sp>
      <p:sp>
        <p:nvSpPr>
          <p:cNvPr id="44" name="Can 43"/>
          <p:cNvSpPr/>
          <p:nvPr/>
        </p:nvSpPr>
        <p:spPr>
          <a:xfrm>
            <a:off x="6672436" y="1866970"/>
            <a:ext cx="247214" cy="235282"/>
          </a:xfrm>
          <a:prstGeom prst="can">
            <a:avLst/>
          </a:prstGeom>
          <a:ln>
            <a:prstDash val="dash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45" name="Oval 44"/>
          <p:cNvSpPr/>
          <p:nvPr/>
        </p:nvSpPr>
        <p:spPr>
          <a:xfrm>
            <a:off x="6982116" y="2040855"/>
            <a:ext cx="867523" cy="925366"/>
          </a:xfrm>
          <a:prstGeom prst="ellips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525"/>
          </a:p>
        </p:txBody>
      </p:sp>
      <p:sp>
        <p:nvSpPr>
          <p:cNvPr id="46" name="Can 45"/>
          <p:cNvSpPr/>
          <p:nvPr/>
        </p:nvSpPr>
        <p:spPr>
          <a:xfrm>
            <a:off x="7105510" y="2268330"/>
            <a:ext cx="247214" cy="235282"/>
          </a:xfrm>
          <a:prstGeom prst="can">
            <a:avLst/>
          </a:prstGeom>
          <a:ln>
            <a:prstDash val="dash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47" name="Cube 46"/>
          <p:cNvSpPr/>
          <p:nvPr/>
        </p:nvSpPr>
        <p:spPr>
          <a:xfrm>
            <a:off x="7881817" y="3359258"/>
            <a:ext cx="670091" cy="52578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 dirty="0"/>
              <a:t>LDAP</a:t>
            </a:r>
            <a:endParaRPr lang="nl-NL" sz="1013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2542F1-9719-4714-9CAD-EF13E0C2CE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What is Apache Kafka &amp; Why is it important 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087368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5" grpId="0" animBg="1"/>
      <p:bldP spid="36" grpId="0" animBg="1"/>
      <p:bldP spid="37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defTabSz="409575" fontAlgn="base" hangingPunct="0">
              <a:spcAft>
                <a:spcPct val="0"/>
              </a:spcAft>
            </a:pPr>
            <a:r>
              <a:rPr lang="fr-FR" dirty="0" err="1"/>
              <a:t>Bounded</a:t>
            </a:r>
            <a:r>
              <a:rPr lang="fr-FR" dirty="0"/>
              <a:t> </a:t>
            </a:r>
            <a:r>
              <a:rPr lang="fr-FR" dirty="0" err="1"/>
              <a:t>context</a:t>
            </a:r>
            <a:r>
              <a:rPr lang="fr-FR" dirty="0"/>
              <a:t> of </a:t>
            </a:r>
            <a:r>
              <a:rPr lang="fr-FR" dirty="0" err="1"/>
              <a:t>microservices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A </a:t>
            </a:r>
            <a:r>
              <a:rPr lang="fr-FR" dirty="0" err="1"/>
              <a:t>micoservice</a:t>
            </a:r>
            <a:r>
              <a:rPr lang="fr-FR" dirty="0"/>
              <a:t> </a:t>
            </a:r>
            <a:r>
              <a:rPr lang="fr-FR" dirty="0" err="1"/>
              <a:t>needs</a:t>
            </a:r>
            <a:r>
              <a:rPr lang="fr-FR" dirty="0"/>
              <a:t> to </a:t>
            </a:r>
            <a:r>
              <a:rPr lang="fr-FR" dirty="0" err="1"/>
              <a:t>be</a:t>
            </a:r>
            <a:r>
              <a:rPr lang="fr-FR" dirty="0"/>
              <a:t> able to </a:t>
            </a:r>
            <a:r>
              <a:rPr lang="fr-FR" dirty="0" err="1"/>
              <a:t>run</a:t>
            </a:r>
            <a:r>
              <a:rPr lang="fr-FR" dirty="0"/>
              <a:t> </a:t>
            </a:r>
            <a:r>
              <a:rPr lang="fr-FR" dirty="0" err="1"/>
              <a:t>independently</a:t>
            </a:r>
            <a:endParaRPr lang="fr-FR" dirty="0"/>
          </a:p>
          <a:p>
            <a:r>
              <a:rPr lang="fr-FR" dirty="0"/>
              <a:t>It </a:t>
            </a:r>
            <a:r>
              <a:rPr lang="fr-FR" dirty="0" err="1"/>
              <a:t>needs</a:t>
            </a:r>
            <a:r>
              <a:rPr lang="fr-FR" dirty="0"/>
              <a:t> to </a:t>
            </a:r>
            <a:r>
              <a:rPr lang="fr-FR" dirty="0" err="1"/>
              <a:t>contain</a:t>
            </a:r>
            <a:r>
              <a:rPr lang="fr-FR" dirty="0"/>
              <a:t> &amp; </a:t>
            </a:r>
            <a:r>
              <a:rPr lang="fr-FR" dirty="0" err="1"/>
              <a:t>own</a:t>
            </a:r>
            <a:r>
              <a:rPr lang="fr-FR" dirty="0"/>
              <a:t> all data </a:t>
            </a:r>
            <a:r>
              <a:rPr lang="fr-FR" dirty="0" err="1"/>
              <a:t>required</a:t>
            </a:r>
            <a:r>
              <a:rPr lang="fr-FR" dirty="0"/>
              <a:t> to </a:t>
            </a:r>
            <a:r>
              <a:rPr lang="fr-FR" dirty="0" err="1"/>
              <a:t>run</a:t>
            </a:r>
            <a:endParaRPr lang="fr-FR" dirty="0"/>
          </a:p>
          <a:p>
            <a:pPr lvl="1"/>
            <a:r>
              <a:rPr lang="fr-FR" dirty="0"/>
              <a:t>It </a:t>
            </a:r>
            <a:r>
              <a:rPr lang="fr-FR" dirty="0" err="1"/>
              <a:t>cannot</a:t>
            </a:r>
            <a:r>
              <a:rPr lang="fr-FR" dirty="0"/>
              <a:t> </a:t>
            </a:r>
            <a:r>
              <a:rPr lang="fr-FR" dirty="0" err="1"/>
              <a:t>depend</a:t>
            </a:r>
            <a:r>
              <a:rPr lang="fr-FR" dirty="0"/>
              <a:t> on </a:t>
            </a:r>
            <a:r>
              <a:rPr lang="fr-FR" dirty="0" err="1"/>
              <a:t>other</a:t>
            </a:r>
            <a:r>
              <a:rPr lang="fr-FR" dirty="0"/>
              <a:t> </a:t>
            </a:r>
            <a:r>
              <a:rPr lang="fr-FR" dirty="0" err="1"/>
              <a:t>microservices</a:t>
            </a:r>
            <a:endParaRPr lang="fr-FR" dirty="0"/>
          </a:p>
          <a:p>
            <a:endParaRPr lang="fr-FR" dirty="0"/>
          </a:p>
        </p:txBody>
      </p:sp>
      <p:sp>
        <p:nvSpPr>
          <p:cNvPr id="7" name="Rounded Rectangle 6"/>
          <p:cNvSpPr/>
          <p:nvPr/>
        </p:nvSpPr>
        <p:spPr>
          <a:xfrm>
            <a:off x="1919481" y="3033585"/>
            <a:ext cx="699449" cy="1183791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100"/>
          </a:p>
        </p:txBody>
      </p:sp>
      <p:sp>
        <p:nvSpPr>
          <p:cNvPr id="8" name="Rounded Rectangle 7"/>
          <p:cNvSpPr/>
          <p:nvPr/>
        </p:nvSpPr>
        <p:spPr>
          <a:xfrm>
            <a:off x="1919481" y="3033586"/>
            <a:ext cx="699449" cy="325972"/>
          </a:xfrm>
          <a:prstGeom prst="roundRect">
            <a:avLst/>
          </a:prstGeom>
          <a:solidFill>
            <a:schemeClr val="accent2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800" b="1" dirty="0">
                <a:solidFill>
                  <a:schemeClr val="bg2">
                    <a:lumMod val="95000"/>
                  </a:schemeClr>
                </a:solidFill>
              </a:rPr>
              <a:t>API</a:t>
            </a:r>
            <a:endParaRPr lang="en-US" sz="1800" b="1" dirty="0">
              <a:solidFill>
                <a:schemeClr val="bg2">
                  <a:lumMod val="95000"/>
                </a:schemeClr>
              </a:solidFill>
            </a:endParaRPr>
          </a:p>
        </p:txBody>
      </p:sp>
      <p:sp>
        <p:nvSpPr>
          <p:cNvPr id="9" name="Rectangular Callout 8"/>
          <p:cNvSpPr/>
          <p:nvPr/>
        </p:nvSpPr>
        <p:spPr>
          <a:xfrm>
            <a:off x="2128350" y="2339825"/>
            <a:ext cx="1034103" cy="506114"/>
          </a:xfrm>
          <a:prstGeom prst="wedgeRectCallout">
            <a:avLst>
              <a:gd name="adj1" fmla="val -19518"/>
              <a:gd name="adj2" fmla="val 10341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500" dirty="0"/>
              <a:t>Customer</a:t>
            </a:r>
            <a:endParaRPr lang="en-US" sz="1500" dirty="0"/>
          </a:p>
        </p:txBody>
      </p:sp>
      <p:sp>
        <p:nvSpPr>
          <p:cNvPr id="11" name="Lightning Bolt 10"/>
          <p:cNvSpPr/>
          <p:nvPr/>
        </p:nvSpPr>
        <p:spPr>
          <a:xfrm>
            <a:off x="2357145" y="3392581"/>
            <a:ext cx="448135" cy="612943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/>
          </a:p>
        </p:txBody>
      </p:sp>
      <p:sp>
        <p:nvSpPr>
          <p:cNvPr id="12" name="Right Arrow 11"/>
          <p:cNvSpPr/>
          <p:nvPr/>
        </p:nvSpPr>
        <p:spPr>
          <a:xfrm>
            <a:off x="2685160" y="3437190"/>
            <a:ext cx="240238" cy="261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/>
          </a:p>
        </p:txBody>
      </p:sp>
      <p:sp>
        <p:nvSpPr>
          <p:cNvPr id="13" name="Rounded Rectangle 12"/>
          <p:cNvSpPr/>
          <p:nvPr/>
        </p:nvSpPr>
        <p:spPr>
          <a:xfrm>
            <a:off x="5221673" y="2175766"/>
            <a:ext cx="1415165" cy="1183791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100"/>
          </a:p>
        </p:txBody>
      </p:sp>
      <p:sp>
        <p:nvSpPr>
          <p:cNvPr id="14" name="Rounded Rectangle 13"/>
          <p:cNvSpPr/>
          <p:nvPr/>
        </p:nvSpPr>
        <p:spPr>
          <a:xfrm>
            <a:off x="5937389" y="2175766"/>
            <a:ext cx="699449" cy="325972"/>
          </a:xfrm>
          <a:prstGeom prst="roundRect">
            <a:avLst/>
          </a:prstGeom>
          <a:solidFill>
            <a:schemeClr val="accent2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800" b="1" dirty="0">
                <a:solidFill>
                  <a:schemeClr val="bg2">
                    <a:lumMod val="95000"/>
                  </a:schemeClr>
                </a:solidFill>
              </a:rPr>
              <a:t>API</a:t>
            </a:r>
            <a:endParaRPr lang="en-US" sz="1800" b="1" dirty="0">
              <a:solidFill>
                <a:schemeClr val="bg2">
                  <a:lumMod val="95000"/>
                </a:schemeClr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5221673" y="2175766"/>
            <a:ext cx="699449" cy="325972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800" b="1" dirty="0">
                <a:solidFill>
                  <a:schemeClr val="bg2">
                    <a:lumMod val="95000"/>
                  </a:schemeClr>
                </a:solidFill>
              </a:rPr>
              <a:t>UI</a:t>
            </a:r>
            <a:endParaRPr lang="en-US" sz="1800" b="1" dirty="0">
              <a:solidFill>
                <a:schemeClr val="bg2">
                  <a:lumMod val="95000"/>
                </a:schemeClr>
              </a:solidFill>
            </a:endParaRPr>
          </a:p>
        </p:txBody>
      </p:sp>
      <p:sp>
        <p:nvSpPr>
          <p:cNvPr id="16" name="Rectangular Callout 15"/>
          <p:cNvSpPr/>
          <p:nvPr/>
        </p:nvSpPr>
        <p:spPr>
          <a:xfrm>
            <a:off x="4675658" y="3548150"/>
            <a:ext cx="895739" cy="504768"/>
          </a:xfrm>
          <a:prstGeom prst="wedgeRectCallout">
            <a:avLst>
              <a:gd name="adj1" fmla="val 42125"/>
              <a:gd name="adj2" fmla="val -116923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500" dirty="0"/>
              <a:t>Order</a:t>
            </a:r>
            <a:endParaRPr lang="en-US" sz="1500" dirty="0"/>
          </a:p>
        </p:txBody>
      </p:sp>
      <p:sp>
        <p:nvSpPr>
          <p:cNvPr id="17" name="Lightning Bolt 16"/>
          <p:cNvSpPr/>
          <p:nvPr/>
        </p:nvSpPr>
        <p:spPr>
          <a:xfrm>
            <a:off x="4957790" y="2692948"/>
            <a:ext cx="448135" cy="612943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/>
          </a:p>
        </p:txBody>
      </p:sp>
      <p:sp>
        <p:nvSpPr>
          <p:cNvPr id="18" name="Right Arrow 17"/>
          <p:cNvSpPr/>
          <p:nvPr/>
        </p:nvSpPr>
        <p:spPr>
          <a:xfrm>
            <a:off x="4837670" y="2928849"/>
            <a:ext cx="240238" cy="261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/>
          </a:p>
        </p:txBody>
      </p:sp>
      <p:sp>
        <p:nvSpPr>
          <p:cNvPr id="19" name="Can 18"/>
          <p:cNvSpPr/>
          <p:nvPr/>
        </p:nvSpPr>
        <p:spPr>
          <a:xfrm>
            <a:off x="6069139" y="2909831"/>
            <a:ext cx="288228" cy="247509"/>
          </a:xfrm>
          <a:prstGeom prst="can">
            <a:avLst/>
          </a:prstGeom>
          <a:ln>
            <a:prstDash val="soli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2100"/>
          </a:p>
        </p:txBody>
      </p:sp>
      <p:sp>
        <p:nvSpPr>
          <p:cNvPr id="20" name="Can 19"/>
          <p:cNvSpPr/>
          <p:nvPr/>
        </p:nvSpPr>
        <p:spPr>
          <a:xfrm>
            <a:off x="5571397" y="2646262"/>
            <a:ext cx="351815" cy="353157"/>
          </a:xfrm>
          <a:prstGeom prst="can">
            <a:avLst/>
          </a:prstGeom>
          <a:ln>
            <a:prstDash val="solid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2100"/>
          </a:p>
        </p:txBody>
      </p:sp>
      <p:sp>
        <p:nvSpPr>
          <p:cNvPr id="21" name="Can 20"/>
          <p:cNvSpPr/>
          <p:nvPr/>
        </p:nvSpPr>
        <p:spPr>
          <a:xfrm>
            <a:off x="2041000" y="3759019"/>
            <a:ext cx="392052" cy="413851"/>
          </a:xfrm>
          <a:prstGeom prst="can">
            <a:avLst/>
          </a:prstGeom>
          <a:ln>
            <a:prstDash val="soli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2100"/>
          </a:p>
        </p:txBody>
      </p:sp>
      <p:sp>
        <p:nvSpPr>
          <p:cNvPr id="23" name="TextBox 22"/>
          <p:cNvSpPr txBox="1"/>
          <p:nvPr/>
        </p:nvSpPr>
        <p:spPr>
          <a:xfrm>
            <a:off x="2778793" y="3666479"/>
            <a:ext cx="1598515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CustomerModified</a:t>
            </a:r>
            <a:r>
              <a:rPr lang="en-US" sz="1013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event</a:t>
            </a:r>
            <a:endParaRPr lang="nl-NL" sz="1013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146803" y="3029299"/>
            <a:ext cx="129540" cy="60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25" name="Rectangle 24"/>
          <p:cNvSpPr/>
          <p:nvPr/>
        </p:nvSpPr>
        <p:spPr>
          <a:xfrm>
            <a:off x="2101023" y="3912998"/>
            <a:ext cx="189892" cy="1399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26" name="Can 25"/>
          <p:cNvSpPr/>
          <p:nvPr/>
        </p:nvSpPr>
        <p:spPr>
          <a:xfrm>
            <a:off x="6263694" y="2621206"/>
            <a:ext cx="250892" cy="185687"/>
          </a:xfrm>
          <a:prstGeom prst="can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210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CE7DFD-4CAC-42AA-91EA-89EC19D947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What is Apache Kafka &amp; Why is it important 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091085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4" grpId="0" animBg="1"/>
      <p:bldP spid="15" grpId="0" animBg="1"/>
      <p:bldP spid="16" grpId="0" animBg="1"/>
      <p:bldP spid="17" grpId="0" animBg="1"/>
      <p:bldP spid="17" grpId="1" animBg="1"/>
      <p:bldP spid="18" grpId="0" animBg="1"/>
      <p:bldP spid="18" grpId="1" animBg="1"/>
      <p:bldP spid="19" grpId="0" animBg="1"/>
      <p:bldP spid="20" grpId="0" animBg="1"/>
      <p:bldP spid="21" grpId="0" animBg="1"/>
      <p:bldP spid="21" grpId="1" animBg="1"/>
      <p:bldP spid="23" grpId="0"/>
      <p:bldP spid="23" grpId="1"/>
      <p:bldP spid="24" grpId="0" animBg="1"/>
      <p:bldP spid="25" grpId="0" animBg="1"/>
      <p:bldP spid="25" grpId="1" animBg="1"/>
      <p:bldP spid="26" grpId="0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ounded Rectangle 46"/>
          <p:cNvSpPr/>
          <p:nvPr/>
        </p:nvSpPr>
        <p:spPr>
          <a:xfrm>
            <a:off x="6164826" y="983363"/>
            <a:ext cx="2654709" cy="386407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8" name="TextBox 47"/>
          <p:cNvSpPr txBox="1"/>
          <p:nvPr/>
        </p:nvSpPr>
        <p:spPr>
          <a:xfrm>
            <a:off x="6773717" y="1064060"/>
            <a:ext cx="1734449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600" i="1" dirty="0"/>
              <a:t>Order </a:t>
            </a:r>
            <a:r>
              <a:rPr lang="en-US" sz="1600" i="1" dirty="0" err="1"/>
              <a:t>Microservice</a:t>
            </a:r>
            <a:endParaRPr lang="nl-NL" sz="1600" i="1" dirty="0" err="1"/>
          </a:p>
        </p:txBody>
      </p:sp>
      <p:sp>
        <p:nvSpPr>
          <p:cNvPr id="28" name="Cloud 27"/>
          <p:cNvSpPr/>
          <p:nvPr/>
        </p:nvSpPr>
        <p:spPr>
          <a:xfrm>
            <a:off x="3559685" y="1976284"/>
            <a:ext cx="2214309" cy="1688690"/>
          </a:xfrm>
          <a:prstGeom prst="cloud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8" name="Rounded Rectangle 17"/>
          <p:cNvSpPr/>
          <p:nvPr/>
        </p:nvSpPr>
        <p:spPr>
          <a:xfrm>
            <a:off x="272845" y="988142"/>
            <a:ext cx="3170903" cy="386407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Cloud 6"/>
          <p:cNvSpPr/>
          <p:nvPr/>
        </p:nvSpPr>
        <p:spPr>
          <a:xfrm>
            <a:off x="488275" y="3104536"/>
            <a:ext cx="2824316" cy="1688690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– Maintaining Derived Data in Bounded Context using Data Change Events communicated cross cloud over Kafka </a:t>
            </a:r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What is Apache Kafka &amp; Why is it important </a:t>
            </a:r>
            <a:endParaRPr lang="nl-NL" dirty="0"/>
          </a:p>
        </p:txBody>
      </p:sp>
      <p:pic>
        <p:nvPicPr>
          <p:cNvPr id="20482" name="Picture 2" descr="Image result for mongodb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255" y="3883980"/>
            <a:ext cx="1425229" cy="376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an 7"/>
          <p:cNvSpPr/>
          <p:nvPr/>
        </p:nvSpPr>
        <p:spPr>
          <a:xfrm>
            <a:off x="2339199" y="3782190"/>
            <a:ext cx="619432" cy="47824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0" name="Cloud 9"/>
          <p:cNvSpPr/>
          <p:nvPr/>
        </p:nvSpPr>
        <p:spPr>
          <a:xfrm>
            <a:off x="589936" y="1500578"/>
            <a:ext cx="2442436" cy="1404015"/>
          </a:xfrm>
          <a:prstGeom prst="cloud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grpSp>
        <p:nvGrpSpPr>
          <p:cNvPr id="9" name="Group 8"/>
          <p:cNvGrpSpPr/>
          <p:nvPr/>
        </p:nvGrpSpPr>
        <p:grpSpPr>
          <a:xfrm>
            <a:off x="999721" y="1747961"/>
            <a:ext cx="1621909" cy="856668"/>
            <a:chOff x="1125047" y="1169677"/>
            <a:chExt cx="2679222" cy="1515791"/>
          </a:xfrm>
        </p:grpSpPr>
        <p:sp>
          <p:nvSpPr>
            <p:cNvPr id="11" name="Rounded Rectangle 10">
              <a:hlinkClick r:id="rId3"/>
            </p:cNvPr>
            <p:cNvSpPr/>
            <p:nvPr/>
          </p:nvSpPr>
          <p:spPr>
            <a:xfrm>
              <a:off x="1125047" y="1173240"/>
              <a:ext cx="2679222" cy="1451130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dk1"/>
                </a:solidFill>
              </a:endParaRPr>
            </a:p>
          </p:txBody>
        </p:sp>
        <p:pic>
          <p:nvPicPr>
            <p:cNvPr id="13" name="Picture 33" descr="Related image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39063" y="1935488"/>
              <a:ext cx="1499958" cy="7499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/>
            <p:cNvSpPr txBox="1"/>
            <p:nvPr/>
          </p:nvSpPr>
          <p:spPr>
            <a:xfrm>
              <a:off x="1180580" y="1169677"/>
              <a:ext cx="1835588" cy="9257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Application </a:t>
              </a:r>
              <a:br>
                <a:rPr lang="en-US" dirty="0"/>
              </a:br>
              <a:endParaRPr lang="nl-NL" dirty="0" err="1"/>
            </a:p>
          </p:txBody>
        </p:sp>
      </p:grpSp>
      <p:cxnSp>
        <p:nvCxnSpPr>
          <p:cNvPr id="16" name="Elbow Connector 15"/>
          <p:cNvCxnSpPr>
            <a:stCxn id="13" idx="2"/>
            <a:endCxn id="8" idx="1"/>
          </p:cNvCxnSpPr>
          <p:nvPr/>
        </p:nvCxnSpPr>
        <p:spPr>
          <a:xfrm rot="16200000" flipH="1">
            <a:off x="1648396" y="2781670"/>
            <a:ext cx="1177561" cy="823478"/>
          </a:xfrm>
          <a:prstGeom prst="bentConnector3">
            <a:avLst>
              <a:gd name="adj1" fmla="val 28708"/>
            </a:avLst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851267" y="1061571"/>
            <a:ext cx="2098331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600" i="1" dirty="0"/>
              <a:t>Customer </a:t>
            </a:r>
            <a:r>
              <a:rPr lang="en-US" sz="1600" i="1" dirty="0" err="1"/>
              <a:t>Microservice</a:t>
            </a:r>
            <a:endParaRPr lang="nl-NL" sz="1600" i="1" dirty="0" err="1"/>
          </a:p>
        </p:txBody>
      </p:sp>
      <p:sp>
        <p:nvSpPr>
          <p:cNvPr id="21" name="Rounded Rectangle 20"/>
          <p:cNvSpPr/>
          <p:nvPr/>
        </p:nvSpPr>
        <p:spPr>
          <a:xfrm>
            <a:off x="3839946" y="2317672"/>
            <a:ext cx="1860307" cy="962365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dk1"/>
              </a:solidFill>
            </a:endParaRPr>
          </a:p>
        </p:txBody>
      </p:sp>
      <p:pic>
        <p:nvPicPr>
          <p:cNvPr id="22" name="Picture 2" descr="Image result for logo kafka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9" y="2981640"/>
            <a:ext cx="639658" cy="281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Rounded Rectangle 23"/>
          <p:cNvSpPr/>
          <p:nvPr/>
        </p:nvSpPr>
        <p:spPr>
          <a:xfrm>
            <a:off x="4030166" y="2805033"/>
            <a:ext cx="872053" cy="408986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Customers</a:t>
            </a:r>
          </a:p>
          <a:p>
            <a:pPr algn="ctr"/>
            <a:r>
              <a:rPr lang="en-US" sz="1050" dirty="0"/>
              <a:t>Topic</a:t>
            </a:r>
            <a:endParaRPr lang="nl-NL" sz="1050" dirty="0"/>
          </a:p>
        </p:txBody>
      </p:sp>
      <p:sp>
        <p:nvSpPr>
          <p:cNvPr id="26" name="TextBox 25"/>
          <p:cNvSpPr txBox="1"/>
          <p:nvPr/>
        </p:nvSpPr>
        <p:spPr>
          <a:xfrm>
            <a:off x="3897270" y="2324083"/>
            <a:ext cx="902190" cy="2147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Event Hub</a:t>
            </a:r>
            <a:endParaRPr lang="nl-NL" dirty="0" err="1"/>
          </a:p>
        </p:txBody>
      </p:sp>
      <p:sp>
        <p:nvSpPr>
          <p:cNvPr id="49" name="Lightning Bolt 48"/>
          <p:cNvSpPr/>
          <p:nvPr/>
        </p:nvSpPr>
        <p:spPr>
          <a:xfrm>
            <a:off x="3785415" y="2695129"/>
            <a:ext cx="233455" cy="253327"/>
          </a:xfrm>
          <a:prstGeom prst="lightningBol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loud 28"/>
          <p:cNvSpPr/>
          <p:nvPr/>
        </p:nvSpPr>
        <p:spPr>
          <a:xfrm>
            <a:off x="6455285" y="1500578"/>
            <a:ext cx="2214309" cy="3130415"/>
          </a:xfrm>
          <a:prstGeom prst="cloud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grpSp>
        <p:nvGrpSpPr>
          <p:cNvPr id="30" name="Group 29"/>
          <p:cNvGrpSpPr/>
          <p:nvPr/>
        </p:nvGrpSpPr>
        <p:grpSpPr>
          <a:xfrm>
            <a:off x="6796952" y="1895749"/>
            <a:ext cx="1621909" cy="856668"/>
            <a:chOff x="1125047" y="1169677"/>
            <a:chExt cx="2679222" cy="1515791"/>
          </a:xfrm>
        </p:grpSpPr>
        <p:sp>
          <p:nvSpPr>
            <p:cNvPr id="31" name="Rounded Rectangle 30">
              <a:hlinkClick r:id="rId6"/>
            </p:cNvPr>
            <p:cNvSpPr/>
            <p:nvPr/>
          </p:nvSpPr>
          <p:spPr>
            <a:xfrm>
              <a:off x="1125047" y="1173240"/>
              <a:ext cx="2679222" cy="1451130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dk1"/>
                </a:solidFill>
              </a:endParaRPr>
            </a:p>
          </p:txBody>
        </p:sp>
        <p:pic>
          <p:nvPicPr>
            <p:cNvPr id="33" name="Picture 33" descr="Related image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39063" y="1935488"/>
              <a:ext cx="1499958" cy="7499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TextBox 33"/>
            <p:cNvSpPr txBox="1"/>
            <p:nvPr/>
          </p:nvSpPr>
          <p:spPr>
            <a:xfrm>
              <a:off x="1180580" y="1169677"/>
              <a:ext cx="1835588" cy="9257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Application </a:t>
              </a:r>
              <a:br>
                <a:rPr lang="en-US" dirty="0"/>
              </a:br>
              <a:endParaRPr lang="nl-NL" dirty="0" err="1"/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6773717" y="3104536"/>
            <a:ext cx="1621909" cy="822138"/>
            <a:chOff x="1125047" y="1169677"/>
            <a:chExt cx="2679222" cy="1454693"/>
          </a:xfrm>
        </p:grpSpPr>
        <p:sp>
          <p:nvSpPr>
            <p:cNvPr id="36" name="Rounded Rectangle 35"/>
            <p:cNvSpPr/>
            <p:nvPr/>
          </p:nvSpPr>
          <p:spPr>
            <a:xfrm>
              <a:off x="1125047" y="1173240"/>
              <a:ext cx="2679222" cy="1451130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dk1"/>
                </a:solidFill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1180580" y="1169677"/>
              <a:ext cx="1210662" cy="5309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DBaaS</a:t>
              </a:r>
              <a:endParaRPr lang="nl-NL" dirty="0" err="1"/>
            </a:p>
          </p:txBody>
        </p:sp>
      </p:grpSp>
      <p:sp>
        <p:nvSpPr>
          <p:cNvPr id="41" name="Can 40"/>
          <p:cNvSpPr/>
          <p:nvPr/>
        </p:nvSpPr>
        <p:spPr>
          <a:xfrm>
            <a:off x="7696548" y="3609800"/>
            <a:ext cx="479063" cy="361817"/>
          </a:xfrm>
          <a:prstGeom prst="can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834601" y="3422037"/>
            <a:ext cx="1049424" cy="159134"/>
          </a:xfrm>
          <a:prstGeom prst="rect">
            <a:avLst/>
          </a:prstGeom>
        </p:spPr>
      </p:pic>
      <p:cxnSp>
        <p:nvCxnSpPr>
          <p:cNvPr id="43" name="Elbow Connector 42"/>
          <p:cNvCxnSpPr>
            <a:stCxn id="33" idx="2"/>
            <a:endCxn id="41" idx="1"/>
          </p:cNvCxnSpPr>
          <p:nvPr/>
        </p:nvCxnSpPr>
        <p:spPr>
          <a:xfrm rot="16200000" flipH="1">
            <a:off x="7350683" y="3024402"/>
            <a:ext cx="857383" cy="313412"/>
          </a:xfrm>
          <a:prstGeom prst="bentConnector3">
            <a:avLst>
              <a:gd name="adj1" fmla="val 50000"/>
            </a:avLst>
          </a:prstGeom>
          <a:ln w="28575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Lightning Bolt 22"/>
          <p:cNvSpPr/>
          <p:nvPr/>
        </p:nvSpPr>
        <p:spPr>
          <a:xfrm>
            <a:off x="6673240" y="2096744"/>
            <a:ext cx="233455" cy="253327"/>
          </a:xfrm>
          <a:prstGeom prst="lightningBol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Lightning Bolt 49"/>
          <p:cNvSpPr/>
          <p:nvPr/>
        </p:nvSpPr>
        <p:spPr>
          <a:xfrm>
            <a:off x="2589772" y="2235332"/>
            <a:ext cx="233455" cy="253327"/>
          </a:xfrm>
          <a:prstGeom prst="lightningBol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ight Arrow 45"/>
          <p:cNvSpPr/>
          <p:nvPr/>
        </p:nvSpPr>
        <p:spPr>
          <a:xfrm>
            <a:off x="2459178" y="2317672"/>
            <a:ext cx="199714" cy="15526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1" name="Horizontal Scroll 50"/>
          <p:cNvSpPr/>
          <p:nvPr/>
        </p:nvSpPr>
        <p:spPr>
          <a:xfrm rot="19993440">
            <a:off x="2648280" y="1445348"/>
            <a:ext cx="2251306" cy="476166"/>
          </a:xfrm>
          <a:prstGeom prst="horizontalScroll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Customer Modified Event</a:t>
            </a:r>
            <a:endParaRPr lang="nl-NL" dirty="0"/>
          </a:p>
        </p:txBody>
      </p:sp>
      <p:sp>
        <p:nvSpPr>
          <p:cNvPr id="53" name="Horizontal Scroll 52"/>
          <p:cNvSpPr/>
          <p:nvPr/>
        </p:nvSpPr>
        <p:spPr>
          <a:xfrm rot="19993440">
            <a:off x="6750445" y="1952090"/>
            <a:ext cx="150580" cy="152755"/>
          </a:xfrm>
          <a:prstGeom prst="horizontalScroll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54" name="Horizontal Scroll 53"/>
          <p:cNvSpPr/>
          <p:nvPr/>
        </p:nvSpPr>
        <p:spPr>
          <a:xfrm rot="19993440">
            <a:off x="3847602" y="2599858"/>
            <a:ext cx="150580" cy="152755"/>
          </a:xfrm>
          <a:prstGeom prst="horizontalScroll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52" name="Rectangle 51"/>
          <p:cNvSpPr/>
          <p:nvPr/>
        </p:nvSpPr>
        <p:spPr>
          <a:xfrm>
            <a:off x="7762800" y="3782190"/>
            <a:ext cx="237480" cy="144484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819231D7-1352-44BC-8E4B-768366BAC8A1}"/>
              </a:ext>
            </a:extLst>
          </p:cNvPr>
          <p:cNvSpPr/>
          <p:nvPr/>
        </p:nvSpPr>
        <p:spPr>
          <a:xfrm>
            <a:off x="2376777" y="3965594"/>
            <a:ext cx="446449" cy="116335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" name="Arrow: Down 2">
            <a:extLst>
              <a:ext uri="{FF2B5EF4-FFF2-40B4-BE49-F238E27FC236}">
                <a16:creationId xmlns:a16="http://schemas.microsoft.com/office/drawing/2014/main" id="{9EFF2C36-D924-43B3-A112-85C89536B458}"/>
              </a:ext>
            </a:extLst>
          </p:cNvPr>
          <p:cNvSpPr/>
          <p:nvPr/>
        </p:nvSpPr>
        <p:spPr>
          <a:xfrm>
            <a:off x="1958340" y="106680"/>
            <a:ext cx="587444" cy="954890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0F475D5F-DB5C-4C06-AB09-FF5517CE7F74}"/>
              </a:ext>
            </a:extLst>
          </p:cNvPr>
          <p:cNvCxnSpPr>
            <a:stCxn id="3" idx="2"/>
            <a:endCxn id="8" idx="1"/>
          </p:cNvCxnSpPr>
          <p:nvPr/>
        </p:nvCxnSpPr>
        <p:spPr>
          <a:xfrm rot="16200000" flipH="1">
            <a:off x="1090178" y="2223453"/>
            <a:ext cx="2720620" cy="396853"/>
          </a:xfrm>
          <a:prstGeom prst="bentConnector3">
            <a:avLst>
              <a:gd name="adj1" fmla="val 64284"/>
            </a:avLst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5646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8" dur="500"/>
                                        <p:tgtEl>
                                          <p:spTgt spid="204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48" grpId="0"/>
      <p:bldP spid="28" grpId="0" animBg="1"/>
      <p:bldP spid="18" grpId="0" animBg="1"/>
      <p:bldP spid="18" grpId="1" animBg="1"/>
      <p:bldP spid="7" grpId="0" animBg="1"/>
      <p:bldP spid="7" grpId="1" animBg="1"/>
      <p:bldP spid="8" grpId="0" animBg="1"/>
      <p:bldP spid="8" grpId="1" animBg="1"/>
      <p:bldP spid="8" grpId="2" animBg="1"/>
      <p:bldP spid="10" grpId="0" animBg="1"/>
      <p:bldP spid="10" grpId="1" animBg="1"/>
      <p:bldP spid="19" grpId="0"/>
      <p:bldP spid="19" grpId="1"/>
      <p:bldP spid="21" grpId="0" animBg="1"/>
      <p:bldP spid="24" grpId="0" animBg="1"/>
      <p:bldP spid="26" grpId="0"/>
      <p:bldP spid="49" grpId="0" animBg="1"/>
      <p:bldP spid="29" grpId="0" animBg="1"/>
      <p:bldP spid="41" grpId="0" animBg="1"/>
      <p:bldP spid="23" grpId="0" animBg="1"/>
      <p:bldP spid="50" grpId="0" animBg="1"/>
      <p:bldP spid="50" grpId="1" animBg="1"/>
      <p:bldP spid="46" grpId="0" animBg="1"/>
      <p:bldP spid="46" grpId="1" animBg="1"/>
      <p:bldP spid="51" grpId="0" animBg="1"/>
      <p:bldP spid="51" grpId="1" animBg="1"/>
      <p:bldP spid="53" grpId="0" animBg="1"/>
      <p:bldP spid="54" grpId="0" animBg="1"/>
      <p:bldP spid="52" grpId="0" animBg="1"/>
      <p:bldP spid="55" grpId="0" animBg="1"/>
      <p:bldP spid="55" grpId="1" animBg="1"/>
      <p:bldP spid="3" grpId="0" animBg="1"/>
      <p:bldP spid="3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loud 16"/>
          <p:cNvSpPr/>
          <p:nvPr/>
        </p:nvSpPr>
        <p:spPr>
          <a:xfrm>
            <a:off x="5662128" y="2139866"/>
            <a:ext cx="2369612" cy="1365636"/>
          </a:xfrm>
          <a:prstGeom prst="cloud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712"/>
          </a:p>
        </p:txBody>
      </p:sp>
      <p:sp>
        <p:nvSpPr>
          <p:cNvPr id="16" name="Cloud 15"/>
          <p:cNvSpPr/>
          <p:nvPr/>
        </p:nvSpPr>
        <p:spPr>
          <a:xfrm>
            <a:off x="5662128" y="3425004"/>
            <a:ext cx="2369612" cy="1047038"/>
          </a:xfrm>
          <a:prstGeom prst="cloud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712"/>
          </a:p>
        </p:txBody>
      </p:sp>
      <p:sp>
        <p:nvSpPr>
          <p:cNvPr id="15" name="Cloud 14"/>
          <p:cNvSpPr/>
          <p:nvPr/>
        </p:nvSpPr>
        <p:spPr>
          <a:xfrm>
            <a:off x="757725" y="2769218"/>
            <a:ext cx="2369612" cy="1047038"/>
          </a:xfrm>
          <a:prstGeom prst="cloud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712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Events</a:t>
            </a:r>
            <a:endParaRPr lang="en-US" dirty="0"/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3D0B009B-32FE-436F-9585-79A2568326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ectangle 3"/>
          <p:cNvSpPr/>
          <p:nvPr/>
        </p:nvSpPr>
        <p:spPr>
          <a:xfrm>
            <a:off x="1351996" y="1342770"/>
            <a:ext cx="1038044" cy="569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12">
              <a:solidFill>
                <a:schemeClr val="tx2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351996" y="2146417"/>
            <a:ext cx="1038044" cy="569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12">
              <a:solidFill>
                <a:schemeClr val="tx2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351996" y="2950064"/>
            <a:ext cx="1038044" cy="569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12">
              <a:solidFill>
                <a:schemeClr val="tx2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327912" y="933831"/>
            <a:ext cx="1038044" cy="56925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712">
              <a:solidFill>
                <a:schemeClr val="tx2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327912" y="1676786"/>
            <a:ext cx="1038044" cy="37838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712">
              <a:solidFill>
                <a:schemeClr val="tx2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327912" y="2591772"/>
            <a:ext cx="1038044" cy="75635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712">
              <a:solidFill>
                <a:schemeClr val="tx2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327912" y="3505502"/>
            <a:ext cx="1038044" cy="56925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712">
              <a:solidFill>
                <a:schemeClr val="tx2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327912" y="2228875"/>
            <a:ext cx="1038044" cy="18919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712">
              <a:solidFill>
                <a:schemeClr val="tx2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321457" y="1032691"/>
            <a:ext cx="11192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>
                <a:solidFill>
                  <a:schemeClr val="tx2"/>
                </a:solidFill>
              </a:rPr>
              <a:t>Producers</a:t>
            </a:r>
            <a:endParaRPr lang="en-US" sz="1600" dirty="0" err="1">
              <a:solidFill>
                <a:schemeClr val="tx2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230419" y="624171"/>
            <a:ext cx="12330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 err="1">
                <a:solidFill>
                  <a:schemeClr val="tx2"/>
                </a:solidFill>
              </a:rPr>
              <a:t>Consumers</a:t>
            </a:r>
            <a:endParaRPr lang="en-US" sz="1600" dirty="0" err="1">
              <a:solidFill>
                <a:schemeClr val="tx2"/>
              </a:solidFill>
            </a:endParaRPr>
          </a:p>
        </p:txBody>
      </p:sp>
      <p:sp>
        <p:nvSpPr>
          <p:cNvPr id="14" name="Right Arrow 13"/>
          <p:cNvSpPr/>
          <p:nvPr/>
        </p:nvSpPr>
        <p:spPr>
          <a:xfrm>
            <a:off x="3451930" y="1541510"/>
            <a:ext cx="2089483" cy="2073917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712">
              <a:solidFill>
                <a:schemeClr val="tx2"/>
              </a:solidFill>
            </a:endParaRPr>
          </a:p>
        </p:txBody>
      </p:sp>
      <p:sp>
        <p:nvSpPr>
          <p:cNvPr id="18" name="Folded Corner 17"/>
          <p:cNvSpPr/>
          <p:nvPr/>
        </p:nvSpPr>
        <p:spPr>
          <a:xfrm>
            <a:off x="3616413" y="3425004"/>
            <a:ext cx="1687659" cy="968347"/>
          </a:xfrm>
          <a:prstGeom prst="foldedCorner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/>
              <a:t>Robust, Scalable, Fast, </a:t>
            </a:r>
            <a:br>
              <a:rPr lang="en-US" sz="1050" dirty="0"/>
            </a:br>
            <a:r>
              <a:rPr lang="en-US" sz="1050" dirty="0"/>
              <a:t>History Retention</a:t>
            </a:r>
          </a:p>
          <a:p>
            <a:pPr algn="ctr"/>
            <a:r>
              <a:rPr lang="en-US" sz="1050" dirty="0"/>
              <a:t>Containerized/Cloud-enabled</a:t>
            </a:r>
          </a:p>
          <a:p>
            <a:pPr algn="ctr"/>
            <a:r>
              <a:rPr lang="en-US" sz="1050" dirty="0"/>
              <a:t>Open</a:t>
            </a:r>
            <a:endParaRPr lang="nl-NL" sz="1050" dirty="0"/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C2F4D088-8BC5-4C8D-89E1-812E7D5D67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12058204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7467204-3271-4171-8532-1C1423463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Overview</a:t>
            </a:r>
            <a:endParaRPr lang="en-NL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2B7FCBC-576F-4756-B73C-2CCAC03BF4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936000"/>
            <a:ext cx="6623999" cy="3780000"/>
          </a:xfrm>
        </p:spPr>
        <p:txBody>
          <a:bodyPr/>
          <a:lstStyle/>
          <a:p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What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is Apache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Kafka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?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Core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concepts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and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technology</a:t>
            </a:r>
            <a:endParaRPr lang="nl-NL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Lab 1 – First hands-on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with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Apache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Kafka</a:t>
            </a:r>
            <a:endParaRPr lang="nl-NL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Programming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against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Apache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Kafka</a:t>
            </a:r>
            <a:endParaRPr lang="nl-NL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Brief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introduction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of Node (JS)</a:t>
            </a:r>
          </a:p>
          <a:p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Lab 2 –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Programmatic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interaction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with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Apache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Kafka</a:t>
            </a:r>
            <a:endParaRPr lang="nl-NL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Shades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of Data – Streaming, CQRS, Event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Sourcing</a:t>
            </a:r>
            <a:endParaRPr lang="nl-NL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The Eneco Case – The Event Streaming Platform</a:t>
            </a:r>
          </a:p>
          <a:p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Lab 3 – DIY CQRS </a:t>
            </a:r>
          </a:p>
          <a:p>
            <a:r>
              <a:rPr lang="nl-NL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Microservices </a:t>
            </a:r>
            <a:r>
              <a:rPr lang="nl-NL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and</a:t>
            </a:r>
            <a:r>
              <a:rPr lang="nl-NL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nl-NL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the</a:t>
            </a:r>
            <a:r>
              <a:rPr lang="nl-NL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nl-NL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quest</a:t>
            </a:r>
            <a:r>
              <a:rPr lang="nl-NL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for </a:t>
            </a:r>
            <a:r>
              <a:rPr lang="nl-NL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decoupling</a:t>
            </a:r>
            <a:endParaRPr lang="nl-NL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nl-NL" dirty="0"/>
              <a:t>Lab 4 – Microservices </a:t>
            </a:r>
            <a:r>
              <a:rPr lang="nl-NL" dirty="0" err="1"/>
              <a:t>Interaction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Choreography</a:t>
            </a:r>
            <a:endParaRPr lang="nl-NL" dirty="0"/>
          </a:p>
          <a:p>
            <a:r>
              <a:rPr lang="nl-NL" b="1" dirty="0"/>
              <a:t>But </a:t>
            </a:r>
            <a:r>
              <a:rPr lang="nl-NL" b="1" dirty="0" err="1"/>
              <a:t>wait</a:t>
            </a:r>
            <a:r>
              <a:rPr lang="nl-NL" b="1" dirty="0"/>
              <a:t> – </a:t>
            </a:r>
            <a:r>
              <a:rPr lang="nl-NL" b="1" dirty="0" err="1"/>
              <a:t>there</a:t>
            </a:r>
            <a:r>
              <a:rPr lang="nl-NL" b="1" dirty="0"/>
              <a:t> is more: </a:t>
            </a:r>
          </a:p>
          <a:p>
            <a:pPr lvl="1"/>
            <a:r>
              <a:rPr lang="nl-NL" b="1" dirty="0" err="1"/>
              <a:t>Ecosystem</a:t>
            </a:r>
            <a:r>
              <a:rPr lang="nl-NL" b="1" dirty="0"/>
              <a:t> </a:t>
            </a:r>
            <a:r>
              <a:rPr lang="nl-NL" b="1" dirty="0" err="1"/>
              <a:t>and</a:t>
            </a:r>
            <a:r>
              <a:rPr lang="nl-NL" b="1" dirty="0"/>
              <a:t> </a:t>
            </a:r>
            <a:r>
              <a:rPr lang="nl-NL" b="1" dirty="0" err="1"/>
              <a:t>supporting</a:t>
            </a:r>
            <a:r>
              <a:rPr lang="nl-NL" b="1" dirty="0"/>
              <a:t> tools</a:t>
            </a:r>
          </a:p>
          <a:p>
            <a:pPr lvl="1"/>
            <a:r>
              <a:rPr lang="nl-NL" b="1" dirty="0" err="1"/>
              <a:t>Alternative</a:t>
            </a:r>
            <a:r>
              <a:rPr lang="nl-NL" b="1" dirty="0"/>
              <a:t> </a:t>
            </a:r>
            <a:r>
              <a:rPr lang="nl-NL" b="1" dirty="0" err="1"/>
              <a:t>offerings</a:t>
            </a:r>
            <a:r>
              <a:rPr lang="nl-NL" b="1" dirty="0"/>
              <a:t> (public </a:t>
            </a:r>
            <a:r>
              <a:rPr lang="nl-NL" b="1" dirty="0" err="1"/>
              <a:t>cloud</a:t>
            </a:r>
            <a:r>
              <a:rPr lang="nl-NL" b="1" dirty="0"/>
              <a:t> </a:t>
            </a:r>
            <a:r>
              <a:rPr lang="nl-NL" b="1" dirty="0" err="1"/>
              <a:t>and</a:t>
            </a:r>
            <a:r>
              <a:rPr lang="nl-NL" b="1" dirty="0"/>
              <a:t> </a:t>
            </a:r>
            <a:r>
              <a:rPr lang="nl-NL" b="1" dirty="0" err="1"/>
              <a:t>stand-alone</a:t>
            </a:r>
            <a:r>
              <a:rPr lang="nl-NL" b="1" dirty="0"/>
              <a:t>)</a:t>
            </a:r>
          </a:p>
          <a:p>
            <a:endParaRPr lang="en-NL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87E958-33C8-495A-BB01-882F1D9C6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Introducing Apache Kafka - 15 april 2020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32578107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AA185-E981-402F-AAC4-8C80A2A96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999" y="288000"/>
            <a:ext cx="6868046" cy="504000"/>
          </a:xfrm>
        </p:spPr>
        <p:txBody>
          <a:bodyPr/>
          <a:lstStyle/>
          <a:p>
            <a:r>
              <a:rPr lang="nl-NL" dirty="0"/>
              <a:t>Apache </a:t>
            </a:r>
            <a:r>
              <a:rPr lang="nl-NL" dirty="0" err="1"/>
              <a:t>Kafka</a:t>
            </a:r>
            <a:r>
              <a:rPr lang="nl-NL" dirty="0"/>
              <a:t> is more </a:t>
            </a:r>
            <a:r>
              <a:rPr lang="nl-NL" dirty="0" err="1"/>
              <a:t>than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core</a:t>
            </a:r>
            <a:r>
              <a:rPr lang="nl-NL" dirty="0"/>
              <a:t> </a:t>
            </a:r>
            <a:r>
              <a:rPr lang="nl-NL" dirty="0" err="1"/>
              <a:t>distributed</a:t>
            </a:r>
            <a:r>
              <a:rPr lang="nl-NL" dirty="0"/>
              <a:t> event platform</a:t>
            </a:r>
            <a:br>
              <a:rPr lang="nl-NL" dirty="0"/>
            </a:b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there</a:t>
            </a:r>
            <a:r>
              <a:rPr lang="nl-NL" dirty="0"/>
              <a:t> is more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distributed</a:t>
            </a:r>
            <a:r>
              <a:rPr lang="nl-NL" dirty="0"/>
              <a:t> event platforms </a:t>
            </a:r>
            <a:r>
              <a:rPr lang="nl-NL" dirty="0" err="1"/>
              <a:t>than</a:t>
            </a:r>
            <a:r>
              <a:rPr lang="nl-NL" dirty="0"/>
              <a:t> </a:t>
            </a:r>
            <a:r>
              <a:rPr lang="nl-NL" dirty="0" err="1"/>
              <a:t>Kafka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861961-E218-49AD-8B14-E3E086D089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Apache </a:t>
            </a:r>
            <a:r>
              <a:rPr lang="nl-NL" dirty="0" err="1"/>
              <a:t>Kafka</a:t>
            </a:r>
            <a:r>
              <a:rPr lang="nl-NL" dirty="0"/>
              <a:t> is </a:t>
            </a:r>
            <a:r>
              <a:rPr lang="nl-NL" dirty="0" err="1"/>
              <a:t>surrounded</a:t>
            </a:r>
            <a:r>
              <a:rPr lang="nl-NL" dirty="0"/>
              <a:t> </a:t>
            </a:r>
            <a:r>
              <a:rPr lang="nl-NL" dirty="0" err="1"/>
              <a:t>by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</a:t>
            </a:r>
            <a:r>
              <a:rPr lang="nl-NL" dirty="0" err="1"/>
              <a:t>ecosystem</a:t>
            </a:r>
            <a:endParaRPr lang="nl-NL" dirty="0"/>
          </a:p>
          <a:p>
            <a:pPr lvl="1"/>
            <a:r>
              <a:rPr lang="nl-NL" dirty="0" err="1"/>
              <a:t>Primary</a:t>
            </a:r>
            <a:r>
              <a:rPr lang="nl-NL" dirty="0"/>
              <a:t> </a:t>
            </a:r>
            <a:r>
              <a:rPr lang="nl-NL" dirty="0" err="1"/>
              <a:t>supporting</a:t>
            </a:r>
            <a:r>
              <a:rPr lang="nl-NL" dirty="0"/>
              <a:t> company: </a:t>
            </a:r>
            <a:r>
              <a:rPr lang="nl-NL" dirty="0" err="1"/>
              <a:t>Confluent</a:t>
            </a:r>
            <a:endParaRPr lang="nl-NL" dirty="0"/>
          </a:p>
          <a:p>
            <a:pPr lvl="1"/>
            <a:r>
              <a:rPr lang="nl-NL" dirty="0" err="1"/>
              <a:t>Extensions</a:t>
            </a:r>
            <a:r>
              <a:rPr lang="nl-NL" dirty="0"/>
              <a:t>, Tools, Enterprise Edition</a:t>
            </a:r>
          </a:p>
          <a:p>
            <a:pPr lvl="1"/>
            <a:r>
              <a:rPr lang="nl-NL" dirty="0" err="1"/>
              <a:t>Supporting</a:t>
            </a:r>
            <a:r>
              <a:rPr lang="nl-NL" dirty="0"/>
              <a:t> resources (</a:t>
            </a:r>
            <a:r>
              <a:rPr lang="nl-NL" dirty="0" err="1"/>
              <a:t>books</a:t>
            </a:r>
            <a:r>
              <a:rPr lang="nl-NL" dirty="0"/>
              <a:t>, </a:t>
            </a:r>
            <a:r>
              <a:rPr lang="nl-NL" dirty="0" err="1"/>
              <a:t>articles</a:t>
            </a:r>
            <a:r>
              <a:rPr lang="nl-NL" dirty="0"/>
              <a:t>, </a:t>
            </a:r>
            <a:r>
              <a:rPr lang="nl-NL" dirty="0" err="1"/>
              <a:t>tutorials</a:t>
            </a:r>
            <a:r>
              <a:rPr lang="nl-NL" dirty="0"/>
              <a:t>, conferences)</a:t>
            </a:r>
          </a:p>
          <a:p>
            <a:pPr lvl="1"/>
            <a:r>
              <a:rPr lang="nl-NL" dirty="0"/>
              <a:t>Partner companies</a:t>
            </a:r>
          </a:p>
          <a:p>
            <a:pPr lvl="1"/>
            <a:r>
              <a:rPr lang="nl-NL" dirty="0" err="1"/>
              <a:t>Managed</a:t>
            </a:r>
            <a:r>
              <a:rPr lang="nl-NL" dirty="0"/>
              <a:t> </a:t>
            </a:r>
            <a:r>
              <a:rPr lang="nl-NL" dirty="0" err="1"/>
              <a:t>cloud</a:t>
            </a:r>
            <a:r>
              <a:rPr lang="nl-NL" dirty="0"/>
              <a:t> services</a:t>
            </a:r>
          </a:p>
          <a:p>
            <a:r>
              <a:rPr lang="nl-NL" dirty="0" err="1"/>
              <a:t>Kafka</a:t>
            </a:r>
            <a:r>
              <a:rPr lang="nl-NL" dirty="0"/>
              <a:t>-compatible Public Cloud </a:t>
            </a:r>
            <a:r>
              <a:rPr lang="nl-NL" dirty="0" err="1"/>
              <a:t>offerings</a:t>
            </a:r>
            <a:endParaRPr lang="nl-NL" dirty="0"/>
          </a:p>
          <a:p>
            <a:r>
              <a:rPr lang="nl-NL" dirty="0" err="1"/>
              <a:t>Kafka</a:t>
            </a:r>
            <a:r>
              <a:rPr lang="nl-NL" dirty="0"/>
              <a:t>-like </a:t>
            </a:r>
            <a:r>
              <a:rPr lang="nl-NL" dirty="0" err="1"/>
              <a:t>offerings</a:t>
            </a:r>
            <a:endParaRPr lang="nl-NL" dirty="0"/>
          </a:p>
          <a:p>
            <a:pPr lvl="1"/>
            <a:r>
              <a:rPr lang="nl-NL" dirty="0" err="1"/>
              <a:t>Competitors</a:t>
            </a:r>
            <a:r>
              <a:rPr lang="nl-NL" dirty="0"/>
              <a:t>, imitators, …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F1C45F-0B35-4469-9AA8-2008BDE2C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/>
          </a:p>
        </p:txBody>
      </p:sp>
      <p:pic>
        <p:nvPicPr>
          <p:cNvPr id="5" name="Picture 2" descr="Image result for logo kafka">
            <a:extLst>
              <a:ext uri="{FF2B5EF4-FFF2-40B4-BE49-F238E27FC236}">
                <a16:creationId xmlns:a16="http://schemas.microsoft.com/office/drawing/2014/main" id="{6F44CD0F-6A44-4707-812A-BA51C12E23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1534" y="2780351"/>
            <a:ext cx="3512463" cy="1846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813749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05CF73-A6B5-4F0B-A8EB-B32A2B2E8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Ecosystem</a:t>
            </a:r>
            <a:r>
              <a:rPr lang="nl-NL" dirty="0"/>
              <a:t> – </a:t>
            </a:r>
            <a:r>
              <a:rPr lang="nl-NL" dirty="0" err="1"/>
              <a:t>Kafka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Friends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5E589E-73A8-4F05-A665-801BD982AB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936000"/>
            <a:ext cx="7011454" cy="3780000"/>
          </a:xfrm>
        </p:spPr>
        <p:txBody>
          <a:bodyPr/>
          <a:lstStyle/>
          <a:p>
            <a:r>
              <a:rPr lang="nl-NL" dirty="0" err="1"/>
              <a:t>Kafka</a:t>
            </a:r>
            <a:r>
              <a:rPr lang="nl-NL" dirty="0"/>
              <a:t> Schema </a:t>
            </a:r>
            <a:r>
              <a:rPr lang="nl-NL" dirty="0" err="1"/>
              <a:t>Registry</a:t>
            </a:r>
            <a:r>
              <a:rPr lang="nl-NL" dirty="0"/>
              <a:t> – manage </a:t>
            </a:r>
            <a:r>
              <a:rPr lang="nl-NL" i="1" dirty="0" err="1"/>
              <a:t>message</a:t>
            </a:r>
            <a:r>
              <a:rPr lang="nl-NL" i="1" dirty="0"/>
              <a:t> schema</a:t>
            </a:r>
            <a:r>
              <a:rPr lang="nl-NL" dirty="0"/>
              <a:t> </a:t>
            </a:r>
            <a:r>
              <a:rPr lang="nl-NL" dirty="0" err="1"/>
              <a:t>definitions</a:t>
            </a:r>
            <a:endParaRPr lang="nl-NL" dirty="0"/>
          </a:p>
          <a:p>
            <a:r>
              <a:rPr lang="nl-NL" dirty="0" err="1"/>
              <a:t>Kafka</a:t>
            </a:r>
            <a:r>
              <a:rPr lang="nl-NL" dirty="0"/>
              <a:t> Connect – </a:t>
            </a:r>
            <a:r>
              <a:rPr lang="nl-NL" dirty="0" err="1"/>
              <a:t>read</a:t>
            </a:r>
            <a:r>
              <a:rPr lang="nl-NL" dirty="0"/>
              <a:t> data </a:t>
            </a:r>
            <a:r>
              <a:rPr lang="nl-NL" dirty="0" err="1"/>
              <a:t>and</a:t>
            </a:r>
            <a:r>
              <a:rPr lang="nl-NL" dirty="0"/>
              <a:t> change events </a:t>
            </a:r>
            <a:br>
              <a:rPr lang="nl-NL" dirty="0"/>
            </a:br>
            <a:r>
              <a:rPr lang="nl-NL" dirty="0" err="1"/>
              <a:t>from</a:t>
            </a:r>
            <a:r>
              <a:rPr lang="nl-NL" dirty="0"/>
              <a:t> </a:t>
            </a:r>
            <a:r>
              <a:rPr lang="nl-NL" dirty="0" err="1"/>
              <a:t>many</a:t>
            </a:r>
            <a:r>
              <a:rPr lang="nl-NL" dirty="0"/>
              <a:t> sources </a:t>
            </a:r>
            <a:r>
              <a:rPr lang="nl-NL" dirty="0" err="1"/>
              <a:t>and</a:t>
            </a:r>
            <a:r>
              <a:rPr lang="nl-NL" dirty="0"/>
              <a:t>/or </a:t>
            </a:r>
            <a:r>
              <a:rPr lang="nl-NL" dirty="0" err="1"/>
              <a:t>write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many</a:t>
            </a:r>
            <a:r>
              <a:rPr lang="nl-NL" dirty="0"/>
              <a:t> targets</a:t>
            </a:r>
          </a:p>
          <a:p>
            <a:pPr lvl="1"/>
            <a:r>
              <a:rPr lang="nl-NL" dirty="0" err="1"/>
              <a:t>Also</a:t>
            </a:r>
            <a:r>
              <a:rPr lang="nl-NL" dirty="0"/>
              <a:t> </a:t>
            </a:r>
            <a:r>
              <a:rPr lang="nl-NL" dirty="0" err="1"/>
              <a:t>see</a:t>
            </a:r>
            <a:r>
              <a:rPr lang="nl-NL" dirty="0"/>
              <a:t> </a:t>
            </a:r>
            <a:r>
              <a:rPr lang="nl-NL" dirty="0" err="1"/>
              <a:t>Debezium</a:t>
            </a:r>
            <a:endParaRPr lang="nl-NL" dirty="0"/>
          </a:p>
          <a:p>
            <a:r>
              <a:rPr lang="nl-NL" dirty="0" err="1"/>
              <a:t>Kafka</a:t>
            </a:r>
            <a:r>
              <a:rPr lang="nl-NL" dirty="0"/>
              <a:t> Streams</a:t>
            </a:r>
          </a:p>
          <a:p>
            <a:r>
              <a:rPr lang="nl-NL" dirty="0" err="1"/>
              <a:t>Kafka</a:t>
            </a:r>
            <a:r>
              <a:rPr lang="nl-NL" dirty="0"/>
              <a:t> KSQL</a:t>
            </a:r>
          </a:p>
          <a:p>
            <a:r>
              <a:rPr lang="nl-NL" dirty="0" err="1"/>
              <a:t>Confluent</a:t>
            </a:r>
            <a:r>
              <a:rPr lang="nl-NL" dirty="0"/>
              <a:t> Enterprise </a:t>
            </a:r>
          </a:p>
          <a:p>
            <a:pPr lvl="1"/>
            <a:r>
              <a:rPr lang="nl-NL" dirty="0"/>
              <a:t>Enterprise Grade Security</a:t>
            </a:r>
          </a:p>
          <a:p>
            <a:pPr lvl="1"/>
            <a:r>
              <a:rPr lang="nl-NL" dirty="0"/>
              <a:t>Replicator </a:t>
            </a:r>
            <a:br>
              <a:rPr lang="nl-NL" dirty="0"/>
            </a:br>
            <a:r>
              <a:rPr lang="nl-NL" dirty="0"/>
              <a:t>(</a:t>
            </a:r>
            <a:r>
              <a:rPr lang="nl-NL" dirty="0" err="1"/>
              <a:t>synch</a:t>
            </a:r>
            <a:r>
              <a:rPr lang="nl-NL" dirty="0"/>
              <a:t> </a:t>
            </a:r>
            <a:r>
              <a:rPr lang="nl-NL" dirty="0" err="1"/>
              <a:t>across</a:t>
            </a:r>
            <a:r>
              <a:rPr lang="nl-NL" dirty="0"/>
              <a:t> </a:t>
            </a:r>
            <a:r>
              <a:rPr lang="nl-NL" dirty="0" err="1"/>
              <a:t>regions</a:t>
            </a:r>
            <a:r>
              <a:rPr lang="nl-NL" dirty="0"/>
              <a:t>)</a:t>
            </a:r>
          </a:p>
          <a:p>
            <a:pPr lvl="1"/>
            <a:r>
              <a:rPr lang="nl-NL" dirty="0" err="1"/>
              <a:t>Ops</a:t>
            </a:r>
            <a:r>
              <a:rPr lang="nl-NL" dirty="0"/>
              <a:t> (Operations) support</a:t>
            </a:r>
          </a:p>
          <a:p>
            <a:r>
              <a:rPr lang="nl-NL" dirty="0" err="1"/>
              <a:t>Confluent</a:t>
            </a:r>
            <a:r>
              <a:rPr lang="nl-NL" dirty="0"/>
              <a:t> </a:t>
            </a:r>
            <a:r>
              <a:rPr lang="nl-NL" dirty="0" err="1"/>
              <a:t>Managed</a:t>
            </a:r>
            <a:r>
              <a:rPr lang="nl-NL" dirty="0"/>
              <a:t> </a:t>
            </a:r>
            <a:r>
              <a:rPr lang="nl-NL" dirty="0" err="1"/>
              <a:t>Kafka</a:t>
            </a:r>
            <a:r>
              <a:rPr lang="nl-NL" dirty="0"/>
              <a:t> Cloud </a:t>
            </a:r>
            <a:r>
              <a:rPr lang="nl-NL" dirty="0" err="1"/>
              <a:t>Offering</a:t>
            </a:r>
            <a:endParaRPr lang="nl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F4BBE4-0221-48A6-8717-2752FDECC1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A218206-6407-416C-8C86-BB80E26DAAB3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827207" y="1643272"/>
            <a:ext cx="5083490" cy="2004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23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C961B-9A69-4DFF-8807-067ED49CB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Confluent</a:t>
            </a:r>
            <a:r>
              <a:rPr lang="nl-NL" dirty="0"/>
              <a:t> </a:t>
            </a:r>
            <a:r>
              <a:rPr lang="nl-NL" dirty="0" err="1"/>
              <a:t>offerings</a:t>
            </a:r>
            <a:endParaRPr lang="en-NL" dirty="0"/>
          </a:p>
        </p:txBody>
      </p:sp>
      <p:pic>
        <p:nvPicPr>
          <p:cNvPr id="6" name="Snagit_SNG828">
            <a:extLst>
              <a:ext uri="{FF2B5EF4-FFF2-40B4-BE49-F238E27FC236}">
                <a16:creationId xmlns:a16="http://schemas.microsoft.com/office/drawing/2014/main" id="{49A6AAE1-D5EB-484D-8977-C5B88A4625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4205" y="792000"/>
            <a:ext cx="7605414" cy="34311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E18FFD-8D5F-43F8-A72E-2D2379C48F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/>
          </a:p>
        </p:txBody>
      </p:sp>
      <p:pic>
        <p:nvPicPr>
          <p:cNvPr id="10" name="Snagit_SNG812">
            <a:extLst>
              <a:ext uri="{FF2B5EF4-FFF2-40B4-BE49-F238E27FC236}">
                <a16:creationId xmlns:a16="http://schemas.microsoft.com/office/drawing/2014/main" id="{18B2BDBA-0FA6-47F5-ACD0-E1BC0D365D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9467" y="3948024"/>
            <a:ext cx="1440305" cy="8077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8764700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 Running Count </a:t>
            </a:r>
            <a:br>
              <a:rPr lang="en-US" dirty="0"/>
            </a:br>
            <a:r>
              <a:rPr lang="en-US" dirty="0"/>
              <a:t>from &lt;stream of tweet events&gt;</a:t>
            </a:r>
            <a:endParaRPr lang="nl-NL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5BE81C2-3DF1-4DAA-A237-84EAE716FF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Rectangle 2"/>
          <p:cNvSpPr/>
          <p:nvPr/>
        </p:nvSpPr>
        <p:spPr>
          <a:xfrm>
            <a:off x="579261" y="1080001"/>
            <a:ext cx="7530175" cy="239183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320" dirty="0">
                <a:latin typeface="Lucida Console" panose="020B0609040504020204" pitchFamily="49" charset="0"/>
              </a:rPr>
              <a:t>select tag</a:t>
            </a:r>
          </a:p>
          <a:p>
            <a:r>
              <a:rPr lang="en-US" sz="2320" dirty="0">
                <a:latin typeface="Lucida Console" panose="020B0609040504020204" pitchFamily="49" charset="0"/>
              </a:rPr>
              <a:t>,      count(*) </a:t>
            </a:r>
            <a:r>
              <a:rPr lang="en-US" sz="2320" dirty="0" err="1">
                <a:latin typeface="Lucida Console" panose="020B0609040504020204" pitchFamily="49" charset="0"/>
              </a:rPr>
              <a:t>tweet_count</a:t>
            </a:r>
            <a:br>
              <a:rPr lang="en-US" sz="2320" dirty="0">
                <a:latin typeface="Lucida Console" panose="020B0609040504020204" pitchFamily="49" charset="0"/>
              </a:rPr>
            </a:br>
            <a:r>
              <a:rPr lang="en-US" sz="2320" dirty="0">
                <a:latin typeface="Lucida Console" panose="020B0609040504020204" pitchFamily="49" charset="0"/>
              </a:rPr>
              <a:t>from   tweets </a:t>
            </a:r>
            <a:br>
              <a:rPr lang="en-US" sz="2320" dirty="0">
                <a:latin typeface="Lucida Console" panose="020B0609040504020204" pitchFamily="49" charset="0"/>
              </a:rPr>
            </a:br>
            <a:r>
              <a:rPr lang="en-US" sz="2320" dirty="0">
                <a:latin typeface="Lucida Console" panose="020B0609040504020204" pitchFamily="49" charset="0"/>
              </a:rPr>
              <a:t>Where  tag = 'COVID2019' or tag = 'KAFKA'</a:t>
            </a:r>
          </a:p>
          <a:p>
            <a:r>
              <a:rPr lang="en-US" sz="2320" dirty="0">
                <a:latin typeface="Lucida Console" panose="020B0609040504020204" pitchFamily="49" charset="0"/>
              </a:rPr>
              <a:t>group</a:t>
            </a:r>
            <a:br>
              <a:rPr lang="en-US" sz="2320" dirty="0">
                <a:latin typeface="Lucida Console" panose="020B0609040504020204" pitchFamily="49" charset="0"/>
              </a:rPr>
            </a:br>
            <a:r>
              <a:rPr lang="en-US" sz="2320" dirty="0">
                <a:latin typeface="Lucida Console" panose="020B0609040504020204" pitchFamily="49" charset="0"/>
              </a:rPr>
              <a:t>by     tag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6843" y="3145271"/>
            <a:ext cx="3397896" cy="1731004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6F26E8-9D1B-4862-BB70-A1ADE9526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E4AEFF-0E31-4358-8581-0176A203816C}"/>
              </a:ext>
            </a:extLst>
          </p:cNvPr>
          <p:cNvSpPr txBox="1"/>
          <p:nvPr/>
        </p:nvSpPr>
        <p:spPr>
          <a:xfrm>
            <a:off x="3132307" y="2004914"/>
            <a:ext cx="2040623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dirty="0">
                <a:latin typeface="Lucida Console" panose="020B0609040504020204" pitchFamily="49" charset="0"/>
              </a:rPr>
              <a:t>&lt;--- streaming data</a:t>
            </a:r>
            <a:endParaRPr lang="en-NL" sz="1300" dirty="0" err="1"/>
          </a:p>
        </p:txBody>
      </p:sp>
      <p:pic>
        <p:nvPicPr>
          <p:cNvPr id="8" name="Snagit_PPT51EF">
            <a:extLst>
              <a:ext uri="{FF2B5EF4-FFF2-40B4-BE49-F238E27FC236}">
                <a16:creationId xmlns:a16="http://schemas.microsoft.com/office/drawing/2014/main" id="{F9D823CE-7FF9-4D79-A524-23043773B47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4637" y="2316477"/>
            <a:ext cx="450102" cy="828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590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8AD43F69-C57A-41DA-9A7A-7DC0F14D6A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1102" y="3042581"/>
            <a:ext cx="1912897" cy="1912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22608E51-A13E-4A74-85A2-45A4698925AC}"/>
              </a:ext>
            </a:extLst>
          </p:cNvPr>
          <p:cNvSpPr/>
          <p:nvPr/>
        </p:nvSpPr>
        <p:spPr>
          <a:xfrm>
            <a:off x="5498102" y="1673943"/>
            <a:ext cx="1902542" cy="48669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dirty="0"/>
              <a:t>Topic</a:t>
            </a:r>
            <a:endParaRPr lang="en-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3E3C38-ADE6-4DDE-8973-00818BB88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Continuous</a:t>
            </a:r>
            <a:r>
              <a:rPr lang="nl-NL" dirty="0"/>
              <a:t> </a:t>
            </a:r>
            <a:r>
              <a:rPr lang="nl-NL" dirty="0" err="1"/>
              <a:t>Queries</a:t>
            </a:r>
            <a:r>
              <a:rPr lang="nl-NL" dirty="0"/>
              <a:t> on Streaming Data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421027-57EA-4953-924E-B0B33A49CD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Count</a:t>
            </a:r>
            <a:r>
              <a:rPr lang="nl-NL" dirty="0"/>
              <a:t> Events, </a:t>
            </a:r>
            <a:r>
              <a:rPr lang="nl-NL" dirty="0" err="1"/>
              <a:t>Aggregate</a:t>
            </a:r>
            <a:r>
              <a:rPr lang="nl-NL" dirty="0"/>
              <a:t> </a:t>
            </a:r>
            <a:r>
              <a:rPr lang="nl-NL" dirty="0" err="1"/>
              <a:t>Payloads</a:t>
            </a:r>
            <a:r>
              <a:rPr lang="nl-NL" dirty="0"/>
              <a:t>, Filter, Combine &amp; </a:t>
            </a:r>
            <a:r>
              <a:rPr lang="nl-NL" dirty="0" err="1"/>
              <a:t>Enrich</a:t>
            </a:r>
            <a:r>
              <a:rPr lang="nl-NL" dirty="0"/>
              <a:t>…</a:t>
            </a:r>
          </a:p>
          <a:p>
            <a:r>
              <a:rPr lang="nl-NL" dirty="0"/>
              <a:t>… </a:t>
            </a:r>
            <a:r>
              <a:rPr lang="nl-NL" dirty="0" err="1"/>
              <a:t>and</a:t>
            </a:r>
            <a:r>
              <a:rPr lang="nl-NL" dirty="0"/>
              <a:t> produce:  new events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0CC17B-F1CF-4ED6-90B0-90EF073B59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3237A42-670A-4384-B611-1DD890B5CAE2}"/>
              </a:ext>
            </a:extLst>
          </p:cNvPr>
          <p:cNvSpPr/>
          <p:nvPr/>
        </p:nvSpPr>
        <p:spPr>
          <a:xfrm>
            <a:off x="1113503" y="1673943"/>
            <a:ext cx="1902542" cy="4866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Topic</a:t>
            </a:r>
            <a:endParaRPr lang="en-NL" dirty="0"/>
          </a:p>
        </p:txBody>
      </p:sp>
      <p:sp>
        <p:nvSpPr>
          <p:cNvPr id="9" name="Arrow: Striped Right 8">
            <a:extLst>
              <a:ext uri="{FF2B5EF4-FFF2-40B4-BE49-F238E27FC236}">
                <a16:creationId xmlns:a16="http://schemas.microsoft.com/office/drawing/2014/main" id="{4D3920DC-1A15-4EA5-AF63-954659AE4479}"/>
              </a:ext>
            </a:extLst>
          </p:cNvPr>
          <p:cNvSpPr/>
          <p:nvPr/>
        </p:nvSpPr>
        <p:spPr>
          <a:xfrm>
            <a:off x="353961" y="1821426"/>
            <a:ext cx="1334729" cy="200129"/>
          </a:xfrm>
          <a:prstGeom prst="striped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2EE4347-3A62-47E9-B434-809F45F57B26}"/>
              </a:ext>
            </a:extLst>
          </p:cNvPr>
          <p:cNvSpPr/>
          <p:nvPr/>
        </p:nvSpPr>
        <p:spPr>
          <a:xfrm>
            <a:off x="612058" y="1821426"/>
            <a:ext cx="410283" cy="191729"/>
          </a:xfrm>
          <a:prstGeom prst="ellipse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E95BF3C-215D-4F7A-8761-AC852E387532}"/>
              </a:ext>
            </a:extLst>
          </p:cNvPr>
          <p:cNvSpPr/>
          <p:nvPr/>
        </p:nvSpPr>
        <p:spPr>
          <a:xfrm>
            <a:off x="1174741" y="1829826"/>
            <a:ext cx="410283" cy="191729"/>
          </a:xfrm>
          <a:prstGeom prst="ellipse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E437F4C-66F5-4628-8D36-A01B5692E268}"/>
              </a:ext>
            </a:extLst>
          </p:cNvPr>
          <p:cNvSpPr/>
          <p:nvPr/>
        </p:nvSpPr>
        <p:spPr>
          <a:xfrm>
            <a:off x="2357074" y="1829825"/>
            <a:ext cx="410283" cy="191729"/>
          </a:xfrm>
          <a:prstGeom prst="ellipse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84FF820-4C91-469A-9B65-823B755E2BA8}"/>
              </a:ext>
            </a:extLst>
          </p:cNvPr>
          <p:cNvSpPr/>
          <p:nvPr/>
        </p:nvSpPr>
        <p:spPr>
          <a:xfrm>
            <a:off x="1113503" y="2655233"/>
            <a:ext cx="1902542" cy="486696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Topic</a:t>
            </a:r>
            <a:endParaRPr lang="en-NL" dirty="0"/>
          </a:p>
        </p:txBody>
      </p:sp>
      <p:sp>
        <p:nvSpPr>
          <p:cNvPr id="12" name="Arrow: Striped Right 11">
            <a:extLst>
              <a:ext uri="{FF2B5EF4-FFF2-40B4-BE49-F238E27FC236}">
                <a16:creationId xmlns:a16="http://schemas.microsoft.com/office/drawing/2014/main" id="{10FF6B2F-631B-4C20-B65A-5ECDC44923E8}"/>
              </a:ext>
            </a:extLst>
          </p:cNvPr>
          <p:cNvSpPr/>
          <p:nvPr/>
        </p:nvSpPr>
        <p:spPr>
          <a:xfrm>
            <a:off x="353961" y="2802716"/>
            <a:ext cx="1334729" cy="200129"/>
          </a:xfrm>
          <a:prstGeom prst="striped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DE4E0B2-7074-417A-8F7A-028AAEA9BB3B}"/>
              </a:ext>
            </a:extLst>
          </p:cNvPr>
          <p:cNvSpPr/>
          <p:nvPr/>
        </p:nvSpPr>
        <p:spPr>
          <a:xfrm>
            <a:off x="803787" y="2802716"/>
            <a:ext cx="218554" cy="200128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D86E585-BF53-4C68-91F2-8D1D33529921}"/>
              </a:ext>
            </a:extLst>
          </p:cNvPr>
          <p:cNvSpPr/>
          <p:nvPr/>
        </p:nvSpPr>
        <p:spPr>
          <a:xfrm>
            <a:off x="566476" y="2806917"/>
            <a:ext cx="218554" cy="200128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972B71F-D3FC-4DA5-A210-194C99AFD32B}"/>
              </a:ext>
            </a:extLst>
          </p:cNvPr>
          <p:cNvSpPr/>
          <p:nvPr/>
        </p:nvSpPr>
        <p:spPr>
          <a:xfrm>
            <a:off x="1287785" y="2792690"/>
            <a:ext cx="218554" cy="200128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C715F5C-D22F-42D4-9FB2-6ADDF8DDC027}"/>
              </a:ext>
            </a:extLst>
          </p:cNvPr>
          <p:cNvSpPr/>
          <p:nvPr/>
        </p:nvSpPr>
        <p:spPr>
          <a:xfrm>
            <a:off x="1050474" y="2796891"/>
            <a:ext cx="218554" cy="200128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00DC9EC-F9A5-466C-A047-4B198B755671}"/>
              </a:ext>
            </a:extLst>
          </p:cNvPr>
          <p:cNvSpPr/>
          <p:nvPr/>
        </p:nvSpPr>
        <p:spPr>
          <a:xfrm>
            <a:off x="1689951" y="2802716"/>
            <a:ext cx="218554" cy="200128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A827DFBC-876B-4D50-8CCF-2CCE8257EAE6}"/>
              </a:ext>
            </a:extLst>
          </p:cNvPr>
          <p:cNvSpPr/>
          <p:nvPr/>
        </p:nvSpPr>
        <p:spPr>
          <a:xfrm>
            <a:off x="3657600" y="1600200"/>
            <a:ext cx="914400" cy="560439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Processor</a:t>
            </a:r>
            <a:endParaRPr lang="en-NL" sz="1100" dirty="0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740FE607-97A9-48F3-B511-5811D836C435}"/>
              </a:ext>
            </a:extLst>
          </p:cNvPr>
          <p:cNvSpPr/>
          <p:nvPr/>
        </p:nvSpPr>
        <p:spPr>
          <a:xfrm>
            <a:off x="2934929" y="1829825"/>
            <a:ext cx="749500" cy="200128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>
              <a:solidFill>
                <a:schemeClr val="dk1"/>
              </a:solidFill>
            </a:endParaRPr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ECA20F86-0C08-4FB2-B0AC-47A99307CD3F}"/>
              </a:ext>
            </a:extLst>
          </p:cNvPr>
          <p:cNvSpPr/>
          <p:nvPr/>
        </p:nvSpPr>
        <p:spPr>
          <a:xfrm>
            <a:off x="4488636" y="1821426"/>
            <a:ext cx="1216318" cy="208526"/>
          </a:xfrm>
          <a:prstGeom prst="rightArrow">
            <a:avLst/>
          </a:prstGeom>
          <a:solidFill>
            <a:schemeClr val="tx2">
              <a:lumMod val="75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EDED332-C86C-45F0-A6DF-6DEF69D6E01C}"/>
              </a:ext>
            </a:extLst>
          </p:cNvPr>
          <p:cNvSpPr/>
          <p:nvPr/>
        </p:nvSpPr>
        <p:spPr>
          <a:xfrm>
            <a:off x="2823999" y="1829824"/>
            <a:ext cx="410283" cy="191729"/>
          </a:xfrm>
          <a:prstGeom prst="ellipse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920597C-55D0-4100-90D2-52430205E86C}"/>
              </a:ext>
            </a:extLst>
          </p:cNvPr>
          <p:cNvSpPr/>
          <p:nvPr/>
        </p:nvSpPr>
        <p:spPr>
          <a:xfrm>
            <a:off x="4719313" y="1821425"/>
            <a:ext cx="218554" cy="200128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7500C0B-2999-43A1-8A96-B720C9D93DD7}"/>
              </a:ext>
            </a:extLst>
          </p:cNvPr>
          <p:cNvSpPr/>
          <p:nvPr/>
        </p:nvSpPr>
        <p:spPr>
          <a:xfrm>
            <a:off x="5266930" y="1829824"/>
            <a:ext cx="218554" cy="200128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5E7EA168-49CC-4513-9BB7-B902EF4EEA40}"/>
              </a:ext>
            </a:extLst>
          </p:cNvPr>
          <p:cNvSpPr/>
          <p:nvPr/>
        </p:nvSpPr>
        <p:spPr>
          <a:xfrm>
            <a:off x="7049660" y="1813027"/>
            <a:ext cx="218554" cy="200128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7C45C58-5C84-47AE-8835-F46D562BE78E}"/>
              </a:ext>
            </a:extLst>
          </p:cNvPr>
          <p:cNvSpPr/>
          <p:nvPr/>
        </p:nvSpPr>
        <p:spPr>
          <a:xfrm>
            <a:off x="5496096" y="2740241"/>
            <a:ext cx="1902542" cy="486696"/>
          </a:xfrm>
          <a:prstGeom prst="rect">
            <a:avLst/>
          </a:prstGeom>
          <a:solidFill>
            <a:srgbClr val="FFC00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dirty="0"/>
              <a:t>Topic</a:t>
            </a:r>
            <a:endParaRPr lang="en-NL" dirty="0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C65251F8-E3EF-4C72-B630-F080EA861B83}"/>
              </a:ext>
            </a:extLst>
          </p:cNvPr>
          <p:cNvSpPr/>
          <p:nvPr/>
        </p:nvSpPr>
        <p:spPr>
          <a:xfrm>
            <a:off x="3655594" y="2666498"/>
            <a:ext cx="914400" cy="560439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Processor</a:t>
            </a:r>
            <a:endParaRPr lang="en-NL" sz="1100" dirty="0"/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580AC58F-E884-4599-8555-2BAE5807B63D}"/>
              </a:ext>
            </a:extLst>
          </p:cNvPr>
          <p:cNvSpPr/>
          <p:nvPr/>
        </p:nvSpPr>
        <p:spPr>
          <a:xfrm>
            <a:off x="4486630" y="2813984"/>
            <a:ext cx="1216318" cy="208526"/>
          </a:xfrm>
          <a:prstGeom prst="rightArrow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B3D55CC3-3421-4BB7-963D-99486F914172}"/>
              </a:ext>
            </a:extLst>
          </p:cNvPr>
          <p:cNvSpPr/>
          <p:nvPr/>
        </p:nvSpPr>
        <p:spPr>
          <a:xfrm>
            <a:off x="4717307" y="2802716"/>
            <a:ext cx="218554" cy="200128"/>
          </a:xfrm>
          <a:prstGeom prst="ellipse">
            <a:avLst/>
          </a:prstGeom>
          <a:solidFill>
            <a:srgbClr val="FFC00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ADE22C45-6226-4EEB-A005-5A3F6B39A50F}"/>
              </a:ext>
            </a:extLst>
          </p:cNvPr>
          <p:cNvSpPr/>
          <p:nvPr/>
        </p:nvSpPr>
        <p:spPr>
          <a:xfrm>
            <a:off x="5264924" y="2802716"/>
            <a:ext cx="218554" cy="200128"/>
          </a:xfrm>
          <a:prstGeom prst="ellipse">
            <a:avLst/>
          </a:prstGeom>
          <a:solidFill>
            <a:srgbClr val="FFC00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1E7F805C-0D56-4E4A-B96E-896710BE12EC}"/>
              </a:ext>
            </a:extLst>
          </p:cNvPr>
          <p:cNvSpPr/>
          <p:nvPr/>
        </p:nvSpPr>
        <p:spPr>
          <a:xfrm>
            <a:off x="7047654" y="2879325"/>
            <a:ext cx="218554" cy="200128"/>
          </a:xfrm>
          <a:prstGeom prst="ellipse">
            <a:avLst/>
          </a:prstGeom>
          <a:solidFill>
            <a:srgbClr val="FFC00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1" name="Arrow: Striped Right 40">
            <a:extLst>
              <a:ext uri="{FF2B5EF4-FFF2-40B4-BE49-F238E27FC236}">
                <a16:creationId xmlns:a16="http://schemas.microsoft.com/office/drawing/2014/main" id="{93FE9113-F164-45A8-A162-E3E2CE91AA2F}"/>
              </a:ext>
            </a:extLst>
          </p:cNvPr>
          <p:cNvSpPr/>
          <p:nvPr/>
        </p:nvSpPr>
        <p:spPr>
          <a:xfrm>
            <a:off x="2409207" y="2821879"/>
            <a:ext cx="1334729" cy="200129"/>
          </a:xfrm>
          <a:prstGeom prst="striped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860592F-5D4D-4791-B59A-09F64F6430B8}"/>
              </a:ext>
            </a:extLst>
          </p:cNvPr>
          <p:cNvSpPr/>
          <p:nvPr/>
        </p:nvSpPr>
        <p:spPr>
          <a:xfrm>
            <a:off x="2570498" y="2802716"/>
            <a:ext cx="218554" cy="200128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008584C-9B0A-48A3-8A26-051EE826E880}"/>
              </a:ext>
            </a:extLst>
          </p:cNvPr>
          <p:cNvSpPr/>
          <p:nvPr/>
        </p:nvSpPr>
        <p:spPr>
          <a:xfrm>
            <a:off x="2333187" y="2806917"/>
            <a:ext cx="218554" cy="200128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6003E60C-1B8C-42C0-9916-35D9FE095427}"/>
              </a:ext>
            </a:extLst>
          </p:cNvPr>
          <p:cNvSpPr/>
          <p:nvPr/>
        </p:nvSpPr>
        <p:spPr>
          <a:xfrm>
            <a:off x="2833302" y="2802716"/>
            <a:ext cx="218554" cy="200128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E2A78C1B-339C-4C6B-85AA-C5006B2C29F9}"/>
              </a:ext>
            </a:extLst>
          </p:cNvPr>
          <p:cNvSpPr/>
          <p:nvPr/>
        </p:nvSpPr>
        <p:spPr>
          <a:xfrm rot="2219364">
            <a:off x="2712443" y="2319481"/>
            <a:ext cx="1104235" cy="212871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>
              <a:solidFill>
                <a:schemeClr val="dk1"/>
              </a:solidFill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8964744D-B63E-4D2F-9F4F-025F4CE463D5}"/>
              </a:ext>
            </a:extLst>
          </p:cNvPr>
          <p:cNvSpPr/>
          <p:nvPr/>
        </p:nvSpPr>
        <p:spPr>
          <a:xfrm>
            <a:off x="3462099" y="2691193"/>
            <a:ext cx="410283" cy="191729"/>
          </a:xfrm>
          <a:prstGeom prst="ellipse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3EEF051F-B8D3-4BD4-A9DC-F0079FBE2499}"/>
              </a:ext>
            </a:extLst>
          </p:cNvPr>
          <p:cNvSpPr/>
          <p:nvPr/>
        </p:nvSpPr>
        <p:spPr>
          <a:xfrm>
            <a:off x="3489675" y="2799758"/>
            <a:ext cx="218554" cy="200128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896DAC19-1839-40B8-B479-BD7AF0BF49B8}"/>
              </a:ext>
            </a:extLst>
          </p:cNvPr>
          <p:cNvSpPr/>
          <p:nvPr/>
        </p:nvSpPr>
        <p:spPr>
          <a:xfrm>
            <a:off x="4300348" y="2824839"/>
            <a:ext cx="305283" cy="158749"/>
          </a:xfrm>
          <a:prstGeom prst="ellipse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7AFF81B7-6FAB-440C-8E13-364BA3D40959}"/>
              </a:ext>
            </a:extLst>
          </p:cNvPr>
          <p:cNvSpPr/>
          <p:nvPr/>
        </p:nvSpPr>
        <p:spPr>
          <a:xfrm>
            <a:off x="4372095" y="2856701"/>
            <a:ext cx="168283" cy="165307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9E025A0A-1C39-4471-B001-5A24A5713F2A}"/>
              </a:ext>
            </a:extLst>
          </p:cNvPr>
          <p:cNvSpPr/>
          <p:nvPr/>
        </p:nvSpPr>
        <p:spPr>
          <a:xfrm>
            <a:off x="3462099" y="3687902"/>
            <a:ext cx="1273301" cy="1093894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 err="1"/>
              <a:t>Table</a:t>
            </a:r>
            <a:endParaRPr lang="nl-NL" dirty="0"/>
          </a:p>
          <a:p>
            <a:pPr algn="ctr"/>
            <a:endParaRPr lang="nl-NL" dirty="0"/>
          </a:p>
          <a:p>
            <a:pPr algn="ctr"/>
            <a:endParaRPr lang="nl-NL" dirty="0"/>
          </a:p>
          <a:p>
            <a:pPr algn="ctr"/>
            <a:endParaRPr lang="en-NL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3429614F-B735-4D2A-93C4-4498477A5C65}"/>
              </a:ext>
            </a:extLst>
          </p:cNvPr>
          <p:cNvSpPr/>
          <p:nvPr/>
        </p:nvSpPr>
        <p:spPr>
          <a:xfrm>
            <a:off x="3508624" y="4077359"/>
            <a:ext cx="1159903" cy="173816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704CD9C0-B4BF-4421-B511-1B35C42CBDE2}"/>
              </a:ext>
            </a:extLst>
          </p:cNvPr>
          <p:cNvSpPr/>
          <p:nvPr/>
        </p:nvSpPr>
        <p:spPr>
          <a:xfrm>
            <a:off x="3511423" y="4286145"/>
            <a:ext cx="1159903" cy="173816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7E534E4F-580F-43A5-8BAA-BB11A64009D0}"/>
              </a:ext>
            </a:extLst>
          </p:cNvPr>
          <p:cNvSpPr/>
          <p:nvPr/>
        </p:nvSpPr>
        <p:spPr>
          <a:xfrm>
            <a:off x="3514222" y="4494931"/>
            <a:ext cx="1159903" cy="173816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1" name="Arrow: Right 50">
            <a:extLst>
              <a:ext uri="{FF2B5EF4-FFF2-40B4-BE49-F238E27FC236}">
                <a16:creationId xmlns:a16="http://schemas.microsoft.com/office/drawing/2014/main" id="{F413C97E-5F9F-4D4D-BA23-84BFF45E5F4E}"/>
              </a:ext>
            </a:extLst>
          </p:cNvPr>
          <p:cNvSpPr/>
          <p:nvPr/>
        </p:nvSpPr>
        <p:spPr>
          <a:xfrm rot="16200000">
            <a:off x="3809190" y="3373135"/>
            <a:ext cx="642419" cy="190027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6901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6" grpId="0" animBg="1"/>
      <p:bldP spid="17" grpId="0" animBg="1"/>
      <p:bldP spid="18" grpId="0" animBg="1"/>
      <p:bldP spid="22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19" grpId="0" animBg="1"/>
      <p:bldP spid="20" grpId="0" animBg="1"/>
      <p:bldP spid="2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B0AB42-2D8D-43D9-9C74-E6E012955C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Alternatives</a:t>
            </a:r>
            <a:r>
              <a:rPr lang="nl-NL" dirty="0"/>
              <a:t> for Apache </a:t>
            </a:r>
            <a:r>
              <a:rPr lang="nl-NL" dirty="0" err="1"/>
              <a:t>Kafka’s</a:t>
            </a:r>
            <a:r>
              <a:rPr lang="nl-NL" dirty="0"/>
              <a:t> </a:t>
            </a:r>
            <a:br>
              <a:rPr lang="nl-NL" dirty="0"/>
            </a:br>
            <a:r>
              <a:rPr lang="nl-NL" dirty="0"/>
              <a:t>Distributed Streaming Event Platform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DDF6EB-57DB-49F3-B442-634BED7115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Apache Pulsar</a:t>
            </a:r>
            <a:br>
              <a:rPr lang="nl-NL" dirty="0"/>
            </a:br>
            <a:endParaRPr lang="nl-NL" dirty="0"/>
          </a:p>
          <a:p>
            <a:r>
              <a:rPr lang="nl-NL" dirty="0" err="1"/>
              <a:t>Solace</a:t>
            </a:r>
            <a:r>
              <a:rPr lang="nl-NL" dirty="0"/>
              <a:t> </a:t>
            </a:r>
            <a:r>
              <a:rPr lang="nl-NL" dirty="0" err="1"/>
              <a:t>PubSub</a:t>
            </a:r>
            <a:r>
              <a:rPr lang="nl-NL" dirty="0"/>
              <a:t>+ Event Portal</a:t>
            </a:r>
            <a:br>
              <a:rPr lang="nl-NL" dirty="0"/>
            </a:br>
            <a:endParaRPr lang="nl-NL" dirty="0"/>
          </a:p>
          <a:p>
            <a:r>
              <a:rPr lang="nl-NL" dirty="0" err="1"/>
              <a:t>Rabbit</a:t>
            </a:r>
            <a:r>
              <a:rPr lang="nl-NL" dirty="0"/>
              <a:t> MQ</a:t>
            </a:r>
            <a:br>
              <a:rPr lang="nl-NL" dirty="0"/>
            </a:br>
            <a:endParaRPr lang="nl-NL" dirty="0"/>
          </a:p>
          <a:p>
            <a:r>
              <a:rPr lang="nl-NL" dirty="0"/>
              <a:t>Apache Active MQ</a:t>
            </a:r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r>
              <a:rPr lang="nl-NL" dirty="0"/>
              <a:t>Streaming Data </a:t>
            </a:r>
            <a:r>
              <a:rPr lang="nl-NL" dirty="0" err="1"/>
              <a:t>libraries</a:t>
            </a:r>
            <a:endParaRPr lang="nl-NL" dirty="0"/>
          </a:p>
          <a:p>
            <a:pPr lvl="1"/>
            <a:r>
              <a:rPr lang="nl-NL" dirty="0"/>
              <a:t>Apache </a:t>
            </a:r>
            <a:r>
              <a:rPr lang="nl-NL" dirty="0" err="1"/>
              <a:t>Spark</a:t>
            </a:r>
            <a:r>
              <a:rPr lang="nl-NL" dirty="0"/>
              <a:t> Streaming, </a:t>
            </a:r>
            <a:r>
              <a:rPr lang="nl-NL" dirty="0" err="1"/>
              <a:t>Conduit</a:t>
            </a:r>
            <a:r>
              <a:rPr lang="nl-NL" dirty="0"/>
              <a:t>, Faust, Apache Flink, Apache Storm, </a:t>
            </a:r>
            <a:r>
              <a:rPr lang="nl-NL" dirty="0" err="1"/>
              <a:t>Samza</a:t>
            </a:r>
            <a:r>
              <a:rPr lang="nl-NL" dirty="0"/>
              <a:t>, Apache Beam, Apache </a:t>
            </a:r>
            <a:r>
              <a:rPr lang="nl-NL" dirty="0" err="1"/>
              <a:t>Flume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A43E11-B0FD-4607-8D98-5A491918BE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8C0C8EF8-124B-4F51-9123-2A9150AB56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5595" y="2072649"/>
            <a:ext cx="2790336" cy="329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D3759150-4BB7-4E0E-B892-7ACC017CA5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7261" y="2544322"/>
            <a:ext cx="1206669" cy="985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Snagit_SNG83B">
            <a:extLst>
              <a:ext uri="{FF2B5EF4-FFF2-40B4-BE49-F238E27FC236}">
                <a16:creationId xmlns:a16="http://schemas.microsoft.com/office/drawing/2014/main" id="{2C10ABC4-CA31-45DB-8F07-B187764033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7261" y="807682"/>
            <a:ext cx="2503576" cy="474611"/>
          </a:xfrm>
          <a:prstGeom prst="rect">
            <a:avLst/>
          </a:prstGeom>
        </p:spPr>
      </p:pic>
      <p:pic>
        <p:nvPicPr>
          <p:cNvPr id="5132" name="Picture 12">
            <a:extLst>
              <a:ext uri="{FF2B5EF4-FFF2-40B4-BE49-F238E27FC236}">
                <a16:creationId xmlns:a16="http://schemas.microsoft.com/office/drawing/2014/main" id="{2A04C808-2D2B-4877-A182-56A2CD269D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0595" y="1358041"/>
            <a:ext cx="19050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78537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D1088-CA57-46F1-8173-B956E062A6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Managed</a:t>
            </a:r>
            <a:r>
              <a:rPr lang="nl-NL" dirty="0"/>
              <a:t> </a:t>
            </a:r>
            <a:r>
              <a:rPr lang="nl-NL" dirty="0" err="1"/>
              <a:t>Kafka</a:t>
            </a:r>
            <a:r>
              <a:rPr lang="nl-NL" dirty="0"/>
              <a:t> (-like) Cloud </a:t>
            </a:r>
            <a:r>
              <a:rPr lang="nl-NL" dirty="0" err="1"/>
              <a:t>Offering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AB6ABD-66D7-4EA8-B576-B755020F1B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AWS</a:t>
            </a:r>
          </a:p>
          <a:p>
            <a:pPr lvl="1"/>
            <a:r>
              <a:rPr lang="en-US" dirty="0"/>
              <a:t>SQS</a:t>
            </a:r>
          </a:p>
          <a:p>
            <a:pPr lvl="1"/>
            <a:r>
              <a:rPr lang="en-US" dirty="0"/>
              <a:t>Managed Streaming for Apache Kafka (Amazon MSK)</a:t>
            </a:r>
          </a:p>
          <a:p>
            <a:pPr lvl="1"/>
            <a:r>
              <a:rPr lang="en-US" dirty="0" err="1"/>
              <a:t>EventBridge</a:t>
            </a:r>
            <a:r>
              <a:rPr lang="en-US" dirty="0"/>
              <a:t>, Kinesis</a:t>
            </a:r>
            <a:endParaRPr lang="nl-NL" dirty="0"/>
          </a:p>
          <a:p>
            <a:r>
              <a:rPr lang="nl-NL" dirty="0" err="1"/>
              <a:t>Azure</a:t>
            </a:r>
            <a:endParaRPr lang="nl-NL" dirty="0"/>
          </a:p>
          <a:p>
            <a:pPr lvl="1"/>
            <a:r>
              <a:rPr lang="nl-NL" dirty="0"/>
              <a:t>Event Hub</a:t>
            </a:r>
          </a:p>
          <a:p>
            <a:pPr lvl="1"/>
            <a:r>
              <a:rPr lang="nl-NL" dirty="0" err="1"/>
              <a:t>EventGrid</a:t>
            </a:r>
            <a:r>
              <a:rPr lang="nl-NL" dirty="0"/>
              <a:t>, Stream Analytics</a:t>
            </a:r>
          </a:p>
          <a:p>
            <a:r>
              <a:rPr lang="nl-NL" dirty="0"/>
              <a:t>Oracle Cloud </a:t>
            </a:r>
            <a:r>
              <a:rPr lang="nl-NL" dirty="0" err="1"/>
              <a:t>Infrastructure</a:t>
            </a:r>
            <a:endParaRPr lang="nl-NL" dirty="0"/>
          </a:p>
          <a:p>
            <a:pPr lvl="1"/>
            <a:r>
              <a:rPr lang="nl-NL" dirty="0"/>
              <a:t>Streams</a:t>
            </a:r>
          </a:p>
          <a:p>
            <a:r>
              <a:rPr lang="nl-NL" dirty="0"/>
              <a:t>Google Cloud Platform</a:t>
            </a:r>
          </a:p>
          <a:p>
            <a:pPr lvl="1"/>
            <a:r>
              <a:rPr lang="nl-NL" dirty="0" err="1"/>
              <a:t>PubSub</a:t>
            </a:r>
            <a:endParaRPr lang="nl-NL" dirty="0"/>
          </a:p>
          <a:p>
            <a:pPr lvl="1"/>
            <a:r>
              <a:rPr lang="nl-NL" dirty="0" err="1"/>
              <a:t>DataFlow</a:t>
            </a:r>
            <a:endParaRPr lang="nl-NL" dirty="0"/>
          </a:p>
          <a:p>
            <a:r>
              <a:rPr lang="nl-NL" dirty="0"/>
              <a:t>… (</a:t>
            </a:r>
            <a:r>
              <a:rPr lang="nl-NL" dirty="0" err="1"/>
              <a:t>Heroku</a:t>
            </a:r>
            <a:r>
              <a:rPr lang="nl-NL" dirty="0"/>
              <a:t> </a:t>
            </a:r>
            <a:r>
              <a:rPr lang="nl-NL" dirty="0" err="1"/>
              <a:t>Managed</a:t>
            </a:r>
            <a:r>
              <a:rPr lang="nl-NL" dirty="0"/>
              <a:t> </a:t>
            </a:r>
            <a:r>
              <a:rPr lang="nl-NL" dirty="0" err="1"/>
              <a:t>Kafka</a:t>
            </a:r>
            <a:r>
              <a:rPr lang="nl-NL" dirty="0"/>
              <a:t>, </a:t>
            </a:r>
            <a:r>
              <a:rPr lang="nl-NL" dirty="0" err="1"/>
              <a:t>Alibaba</a:t>
            </a:r>
            <a:r>
              <a:rPr lang="nl-NL" dirty="0"/>
              <a:t> Cloud </a:t>
            </a:r>
            <a:r>
              <a:rPr lang="nl-NL" dirty="0" err="1"/>
              <a:t>LogHub</a:t>
            </a:r>
            <a:r>
              <a:rPr lang="nl-NL" dirty="0"/>
              <a:t>, IBM Event Streams,…)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571B8B-01A9-45B7-9D3B-A398371B79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/>
          </a:p>
        </p:txBody>
      </p:sp>
      <p:sp>
        <p:nvSpPr>
          <p:cNvPr id="6" name="Cloud 5">
            <a:extLst>
              <a:ext uri="{FF2B5EF4-FFF2-40B4-BE49-F238E27FC236}">
                <a16:creationId xmlns:a16="http://schemas.microsoft.com/office/drawing/2014/main" id="{272A057A-A3EC-48DB-91F8-D08D71DE937E}"/>
              </a:ext>
            </a:extLst>
          </p:cNvPr>
          <p:cNvSpPr/>
          <p:nvPr/>
        </p:nvSpPr>
        <p:spPr>
          <a:xfrm>
            <a:off x="5448300" y="2186160"/>
            <a:ext cx="2865120" cy="1341120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8" name="Picture 2" descr="Image result for logo kafka">
            <a:extLst>
              <a:ext uri="{FF2B5EF4-FFF2-40B4-BE49-F238E27FC236}">
                <a16:creationId xmlns:a16="http://schemas.microsoft.com/office/drawing/2014/main" id="{69D27281-B706-4651-A5A5-0EAD6FC803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6616" y="2361205"/>
            <a:ext cx="1768488" cy="929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8EEB75A-01FA-4892-8923-48571360DE23}"/>
              </a:ext>
            </a:extLst>
          </p:cNvPr>
          <p:cNvSpPr txBox="1"/>
          <p:nvPr/>
        </p:nvSpPr>
        <p:spPr>
          <a:xfrm>
            <a:off x="7700471" y="2549001"/>
            <a:ext cx="256480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3600" dirty="0"/>
              <a:t>?</a:t>
            </a:r>
            <a:endParaRPr lang="en-NL" sz="3600" dirty="0" err="1"/>
          </a:p>
        </p:txBody>
      </p:sp>
    </p:spTree>
    <p:extLst>
      <p:ext uri="{BB962C8B-B14F-4D97-AF65-F5344CB8AC3E}">
        <p14:creationId xmlns:p14="http://schemas.microsoft.com/office/powerpoint/2010/main" val="210968456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4" y="936000"/>
            <a:ext cx="7375078" cy="3780000"/>
          </a:xfrm>
        </p:spPr>
        <p:txBody>
          <a:bodyPr/>
          <a:lstStyle/>
          <a:p>
            <a:r>
              <a:rPr lang="en-US" dirty="0"/>
              <a:t> 	=&gt;				==		=&gt; </a:t>
            </a:r>
            <a:br>
              <a:rPr lang="en-US" dirty="0"/>
            </a:br>
            <a:endParaRPr lang="en-US" dirty="0"/>
          </a:p>
          <a:p>
            <a:r>
              <a:rPr lang="en-US" dirty="0"/>
              <a:t>Apache Kafka is emerging as platform of choice for message exchange in a world of</a:t>
            </a:r>
          </a:p>
          <a:p>
            <a:pPr lvl="1"/>
            <a:r>
              <a:rPr lang="en-US" dirty="0" err="1"/>
              <a:t>Microservices</a:t>
            </a:r>
            <a:endParaRPr lang="en-US" dirty="0"/>
          </a:p>
          <a:p>
            <a:pPr lvl="1"/>
            <a:r>
              <a:rPr lang="en-US" dirty="0"/>
              <a:t>Event Sourcing, CQRS and Data Source Synchronization</a:t>
            </a:r>
          </a:p>
          <a:p>
            <a:pPr lvl="1"/>
            <a:r>
              <a:rPr lang="en-US" dirty="0"/>
              <a:t>Clouds</a:t>
            </a:r>
          </a:p>
          <a:p>
            <a:pPr lvl="1"/>
            <a:r>
              <a:rPr lang="en-US" dirty="0"/>
              <a:t>Fast Data (</a:t>
            </a:r>
            <a:r>
              <a:rPr lang="en-US" dirty="0" err="1"/>
              <a:t>IoT</a:t>
            </a:r>
            <a:r>
              <a:rPr lang="en-US" dirty="0"/>
              <a:t>) and Streaming Analysis</a:t>
            </a:r>
          </a:p>
          <a:p>
            <a:pPr lvl="1"/>
            <a:r>
              <a:rPr lang="en-US" dirty="0"/>
              <a:t>Real time data integration &amp; distribution</a:t>
            </a:r>
          </a:p>
          <a:p>
            <a:r>
              <a:rPr lang="en-US" dirty="0"/>
              <a:t>Getting started with Apache Kafka is not very hard at all</a:t>
            </a:r>
          </a:p>
          <a:p>
            <a:pPr lvl="1"/>
            <a:r>
              <a:rPr lang="en-US" dirty="0"/>
              <a:t>The platform is open source – and has broad client support (Java, Node, …)</a:t>
            </a:r>
          </a:p>
          <a:p>
            <a:pPr lvl="1"/>
            <a:r>
              <a:rPr lang="en-US" dirty="0"/>
              <a:t>Many resources are available – tutorials, blog article, demonstrations, presentation slides and recordings of conference sessions, samples on GitHub</a:t>
            </a:r>
          </a:p>
          <a:p>
            <a:pPr lvl="1"/>
            <a:r>
              <a:rPr lang="en-US" dirty="0"/>
              <a:t>Using Docker Compose it is quite easy to quickly run a Kafka Cluster</a:t>
            </a:r>
          </a:p>
          <a:p>
            <a:pPr lvl="2"/>
            <a:r>
              <a:rPr lang="en-US" dirty="0"/>
              <a:t>Note: managing a production grade cluster is not so easy</a:t>
            </a:r>
          </a:p>
          <a:p>
            <a:pPr lvl="1"/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 dirty="0"/>
          </a:p>
        </p:txBody>
      </p:sp>
      <p:pic>
        <p:nvPicPr>
          <p:cNvPr id="6" name="Picture 2" descr="Image result for logo kafk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7862" y="832040"/>
            <a:ext cx="867246" cy="455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s://g.twimg.com/Twitter_logo_blu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919" y="936000"/>
            <a:ext cx="336226" cy="273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clrChange>
              <a:clrFrom>
                <a:srgbClr val="FDFDFF"/>
              </a:clrFrom>
              <a:clrTo>
                <a:srgbClr val="FDFD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94047" y="582558"/>
            <a:ext cx="1544167" cy="888425"/>
          </a:xfrm>
          <a:prstGeom prst="rect">
            <a:avLst/>
          </a:prstGeom>
        </p:spPr>
      </p:pic>
      <p:pic>
        <p:nvPicPr>
          <p:cNvPr id="3076" name="Picture 4" descr="Image result for server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5039" y="543526"/>
            <a:ext cx="1138912" cy="966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219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7467204-3271-4171-8532-1C1423463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Overview</a:t>
            </a:r>
            <a:endParaRPr lang="en-NL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2B7FCBC-576F-4756-B73C-2CCAC03BF4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936000"/>
            <a:ext cx="6623999" cy="3780000"/>
          </a:xfrm>
        </p:spPr>
        <p:txBody>
          <a:bodyPr/>
          <a:lstStyle/>
          <a:p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What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is Apache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Kafka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?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Core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concepts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and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technology</a:t>
            </a:r>
            <a:endParaRPr lang="nl-NL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Lab 1 – First hands-on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with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Apache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Kafka</a:t>
            </a:r>
            <a:endParaRPr lang="nl-NL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Programming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against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Apache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Kafka</a:t>
            </a:r>
            <a:endParaRPr lang="nl-NL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Brief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introduction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of Node (JS)</a:t>
            </a:r>
          </a:p>
          <a:p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Lab 2 –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Programmatic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interaction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with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Apache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Kafka</a:t>
            </a:r>
            <a:endParaRPr lang="nl-NL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Shades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of Data – Streaming, CQRS, Event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Sourcing</a:t>
            </a:r>
            <a:endParaRPr lang="nl-NL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The Eneco Case – The Event Streaming Platform</a:t>
            </a:r>
          </a:p>
          <a:p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Lab 3 – DIY CQRS </a:t>
            </a:r>
          </a:p>
          <a:p>
            <a:r>
              <a:rPr lang="nl-NL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Microservices </a:t>
            </a:r>
            <a:r>
              <a:rPr lang="nl-NL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and</a:t>
            </a:r>
            <a:r>
              <a:rPr lang="nl-NL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nl-NL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the</a:t>
            </a:r>
            <a:r>
              <a:rPr lang="nl-NL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nl-NL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quest</a:t>
            </a:r>
            <a:r>
              <a:rPr lang="nl-NL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for </a:t>
            </a:r>
            <a:r>
              <a:rPr lang="nl-NL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decoupling</a:t>
            </a:r>
            <a:endParaRPr lang="nl-NL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nl-NL" b="1" dirty="0"/>
              <a:t>Lab 4 – Microservices </a:t>
            </a:r>
            <a:r>
              <a:rPr lang="nl-NL" b="1" dirty="0" err="1"/>
              <a:t>Interaction</a:t>
            </a:r>
            <a:r>
              <a:rPr lang="nl-NL" b="1" dirty="0"/>
              <a:t> </a:t>
            </a:r>
            <a:r>
              <a:rPr lang="nl-NL" b="1" dirty="0" err="1"/>
              <a:t>and</a:t>
            </a:r>
            <a:r>
              <a:rPr lang="nl-NL" b="1" dirty="0"/>
              <a:t> </a:t>
            </a:r>
            <a:r>
              <a:rPr lang="nl-NL" b="1" dirty="0" err="1"/>
              <a:t>Choreography</a:t>
            </a:r>
            <a:endParaRPr lang="nl-NL" b="1" dirty="0"/>
          </a:p>
          <a:p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But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wait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–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there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is more: </a:t>
            </a:r>
          </a:p>
          <a:p>
            <a:pPr lvl="1"/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Schema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Registry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, Connect, Streams, KSQL</a:t>
            </a:r>
          </a:p>
          <a:p>
            <a:pPr lvl="1"/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Pulsar,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Solace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RabbitMQ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and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the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Public Cloud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Vendors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: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Azure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Event Hub &amp; Stream Analytics, OCI Streams, AWS MSK, </a:t>
            </a:r>
          </a:p>
          <a:p>
            <a:endParaRPr lang="en-NL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87E958-33C8-495A-BB01-882F1D9C6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Introducing Apache Kafka - 15 april 2020</a:t>
            </a:r>
            <a:endParaRPr lang="nl-NL" noProof="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E1BDE1A-23D2-407F-AAC5-A5E6EC260DC0}"/>
              </a:ext>
            </a:extLst>
          </p:cNvPr>
          <p:cNvSpPr/>
          <p:nvPr/>
        </p:nvSpPr>
        <p:spPr>
          <a:xfrm>
            <a:off x="626805" y="3421626"/>
            <a:ext cx="5080311" cy="26547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024801262"/>
      </p:ext>
    </p:extLst>
  </p:cSld>
  <p:clrMapOvr>
    <a:masterClrMapping/>
  </p:clrMapOvr>
</p:sld>
</file>

<file path=ppt/theme/theme1.xml><?xml version="1.0" encoding="utf-8"?>
<a:theme xmlns:a="http://schemas.openxmlformats.org/drawingml/2006/main" name="2_Office-thema">
  <a:themeElements>
    <a:clrScheme name="Conclusion_Rood">
      <a:dk1>
        <a:srgbClr val="000000"/>
      </a:dk1>
      <a:lt1>
        <a:srgbClr val="FFFFFF"/>
      </a:lt1>
      <a:dk2>
        <a:srgbClr val="E63232"/>
      </a:dk2>
      <a:lt2>
        <a:srgbClr val="9D9D9C"/>
      </a:lt2>
      <a:accent1>
        <a:srgbClr val="00AAC8"/>
      </a:accent1>
      <a:accent2>
        <a:srgbClr val="0069B4"/>
      </a:accent2>
      <a:accent3>
        <a:srgbClr val="FFCC00"/>
      </a:accent3>
      <a:accent4>
        <a:srgbClr val="00A03C"/>
      </a:accent4>
      <a:accent5>
        <a:srgbClr val="DA4290"/>
      </a:accent5>
      <a:accent6>
        <a:srgbClr val="643C91"/>
      </a:accent6>
      <a:hlink>
        <a:srgbClr val="000000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th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0" rtlCol="0">
        <a:spAutoFit/>
      </a:bodyPr>
      <a:lstStyle>
        <a:defPPr>
          <a:defRPr sz="13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racleCloudDay2019-LucasJellena-OMC" id="{14657580-CF08-455A-8D95-D835BF686AB0}" vid="{91E25206-E304-4588-BBC6-7DF6F10804DB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0CDE95304DD6F4887052858DDBAA49F" ma:contentTypeVersion="13" ma:contentTypeDescription="Een nieuw document maken." ma:contentTypeScope="" ma:versionID="d9fd95c306da4d76149521b1eb962b7f">
  <xsd:schema xmlns:xsd="http://www.w3.org/2001/XMLSchema" xmlns:xs="http://www.w3.org/2001/XMLSchema" xmlns:p="http://schemas.microsoft.com/office/2006/metadata/properties" xmlns:ns1="http://schemas.microsoft.com/sharepoint/v3" xmlns:ns3="c0096d71-547d-4042-b14d-b0c176c18ef9" xmlns:ns4="c4a3eb09-d3f0-4928-b094-498861f3a0e3" targetNamespace="http://schemas.microsoft.com/office/2006/metadata/properties" ma:root="true" ma:fieldsID="fe2f445864a7cf692e996795fbc6ac5a" ns1:_="" ns3:_="" ns4:_="">
    <xsd:import namespace="http://schemas.microsoft.com/sharepoint/v3"/>
    <xsd:import namespace="c0096d71-547d-4042-b14d-b0c176c18ef9"/>
    <xsd:import namespace="c4a3eb09-d3f0-4928-b094-498861f3a0e3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DateTaken" minOccurs="0"/>
                <xsd:element ref="ns3:MediaServiceLocation" minOccurs="0"/>
                <xsd:element ref="ns3:MediaServiceEventHashCode" minOccurs="0"/>
                <xsd:element ref="ns3:MediaServiceGenerationTime" minOccurs="0"/>
                <xsd:element ref="ns1:_ip_UnifiedCompliancePolicyProperties" minOccurs="0"/>
                <xsd:element ref="ns1:_ip_UnifiedCompliancePolicyUIAc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9" nillable="true" ma:displayName="Eigenschappen van het geïntegreerd beleid voor naleving" ma:hidden="true" ma:internalName="_ip_UnifiedCompliancePolicyProperties">
      <xsd:simpleType>
        <xsd:restriction base="dms:Note"/>
      </xsd:simpleType>
    </xsd:element>
    <xsd:element name="_ip_UnifiedCompliancePolicyUIAction" ma:index="20" nillable="true" ma:displayName="Actie van de gebruikersinterface van het geïntegreerd beleid voor naleving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096d71-547d-4042-b14d-b0c176c18ef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MediaServiceAutoTags" ma:internalName="MediaServiceAutoTags" ma:readOnly="true">
      <xsd:simpleType>
        <xsd:restriction base="dms:Text"/>
      </xsd:simpleType>
    </xsd:element>
    <xsd:element name="MediaServiceOCR" ma:index="14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6" nillable="true" ma:displayName="MediaServiceLocation" ma:internalName="MediaServiceLocation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4a3eb09-d3f0-4928-b094-498861f3a0e3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Hint-hash delen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FB97143-6A22-4F35-BB3B-18DEE4AFFE78}">
  <ds:schemaRefs>
    <ds:schemaRef ds:uri="http://schemas.openxmlformats.org/package/2006/metadata/core-properties"/>
    <ds:schemaRef ds:uri="http://purl.org/dc/terms/"/>
    <ds:schemaRef ds:uri="c4a3eb09-d3f0-4928-b094-498861f3a0e3"/>
    <ds:schemaRef ds:uri="http://schemas.microsoft.com/office/2006/documentManagement/types"/>
    <ds:schemaRef ds:uri="http://purl.org/dc/dcmitype/"/>
    <ds:schemaRef ds:uri="http://purl.org/dc/elements/1.1/"/>
    <ds:schemaRef ds:uri="http://schemas.microsoft.com/sharepoint/v3"/>
    <ds:schemaRef ds:uri="http://schemas.microsoft.com/office/2006/metadata/properties"/>
    <ds:schemaRef ds:uri="http://schemas.microsoft.com/office/infopath/2007/PartnerControls"/>
    <ds:schemaRef ds:uri="c0096d71-547d-4042-b14d-b0c176c18ef9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32ABFFE4-C579-438D-A69E-0509785BCA6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2AA8425-F5F4-469D-82A4-643957FA2D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c0096d71-547d-4042-b14d-b0c176c18ef9"/>
    <ds:schemaRef ds:uri="c4a3eb09-d3f0-4928-b094-498861f3a0e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7884</TotalTime>
  <Words>4708</Words>
  <Application>Microsoft Office PowerPoint</Application>
  <PresentationFormat>On-screen Show (16:9)</PresentationFormat>
  <Paragraphs>1038</Paragraphs>
  <Slides>100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100</vt:i4>
      </vt:variant>
    </vt:vector>
  </HeadingPairs>
  <TitlesOfParts>
    <vt:vector size="106" baseType="lpstr">
      <vt:lpstr>Arial</vt:lpstr>
      <vt:lpstr>Trebuchet MS Bold</vt:lpstr>
      <vt:lpstr>Arial Unicode MS</vt:lpstr>
      <vt:lpstr>Calibri</vt:lpstr>
      <vt:lpstr>Lucida Console</vt:lpstr>
      <vt:lpstr>2_Office-thema</vt:lpstr>
      <vt:lpstr>Introducing Apache Kafka  The Event Fabric – tying everything together</vt:lpstr>
      <vt:lpstr>Lucas Jellema Architect / Developer  1994 started in IT at Oracle  2002 joined AMIS | Conclusion Currently CTO &amp; Solution Architect </vt:lpstr>
      <vt:lpstr>Overview</vt:lpstr>
      <vt:lpstr>PowerPoint Presentation</vt:lpstr>
      <vt:lpstr>PowerPoint Presentation</vt:lpstr>
      <vt:lpstr>PowerPoint Presentation</vt:lpstr>
      <vt:lpstr>What does the Twitter for System Driven Event Interaction look like?</vt:lpstr>
      <vt:lpstr>What does the Twitter for System Driven Event Interaction look like?</vt:lpstr>
      <vt:lpstr>Events</vt:lpstr>
      <vt:lpstr>Messaging as we know it</vt:lpstr>
      <vt:lpstr>Introducing Apache Kafka</vt:lpstr>
      <vt:lpstr>PowerPoint Presentation</vt:lpstr>
      <vt:lpstr>PowerPoint Presentation</vt:lpstr>
      <vt:lpstr>Kafka terminology</vt:lpstr>
      <vt:lpstr>PowerPoint Presentation</vt:lpstr>
      <vt:lpstr>Consuming</vt:lpstr>
      <vt:lpstr>PowerPoint Presentation</vt:lpstr>
      <vt:lpstr>PowerPoint Presentation</vt:lpstr>
      <vt:lpstr>What’s so special?</vt:lpstr>
      <vt:lpstr>Overview</vt:lpstr>
      <vt:lpstr>Lab Environment</vt:lpstr>
      <vt:lpstr>Quick Demo – Apache Kafka through Kafka Console</vt:lpstr>
      <vt:lpstr>Lab 1: First steps with Apache Kafka</vt:lpstr>
      <vt:lpstr>Overview</vt:lpstr>
      <vt:lpstr>Programming against Kafka: Client Libraries</vt:lpstr>
      <vt:lpstr>Programming against Kafka:  Typical Steps in a Client Producer Application</vt:lpstr>
      <vt:lpstr>Programming against Kafka:  Typical Steps in a Client Consumer Application</vt:lpstr>
      <vt:lpstr>Introducing Node</vt:lpstr>
      <vt:lpstr>Introducing Node – Single Thread model</vt:lpstr>
      <vt:lpstr>Introducing Node</vt:lpstr>
      <vt:lpstr>Hello World in Node</vt:lpstr>
      <vt:lpstr>Hello World Web Application</vt:lpstr>
      <vt:lpstr>Node and Kafka</vt:lpstr>
      <vt:lpstr>Node and Kafka – a simple producer </vt:lpstr>
      <vt:lpstr>Node and Kafka – a simple producer </vt:lpstr>
      <vt:lpstr>Node and Kafka – a simple producer </vt:lpstr>
      <vt:lpstr>Node and Kafka – a simple producer </vt:lpstr>
      <vt:lpstr>Node and Kafka – a simple producer </vt:lpstr>
      <vt:lpstr>Node and Kafka – a simple producer </vt:lpstr>
      <vt:lpstr>Overview</vt:lpstr>
      <vt:lpstr>Lab 2 – Programmatic interaction with Apache Kafka</vt:lpstr>
      <vt:lpstr>Overview</vt:lpstr>
      <vt:lpstr>Eneco – Utility company</vt:lpstr>
      <vt:lpstr>Utility Company looking for Performance, Scalability and Availability in their core data sets</vt:lpstr>
      <vt:lpstr>Utility Company looking for Performance, Scalability and Availability in their core data sets</vt:lpstr>
      <vt:lpstr>Utility Company looking for Performance, Scalability and Availability in their core data sets</vt:lpstr>
      <vt:lpstr>Practical Challenges</vt:lpstr>
      <vt:lpstr>CQRS</vt:lpstr>
      <vt:lpstr>CQRS</vt:lpstr>
      <vt:lpstr>Same Data, Multiple – different – Usage Scenarios</vt:lpstr>
      <vt:lpstr>CQRS: Command Query Responsibility Segregation</vt:lpstr>
      <vt:lpstr>CQRS Steps and Challenges</vt:lpstr>
      <vt:lpstr>From C to Q</vt:lpstr>
      <vt:lpstr>PowerPoint Presentation</vt:lpstr>
      <vt:lpstr>From C to Q</vt:lpstr>
      <vt:lpstr>Typical CQRS Architecture</vt:lpstr>
      <vt:lpstr>Technologies to support CQRS</vt:lpstr>
      <vt:lpstr>Detecting and Extracting and Publishing Changes from many sources – Debezium, Kafka Connect, Apache Kafka</vt:lpstr>
      <vt:lpstr>iPaaS (Cloud) Adapters for SaaS &amp; Platform</vt:lpstr>
      <vt:lpstr>JIT vs AOT</vt:lpstr>
      <vt:lpstr>JIT vs AOT Data Integration</vt:lpstr>
      <vt:lpstr>Backend For Frontend</vt:lpstr>
      <vt:lpstr>CQRS =&gt; Data Backend For Frontend:  Optimized data set for special use case</vt:lpstr>
      <vt:lpstr>PowerPoint Presentation</vt:lpstr>
      <vt:lpstr>Event Sourcing</vt:lpstr>
      <vt:lpstr>Utility Company: Rebuild Cache Database</vt:lpstr>
      <vt:lpstr>Utility Company: Rebuild Cache Database From Event Store</vt:lpstr>
      <vt:lpstr>Event Sourcing Driving CQRS</vt:lpstr>
      <vt:lpstr>Event Sourcing Driving CQRS</vt:lpstr>
      <vt:lpstr>Event Sourcing</vt:lpstr>
      <vt:lpstr>Overview</vt:lpstr>
      <vt:lpstr>Lab 3 – DIY CQRS</vt:lpstr>
      <vt:lpstr>Overview</vt:lpstr>
      <vt:lpstr>Final Demo</vt:lpstr>
      <vt:lpstr>Microservice Objectives</vt:lpstr>
      <vt:lpstr> What is IT all about?</vt:lpstr>
      <vt:lpstr>What is IT all about?</vt:lpstr>
      <vt:lpstr>What is IT all about?</vt:lpstr>
      <vt:lpstr>Production Runtime is the Result of Preparation Runtime</vt:lpstr>
      <vt:lpstr>One team has Agile responsibility through full lifecyle</vt:lpstr>
      <vt:lpstr>One team has Agile responsibility through full lifecyle</vt:lpstr>
      <vt:lpstr>One team has Agile responsibility through full lifecyle</vt:lpstr>
      <vt:lpstr>A microservice is owned by one team through its full lifecyle</vt:lpstr>
      <vt:lpstr>Microservices</vt:lpstr>
      <vt:lpstr>The Microservice</vt:lpstr>
      <vt:lpstr>Extended API of microservice</vt:lpstr>
      <vt:lpstr>Microservices State</vt:lpstr>
      <vt:lpstr>Bounded context of microservices</vt:lpstr>
      <vt:lpstr>Demo – Maintaining Derived Data in Bounded Context using Data Change Events communicated cross cloud over Kafka </vt:lpstr>
      <vt:lpstr>Overview</vt:lpstr>
      <vt:lpstr>Apache Kafka is more than the core distributed event platform And there is more to distributed event platforms than Kafka</vt:lpstr>
      <vt:lpstr>Ecosystem – Kafka and Friends</vt:lpstr>
      <vt:lpstr>Confluent offerings</vt:lpstr>
      <vt:lpstr>Select Running Count  from &lt;stream of tweet events&gt;</vt:lpstr>
      <vt:lpstr>Continuous Queries on Streaming Data</vt:lpstr>
      <vt:lpstr>Alternatives for Apache Kafka’s  Distributed Streaming Event Platform</vt:lpstr>
      <vt:lpstr>Managed Kafka (-like) Cloud Offering</vt:lpstr>
      <vt:lpstr>Summary</vt:lpstr>
      <vt:lpstr>Overview</vt:lpstr>
      <vt:lpstr>Lab 4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Adnan.Drina@Amis.nl;Lucas.Jellema@amis.nl</dc:creator>
  <cp:lastModifiedBy>Lucas Jellema</cp:lastModifiedBy>
  <cp:revision>88</cp:revision>
  <dcterms:created xsi:type="dcterms:W3CDTF">2015-09-09T07:34:14Z</dcterms:created>
  <dcterms:modified xsi:type="dcterms:W3CDTF">2020-04-13T06:21:44Z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0x010100D0CDE95304DD6F4887052858DDBAA49F</vt:lpwstr>
  </property>
</Properties>
</file>